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68" r:id="rId3"/>
    <p:sldId id="264" r:id="rId4"/>
    <p:sldId id="286" r:id="rId5"/>
    <p:sldId id="277" r:id="rId6"/>
    <p:sldId id="288" r:id="rId7"/>
    <p:sldId id="257" r:id="rId8"/>
    <p:sldId id="291" r:id="rId9"/>
    <p:sldId id="278" r:id="rId10"/>
    <p:sldId id="269" r:id="rId11"/>
    <p:sldId id="280" r:id="rId12"/>
    <p:sldId id="281" r:id="rId13"/>
    <p:sldId id="282" r:id="rId14"/>
    <p:sldId id="283" r:id="rId15"/>
    <p:sldId id="266" r:id="rId16"/>
    <p:sldId id="285" r:id="rId17"/>
    <p:sldId id="274" r:id="rId18"/>
    <p:sldId id="275" r:id="rId19"/>
    <p:sldId id="276" r:id="rId20"/>
    <p:sldId id="273" r:id="rId21"/>
    <p:sldId id="28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1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D2919-0B28-4843-827E-FA75E96B1ED7}" type="datetimeFigureOut">
              <a:rPr lang="en-SI" smtClean="0"/>
              <a:t>15/12/2022</a:t>
            </a:fld>
            <a:endParaRPr lang="en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85B05-53ED-4B4E-A3F5-0B63EC58B2EA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683560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B85B05-53ED-4B4E-A3F5-0B63EC58B2EA}" type="slidenum">
              <a:rPr lang="en-SI" smtClean="0"/>
              <a:t>5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317356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F2050-20E7-214B-9BE1-92DFCF04DC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91BA6F-B85A-B448-A80A-F912AD9F4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B2125-7F31-A841-B578-22BDB5351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D8C38-E0F6-BB46-9626-E9E0B3AE1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CACAE-E158-EA41-8933-1191E80F7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3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0CF6C-32DE-CC4B-8E6E-F6A844C13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0987A-788B-EB4B-B16C-318AB220E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EAF2B-A2C4-4747-92E4-53E919021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695D4-3A29-804E-B448-1C41C0FC1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519F2-1D35-F442-9793-641DACAE4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04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73909F-9EF1-534C-8955-6E4ECD70DE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0C38DD-598F-8844-942B-7C5D3259A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D48DC-8009-5A46-B42F-3CA5E27EF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FA85B-45AA-EF4E-814C-9CF5B0466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8B20F-F0C1-B641-8DF3-71B22C074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24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7AC76-7560-724A-BA7A-C08C85213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986DE-A86F-F54B-9819-9CFA856AF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7B846-9D37-114D-A233-4913F97D6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93FBF-32F2-A945-80B7-C3E50F946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2D5A1-E74F-4D4B-A7CA-7265CE54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87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DED60-2BC0-D947-B234-4FEEACB0E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1C965-1E90-DC4C-AA17-010CBD22C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1497D-EA41-D243-B723-1679B259A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74A3D-F79B-0C46-BDFC-421314ABB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D2689-4D06-7D4A-8787-4E0315746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98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75A3D-38B6-CC44-915D-25978C002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89B7-7F9B-324A-8B38-A8367763D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482BB3-6039-7141-9DA1-75028DFF0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1A299F-8011-5C42-861F-B36AAC5BB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75CD0-8CE8-E745-8FF1-782518C1B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BC647-1F26-1944-A9F2-F9CCDAA98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BD72B-9D2D-A348-9AD8-61D45FAEA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5956A-C0CF-294B-AA7A-D8DDBDFE6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170290-06C9-6742-9626-723D178B6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AE7255-BD7A-A04D-9B87-FF604F344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45C133-5881-1142-9324-63EE418C5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6099A9-B54C-4643-8350-58D4358B6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2D3E1A-F3F8-D24D-BF0C-BD2FE1348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F455C9-F47E-CD4F-BC1D-2023C09AC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82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EAB3E-C6AB-8940-9AFF-7713869D4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2C661F-8002-1640-86F8-B97C1C0D9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886EB8-0B12-D348-A16A-EF97942B2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53F77F-60CD-0844-8D93-A0E3A70B8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4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B54E62-3A0B-1F48-982B-A8F984EE1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0E19DA-D896-CC46-8910-478884163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31D1D-C11D-7347-B233-D7406FC2C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05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6ECA8-B660-254A-961B-FF5A51826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16611-0C0F-114C-A5C8-AEDA62920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93D7E7-5948-D343-B4ED-8FD253E421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771C6-0B2F-384A-BC39-A3A9B9BC5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2287F9-FA90-7648-A15B-903656EB0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0A3830-EEC1-6941-BD84-A4DE85CC1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56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3C2E8-BE3E-DA4D-937C-59BE9819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ACBA30-2039-7C4B-A096-BCA06E6D7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5B505-C343-104F-B3B9-6B105AD37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9C876-C325-2742-96EB-62FFBE77B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75E10-2430-554D-99A7-8FB1B5572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1D750-4E8B-7B47-A7D4-0C1D6B112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02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F74AC6-C58A-8342-ABA6-CDAB49FA9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8A05A-6340-2E4C-A4C5-5159EFA7F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B216D-581F-CD49-A630-A2365371A7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1B348-5469-7441-A9E7-1029960F796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459B1-1A07-1B46-9233-94DD39BBE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B5C90-1A37-CB42-B1DA-A5E0D930D6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D412E-532B-B44C-AD5C-EE1809CA3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31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TrueAgeGender/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365.rtvslo.si/arhiv/dokumentarni-filmi-in-oddaje-kulturno-umetniski-program/174391554?fbclid=IwAR3xr7-vLQ6TEHM0Rja2aQax6HIhAwSHpl9-zE-28I7Rb2GK6HacKu4GuAY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tagproject.eu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TrueAgeGender/" TargetMode="External"/><Relationship Id="rId2" Type="http://schemas.openxmlformats.org/officeDocument/2006/relationships/hyperlink" Target="https://tagproject.eu/#:~:text=True%20to%20Age%20Gender&amp;text=TAG%20project%20uses%20gender%20issues,encourage%20them%20for%20LLL%20and%20%E2%80%A6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34DD17-8050-B24B-8E2D-99C222737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05561"/>
          </a:xfrm>
        </p:spPr>
        <p:txBody>
          <a:bodyPr>
            <a:normAutofit/>
          </a:bodyPr>
          <a:lstStyle/>
          <a:p>
            <a:pPr lvl="0" algn="ctr"/>
            <a:br>
              <a:rPr lang="en-US" dirty="0"/>
            </a:br>
            <a:br>
              <a:rPr lang="en-US" dirty="0">
                <a:effectLst/>
              </a:rPr>
            </a:br>
            <a:r>
              <a:rPr lang="en-US" sz="3200" dirty="0" err="1">
                <a:effectLst/>
              </a:rPr>
              <a:t>Dušana</a:t>
            </a:r>
            <a:r>
              <a:rPr lang="en-US" sz="3200" dirty="0">
                <a:effectLst/>
              </a:rPr>
              <a:t> Findeisen</a:t>
            </a: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 err="1">
                <a:effectLst/>
              </a:rPr>
              <a:t>Zakaj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ženske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zakaj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starejše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ženske</a:t>
            </a:r>
            <a:r>
              <a:rPr lang="en-US" dirty="0">
                <a:effectLst/>
              </a:rPr>
              <a:t>? </a:t>
            </a:r>
            <a:br>
              <a:rPr lang="en-US" dirty="0">
                <a:effectLst/>
              </a:rPr>
            </a:b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Blizu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starosti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,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blizu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socialno-kulturnemu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ffectLst/>
              </a:rPr>
              <a:t>spolu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en-US" dirty="0" err="1">
                <a:effectLst/>
              </a:rPr>
              <a:t>Dogodek</a:t>
            </a:r>
            <a:r>
              <a:rPr lang="en-US" dirty="0">
                <a:effectLst/>
              </a:rPr>
              <a:t> za </a:t>
            </a:r>
            <a:r>
              <a:rPr lang="en-US" dirty="0" err="1">
                <a:effectLst/>
              </a:rPr>
              <a:t>širjenje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vednosti</a:t>
            </a:r>
            <a:r>
              <a:rPr lang="en-US" dirty="0">
                <a:effectLst/>
              </a:rPr>
              <a:t> o </a:t>
            </a:r>
            <a:r>
              <a:rPr lang="en-US" dirty="0" err="1">
                <a:effectLst/>
              </a:rPr>
              <a:t>projektu</a:t>
            </a:r>
            <a:r>
              <a:rPr lang="en-US" dirty="0">
                <a:effectLst/>
              </a:rPr>
              <a:t> TAG </a:t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  <a:effectLst/>
              </a:rPr>
            </a:br>
            <a:br>
              <a:rPr lang="en-US" dirty="0">
                <a:solidFill>
                  <a:schemeClr val="accent2">
                    <a:lumMod val="50000"/>
                  </a:schemeClr>
                </a:solidFill>
                <a:effectLst/>
              </a:rPr>
            </a:b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13. </a:t>
            </a:r>
            <a:r>
              <a:rPr lang="en-US" sz="3200" dirty="0" err="1">
                <a:solidFill>
                  <a:schemeClr val="accent2">
                    <a:lumMod val="50000"/>
                  </a:schemeClr>
                </a:solidFill>
              </a:rPr>
              <a:t>december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200" dirty="0">
                <a:effectLst/>
              </a:rPr>
              <a:t> 2022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62334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0B568-724A-8A43-AD5C-29E2ECB5D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16526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In 1976 French TV journalists asked boys and girls about their possible future professions. (</a:t>
            </a:r>
            <a:r>
              <a:rPr lang="en-GB" sz="1800" b="1" dirty="0">
                <a:solidFill>
                  <a:schemeClr val="accent2">
                    <a:lumMod val="50000"/>
                  </a:schemeClr>
                </a:solidFill>
              </a:rPr>
              <a:t>constructing  social roles)</a:t>
            </a:r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br>
              <a:rPr lang="en-GB" sz="18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sz="1800" dirty="0"/>
            </a:br>
            <a:r>
              <a:rPr lang="en-GB" sz="1800" dirty="0"/>
              <a:t>	</a:t>
            </a:r>
            <a:r>
              <a:rPr lang="fr" sz="2000" i="1" dirty="0"/>
              <a:t>Est-ce que tu sais ce que tu veux faire plus tard dans la vie ? </a:t>
            </a:r>
            <a:br>
              <a:rPr lang="fr" sz="2000" dirty="0"/>
            </a:br>
            <a:r>
              <a:rPr lang="fr" sz="2000" dirty="0"/>
              <a:t>	</a:t>
            </a:r>
            <a:r>
              <a:rPr lang="fr" sz="2000" i="1" dirty="0"/>
              <a:t>- Puéricultrice. </a:t>
            </a:r>
            <a:br>
              <a:rPr lang="fr" sz="2000" dirty="0"/>
            </a:br>
            <a:r>
              <a:rPr lang="fr" sz="2000" dirty="0"/>
              <a:t>	</a:t>
            </a:r>
            <a:r>
              <a:rPr lang="fr" sz="2000" i="1" dirty="0"/>
              <a:t>Et si tu avais été un garçon ? </a:t>
            </a:r>
            <a:br>
              <a:rPr lang="fr" sz="2000" dirty="0"/>
            </a:br>
            <a:r>
              <a:rPr lang="fr" sz="2000" dirty="0"/>
              <a:t>	</a:t>
            </a:r>
            <a:r>
              <a:rPr lang="fr" sz="2000" i="1" dirty="0"/>
              <a:t>- Inspecteur de police.</a:t>
            </a:r>
            <a:br>
              <a:rPr lang="fr" sz="2000" dirty="0"/>
            </a:br>
            <a:r>
              <a:rPr lang="fr" sz="2000" dirty="0"/>
              <a:t>	</a:t>
            </a:r>
            <a:r>
              <a:rPr lang="fr" sz="2000" i="1" dirty="0"/>
              <a:t>Et tu penses que tu ne peux pas être inspectrice de police en tant que fille ? </a:t>
            </a:r>
            <a:br>
              <a:rPr lang="fr" sz="2000" dirty="0"/>
            </a:br>
            <a:r>
              <a:rPr lang="fr" sz="2000" dirty="0"/>
              <a:t>	</a:t>
            </a:r>
            <a:r>
              <a:rPr lang="fr" sz="2000" i="1" dirty="0"/>
              <a:t>- Non ! [...] ça existe pas ça. </a:t>
            </a:r>
            <a:br>
              <a:rPr lang="fr" sz="2000" dirty="0"/>
            </a:br>
            <a:r>
              <a:rPr lang="fr" sz="2000" dirty="0"/>
              <a:t>	</a:t>
            </a:r>
            <a:r>
              <a:rPr lang="fr" sz="2000" i="1" dirty="0"/>
              <a:t>Ça existe pas tu crois ? Il y a des femmes dans la police.    </a:t>
            </a:r>
            <a:br>
              <a:rPr lang="fr" sz="2000" dirty="0"/>
            </a:br>
            <a:r>
              <a:rPr lang="fr" sz="2000" dirty="0"/>
              <a:t>	</a:t>
            </a:r>
            <a:r>
              <a:rPr lang="fr" sz="2000" i="1" dirty="0"/>
              <a:t>- Oui, mais c’est des secrétaires »</a:t>
            </a:r>
            <a:br>
              <a:rPr lang="fr" sz="2000" i="1" dirty="0"/>
            </a:br>
            <a:br>
              <a:rPr lang="fr" sz="2000" dirty="0"/>
            </a:br>
            <a:r>
              <a:rPr lang="fr" sz="2000" dirty="0"/>
              <a:t>	</a:t>
            </a:r>
            <a:r>
              <a:rPr lang="fr" sz="1800" i="1" dirty="0"/>
              <a:t>Avant ton travail, qu’est-ce que tu feras ? </a:t>
            </a:r>
            <a:br>
              <a:rPr lang="fr" sz="1800" dirty="0"/>
            </a:br>
            <a:r>
              <a:rPr lang="fr" sz="1800" dirty="0"/>
              <a:t>	</a:t>
            </a:r>
            <a:r>
              <a:rPr lang="fr" sz="1800" i="1" dirty="0"/>
              <a:t>- Le matin ? Le ménage. </a:t>
            </a:r>
            <a:br>
              <a:rPr lang="fr" sz="1800" dirty="0"/>
            </a:br>
            <a:r>
              <a:rPr lang="fr" sz="1800" dirty="0"/>
              <a:t>	</a:t>
            </a:r>
            <a:r>
              <a:rPr lang="fr" sz="1800" i="1" dirty="0"/>
              <a:t>Et puis en rentrant de ton travail, qu’est-ce que tu feras ? </a:t>
            </a:r>
            <a:br>
              <a:rPr lang="fr" sz="1800" dirty="0"/>
            </a:br>
            <a:r>
              <a:rPr lang="fr" sz="1800" dirty="0"/>
              <a:t>	</a:t>
            </a:r>
            <a:r>
              <a:rPr lang="fr" sz="1800" i="1" dirty="0"/>
              <a:t>- Les courses</a:t>
            </a:r>
            <a:br>
              <a:rPr lang="fr" sz="1800" dirty="0"/>
            </a:br>
            <a:r>
              <a:rPr lang="fr" sz="1800" dirty="0"/>
              <a:t>	</a:t>
            </a:r>
            <a:r>
              <a:rPr lang="fr" sz="1800" i="1" dirty="0"/>
              <a:t>Tu feras les courses ? Et après ? </a:t>
            </a:r>
            <a:br>
              <a:rPr lang="fr" sz="1800" dirty="0"/>
            </a:br>
            <a:r>
              <a:rPr lang="fr" sz="1800" dirty="0"/>
              <a:t>	</a:t>
            </a:r>
            <a:r>
              <a:rPr lang="fr" sz="1800" i="1" dirty="0"/>
              <a:t>- Le manger</a:t>
            </a:r>
            <a:br>
              <a:rPr lang="fr" sz="1800" dirty="0"/>
            </a:br>
            <a:r>
              <a:rPr lang="fr" sz="1800" dirty="0"/>
              <a:t>	</a:t>
            </a:r>
            <a:r>
              <a:rPr lang="fr" sz="1800" i="1" dirty="0"/>
              <a:t>Tu feras le manger ? Et après le dîner ? </a:t>
            </a:r>
            <a:br>
              <a:rPr lang="fr" sz="1800" dirty="0"/>
            </a:br>
            <a:r>
              <a:rPr lang="fr" sz="1800" dirty="0"/>
              <a:t>	</a:t>
            </a:r>
            <a:r>
              <a:rPr lang="fr" sz="1800" i="1" dirty="0"/>
              <a:t>- La vaisselle </a:t>
            </a:r>
            <a:r>
              <a:rPr lang="fr" sz="1800" dirty="0"/>
              <a:t>[elle rit]</a:t>
            </a:r>
            <a:r>
              <a:rPr lang="fr" sz="1800" i="1" dirty="0"/>
              <a:t> »</a:t>
            </a:r>
            <a:br>
              <a:rPr lang="fr" sz="1800" dirty="0"/>
            </a:br>
            <a:br>
              <a:rPr lang="fr" sz="1800" b="1" dirty="0"/>
            </a:br>
            <a:br>
              <a:rPr lang="fr" sz="1800" b="1" dirty="0"/>
            </a:br>
            <a:r>
              <a:rPr lang="en-US" sz="1800" b="1" dirty="0">
                <a:highlight>
                  <a:srgbClr val="C0C0C0"/>
                </a:highlight>
              </a:rPr>
              <a:t>https://</a:t>
            </a:r>
            <a:r>
              <a:rPr lang="en-US" sz="1800" b="1" dirty="0" err="1">
                <a:highlight>
                  <a:srgbClr val="C0C0C0"/>
                </a:highlight>
              </a:rPr>
              <a:t>www.ina.fr</a:t>
            </a:r>
            <a:r>
              <a:rPr lang="en-US" sz="1800" b="1" dirty="0">
                <a:highlight>
                  <a:srgbClr val="C0C0C0"/>
                </a:highlight>
              </a:rPr>
              <a:t>/</a:t>
            </a:r>
            <a:r>
              <a:rPr lang="en-US" sz="1800" b="1" dirty="0" err="1">
                <a:highlight>
                  <a:srgbClr val="C0C0C0"/>
                </a:highlight>
              </a:rPr>
              <a:t>contenus-editoriaux</a:t>
            </a:r>
            <a:r>
              <a:rPr lang="en-US" sz="1800" b="1" dirty="0">
                <a:highlight>
                  <a:srgbClr val="C0C0C0"/>
                </a:highlight>
              </a:rPr>
              <a:t>/articles-</a:t>
            </a:r>
            <a:r>
              <a:rPr lang="en-US" sz="1800" b="1" dirty="0" err="1">
                <a:highlight>
                  <a:srgbClr val="C0C0C0"/>
                </a:highlight>
              </a:rPr>
              <a:t>editoriaux</a:t>
            </a:r>
            <a:r>
              <a:rPr lang="en-US" sz="1800" b="1" dirty="0">
                <a:highlight>
                  <a:srgbClr val="C0C0C0"/>
                </a:highlight>
              </a:rPr>
              <a:t>/1976-si-j-avais-ete-un-garcon-j-aurais-voulu-devenir-docteur/</a:t>
            </a:r>
            <a:br>
              <a:rPr lang="en-US" sz="1800" b="1" dirty="0">
                <a:highlight>
                  <a:srgbClr val="C0C0C0"/>
                </a:highlight>
              </a:rPr>
            </a:br>
            <a:br>
              <a:rPr lang="en-US" sz="1800" b="1" dirty="0">
                <a:highlight>
                  <a:srgbClr val="C0C0C0"/>
                </a:highlight>
              </a:rPr>
            </a:br>
            <a:br>
              <a:rPr lang="en-US" sz="1800" b="1" dirty="0">
                <a:highlight>
                  <a:srgbClr val="C0C0C0"/>
                </a:highlight>
              </a:rPr>
            </a:br>
            <a:r>
              <a:rPr lang="en-US" sz="1800" b="1" dirty="0">
                <a:highlight>
                  <a:srgbClr val="C0C0C0"/>
                </a:highlight>
                <a:hlinkClick r:id="rId2"/>
              </a:rPr>
              <a:t>Facebook projekta:TAG</a:t>
            </a:r>
            <a:br>
              <a:rPr lang="en-US" sz="1800" b="1" dirty="0">
                <a:highlight>
                  <a:srgbClr val="C0C0C0"/>
                </a:highlight>
              </a:rPr>
            </a:br>
            <a:br>
              <a:rPr lang="en-US" sz="1800" b="1" dirty="0">
                <a:highlight>
                  <a:srgbClr val="C0C0C0"/>
                </a:highlight>
              </a:rPr>
            </a:br>
            <a:br>
              <a:rPr lang="en-US" sz="1800" b="1" dirty="0">
                <a:highlight>
                  <a:srgbClr val="C0C0C0"/>
                </a:highlight>
              </a:rPr>
            </a:br>
            <a:br>
              <a:rPr lang="en-US" sz="1800" b="1" dirty="0">
                <a:highlight>
                  <a:srgbClr val="C0C0C0"/>
                </a:highlight>
              </a:rPr>
            </a:br>
            <a:br>
              <a:rPr lang="en-US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548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42E96-BC4A-120C-10C8-754316DEF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11372"/>
          </a:xfrm>
        </p:spPr>
        <p:txBody>
          <a:bodyPr>
            <a:normAutofit/>
          </a:bodyPr>
          <a:lstStyle/>
          <a:p>
            <a:br>
              <a:rPr lang="en-GB" sz="1600" dirty="0">
                <a:solidFill>
                  <a:srgbClr val="050505"/>
                </a:solidFill>
                <a:latin typeface="system-ui"/>
              </a:rPr>
            </a:br>
            <a:r>
              <a:rPr lang="en-SI" dirty="0"/>
              <a:t>Ana Aslan  (Romunija)</a:t>
            </a:r>
            <a:br>
              <a:rPr lang="en-SI" dirty="0"/>
            </a:br>
            <a:r>
              <a:rPr lang="en-GB" dirty="0" err="1">
                <a:solidFill>
                  <a:srgbClr val="050505"/>
                </a:solidFill>
                <a:latin typeface="system-ui"/>
              </a:rPr>
              <a:t>romunska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znanstvenica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,  </a:t>
            </a:r>
            <a:br>
              <a:rPr lang="en-GB" dirty="0">
                <a:solidFill>
                  <a:srgbClr val="050505"/>
                </a:solidFill>
                <a:latin typeface="system-ui"/>
              </a:rPr>
            </a:br>
            <a:r>
              <a:rPr lang="en-GB" dirty="0" err="1">
                <a:solidFill>
                  <a:srgbClr val="050505"/>
                </a:solidFill>
                <a:latin typeface="system-ui"/>
              </a:rPr>
              <a:t>prvi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inštitut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za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geriatrijo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. </a:t>
            </a:r>
            <a:br>
              <a:rPr lang="en-GB" dirty="0">
                <a:solidFill>
                  <a:srgbClr val="050505"/>
                </a:solidFill>
                <a:latin typeface="system-ui"/>
              </a:rPr>
            </a:br>
            <a:r>
              <a:rPr lang="en-GB" dirty="0" err="1">
                <a:solidFill>
                  <a:srgbClr val="050505"/>
                </a:solidFill>
                <a:latin typeface="system-ui"/>
              </a:rPr>
              <a:t>zdravilo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proti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staranju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,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Gerovital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,</a:t>
            </a:r>
            <a:br>
              <a:rPr lang="en-GB" dirty="0">
                <a:solidFill>
                  <a:srgbClr val="050505"/>
                </a:solidFill>
                <a:latin typeface="system-ui"/>
              </a:rPr>
            </a:br>
            <a:r>
              <a:rPr lang="en-GB" dirty="0">
                <a:solidFill>
                  <a:srgbClr val="050505"/>
                </a:solidFill>
                <a:latin typeface="system-ui"/>
              </a:rPr>
              <a:t> ki se je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uporabljalo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</a:t>
            </a:r>
            <a:br>
              <a:rPr lang="en-GB" dirty="0">
                <a:solidFill>
                  <a:srgbClr val="050505"/>
                </a:solidFill>
                <a:latin typeface="system-ui"/>
              </a:rPr>
            </a:br>
            <a:r>
              <a:rPr lang="en-GB" dirty="0">
                <a:solidFill>
                  <a:srgbClr val="050505"/>
                </a:solidFill>
                <a:latin typeface="system-ui"/>
              </a:rPr>
              <a:t>v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več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kot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70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državah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 po </a:t>
            </a:r>
            <a:r>
              <a:rPr lang="en-GB" dirty="0" err="1">
                <a:solidFill>
                  <a:srgbClr val="050505"/>
                </a:solidFill>
                <a:latin typeface="system-ui"/>
              </a:rPr>
              <a:t>svetu</a:t>
            </a:r>
            <a:r>
              <a:rPr lang="en-GB" dirty="0">
                <a:solidFill>
                  <a:srgbClr val="050505"/>
                </a:solidFill>
                <a:latin typeface="system-ui"/>
              </a:rPr>
              <a:t>. </a:t>
            </a:r>
            <a:br>
              <a:rPr lang="en-SI" dirty="0"/>
            </a:br>
            <a:endParaRPr lang="en-SI" dirty="0"/>
          </a:p>
        </p:txBody>
      </p:sp>
      <p:pic>
        <p:nvPicPr>
          <p:cNvPr id="1026" name="Picture 2" descr="May be an image of 1 person">
            <a:extLst>
              <a:ext uri="{FF2B5EF4-FFF2-40B4-BE49-F238E27FC236}">
                <a16:creationId xmlns:a16="http://schemas.microsoft.com/office/drawing/2014/main" id="{2DE4332B-16D1-41F4-B201-61378BB3B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996" y="513389"/>
            <a:ext cx="2306701" cy="4100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015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A861C-CE08-13F9-0BA5-DA80CCC31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165796" cy="115521"/>
          </a:xfrm>
        </p:spPr>
        <p:txBody>
          <a:bodyPr>
            <a:normAutofit fontScale="90000"/>
          </a:bodyPr>
          <a:lstStyle/>
          <a:p>
            <a:pPr algn="l"/>
            <a:br>
              <a:rPr lang="en-GB" sz="1600" dirty="0">
                <a:solidFill>
                  <a:srgbClr val="050505"/>
                </a:solidFill>
                <a:latin typeface="inherit"/>
              </a:rPr>
            </a:b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b="1" dirty="0">
                <a:solidFill>
                  <a:srgbClr val="050505"/>
                </a:solidFill>
                <a:latin typeface="inherit"/>
              </a:rPr>
              <a:t>Simone de Beauvoir: 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”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Oče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, je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govoril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"Simone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ima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moške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možgane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",</a:t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ali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"Simone je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moški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".</a:t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>Jacques in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njegovi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prijatelji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so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lahko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brali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prave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knjige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. </a:t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 err="1">
                <a:solidFill>
                  <a:srgbClr val="050505"/>
                </a:solidFill>
                <a:latin typeface="inherit"/>
              </a:rPr>
              <a:t>Zavedali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so se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pravih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problemov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.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Živeli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so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svobodno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” 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jaz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 pa…</a:t>
            </a: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br>
              <a:rPr lang="en-GB" sz="3100" dirty="0">
                <a:solidFill>
                  <a:srgbClr val="050505"/>
                </a:solidFill>
                <a:latin typeface="inherit"/>
              </a:rPr>
            </a:br>
            <a:r>
              <a:rPr lang="en-GB" sz="3100" dirty="0">
                <a:solidFill>
                  <a:srgbClr val="050505"/>
                </a:solidFill>
                <a:latin typeface="inherit"/>
              </a:rPr>
              <a:t>https://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www.radiofrance.fr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/.../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une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-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enfance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-d-</a:t>
            </a:r>
            <a:r>
              <a:rPr lang="en-GB" sz="3100" dirty="0" err="1">
                <a:solidFill>
                  <a:srgbClr val="050505"/>
                </a:solidFill>
                <a:latin typeface="inherit"/>
              </a:rPr>
              <a:t>ecrivain</a:t>
            </a:r>
            <a:r>
              <a:rPr lang="en-GB" sz="3100" dirty="0">
                <a:solidFill>
                  <a:srgbClr val="050505"/>
                </a:solidFill>
                <a:latin typeface="inherit"/>
              </a:rPr>
              <a:t>-du...</a:t>
            </a:r>
            <a:endParaRPr lang="en-SI" sz="3100" dirty="0"/>
          </a:p>
        </p:txBody>
      </p:sp>
      <p:pic>
        <p:nvPicPr>
          <p:cNvPr id="2050" name="Picture 2" descr="Simone de Beauvoir : une adolescence propice à la révolte">
            <a:extLst>
              <a:ext uri="{FF2B5EF4-FFF2-40B4-BE49-F238E27FC236}">
                <a16:creationId xmlns:a16="http://schemas.microsoft.com/office/drawing/2014/main" id="{B32393E7-E49B-CFD4-4EF4-713E93822F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583" y="2872154"/>
            <a:ext cx="5897451" cy="307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201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0E78C-AFD6-A0E8-F03F-63C5638C2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31583"/>
          </a:xfrm>
        </p:spPr>
        <p:txBody>
          <a:bodyPr/>
          <a:lstStyle/>
          <a:p>
            <a:r>
              <a:rPr lang="en-SI" dirty="0"/>
              <a:t>Heddy Lamarr</a:t>
            </a:r>
            <a:br>
              <a:rPr lang="en-SI" dirty="0"/>
            </a:br>
            <a:br>
              <a:rPr lang="en-SI" dirty="0"/>
            </a:br>
            <a:r>
              <a:rPr lang="en-SI" dirty="0"/>
              <a:t>1. svetovna vojna</a:t>
            </a:r>
            <a:br>
              <a:rPr lang="en-SI" dirty="0"/>
            </a:br>
            <a:r>
              <a:rPr lang="en-SI" dirty="0"/>
              <a:t>kodirana sporočila</a:t>
            </a:r>
            <a:br>
              <a:rPr lang="en-SI" dirty="0"/>
            </a:br>
            <a:r>
              <a:rPr lang="en-SI" dirty="0"/>
              <a:t>danes wi-fi, </a:t>
            </a:r>
            <a:br>
              <a:rPr lang="en-SI" dirty="0"/>
            </a:br>
            <a:r>
              <a:rPr lang="en-SI" dirty="0"/>
              <a:t>bluetooth</a:t>
            </a:r>
            <a:br>
              <a:rPr lang="en-SI" dirty="0"/>
            </a:br>
            <a:endParaRPr lang="en-SI" dirty="0"/>
          </a:p>
        </p:txBody>
      </p:sp>
      <p:pic>
        <p:nvPicPr>
          <p:cNvPr id="3074" name="Picture 2" descr="May be a black-and-white image of 1 person">
            <a:extLst>
              <a:ext uri="{FF2B5EF4-FFF2-40B4-BE49-F238E27FC236}">
                <a16:creationId xmlns:a16="http://schemas.microsoft.com/office/drawing/2014/main" id="{C3CCD9A2-4487-2D31-55BD-3A477A0F7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965" y="1963615"/>
            <a:ext cx="37973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835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27D5A-1D35-F499-6CE1-72C40A213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8095" y="17585"/>
            <a:ext cx="5673228" cy="6324600"/>
          </a:xfrm>
        </p:spPr>
        <p:txBody>
          <a:bodyPr>
            <a:normAutofit fontScale="90000"/>
          </a:bodyPr>
          <a:lstStyle/>
          <a:p>
            <a:r>
              <a:rPr lang="en-SI" dirty="0"/>
              <a:t>                  </a:t>
            </a:r>
            <a:br>
              <a:rPr lang="en-SI" dirty="0"/>
            </a:br>
            <a:br>
              <a:rPr lang="en-SI" dirty="0"/>
            </a:br>
            <a:br>
              <a:rPr lang="en-SI" dirty="0"/>
            </a:br>
            <a:br>
              <a:rPr lang="en-SI" dirty="0"/>
            </a:br>
            <a:br>
              <a:rPr lang="en-SI" dirty="0"/>
            </a:br>
            <a:br>
              <a:rPr lang="en-SI" dirty="0"/>
            </a:br>
            <a:br>
              <a:rPr lang="en-SI" dirty="0"/>
            </a:br>
            <a:br>
              <a:rPr lang="en-SI" dirty="0"/>
            </a:br>
            <a:br>
              <a:rPr lang="en-SI" dirty="0"/>
            </a:br>
            <a:br>
              <a:rPr lang="en-SI" dirty="0"/>
            </a:br>
            <a:br>
              <a:rPr lang="en-SI" dirty="0"/>
            </a:br>
            <a:r>
              <a:rPr lang="en-SI" dirty="0"/>
              <a:t>Cecilia Payne/ Cambridge/ botanistka/ astronomija/kraja</a:t>
            </a:r>
            <a:br>
              <a:rPr lang="en-SI" dirty="0"/>
            </a:br>
            <a:br>
              <a:rPr lang="en-SI" dirty="0"/>
            </a:br>
            <a:br>
              <a:rPr lang="en-SI" dirty="0"/>
            </a:br>
            <a:br>
              <a:rPr lang="en-SI" dirty="0"/>
            </a:br>
            <a:endParaRPr lang="en-SI" dirty="0"/>
          </a:p>
        </p:txBody>
      </p:sp>
      <p:pic>
        <p:nvPicPr>
          <p:cNvPr id="4098" name="Picture 2" descr="May be a black-and-white image of 1 person">
            <a:extLst>
              <a:ext uri="{FF2B5EF4-FFF2-40B4-BE49-F238E27FC236}">
                <a16:creationId xmlns:a16="http://schemas.microsoft.com/office/drawing/2014/main" id="{85CCBD94-C0C7-3FC0-6AEA-211DE7650E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90" y="241439"/>
            <a:ext cx="4276317" cy="334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533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EC5CA-3165-424F-831F-EDD2C898A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0875"/>
          </a:xfrm>
        </p:spPr>
        <p:txBody>
          <a:bodyPr>
            <a:normAutofit/>
          </a:bodyPr>
          <a:lstStyle/>
          <a:p>
            <a:pPr fontAlgn="base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400" dirty="0"/>
              <a:t>Eduard Manet, 1863 Le dejeuner sur </a:t>
            </a:r>
            <a:r>
              <a:rPr lang="en-US" sz="2400" dirty="0" err="1"/>
              <a:t>l’herbe</a:t>
            </a:r>
            <a:r>
              <a:rPr lang="en-US" sz="2400" dirty="0"/>
              <a:t>/Luncheon in the herbs 1863.</a:t>
            </a:r>
            <a:br>
              <a:rPr lang="en-US" sz="2400" dirty="0"/>
            </a:br>
            <a:r>
              <a:rPr lang="en-US" sz="2400" dirty="0"/>
              <a:t>caused </a:t>
            </a:r>
            <a:r>
              <a:rPr lang="en-US" sz="2400" b="1" dirty="0"/>
              <a:t>social revolt….?</a:t>
            </a:r>
            <a:endParaRPr lang="en-GB" sz="2400" dirty="0"/>
          </a:p>
        </p:txBody>
      </p:sp>
      <p:pic>
        <p:nvPicPr>
          <p:cNvPr id="2050" name="Picture 2" descr="Le &quot;Déjeuner sur l'herbe&quot; de Manet exhibe le jeu insolent de la différence  des sexes - [Le Dejeuner sur l'herbe, detail (Edouard Manet, 1863)]">
            <a:extLst>
              <a:ext uri="{FF2B5EF4-FFF2-40B4-BE49-F238E27FC236}">
                <a16:creationId xmlns:a16="http://schemas.microsoft.com/office/drawing/2014/main" id="{F0085FDC-B8AB-6B45-8274-B5AD86740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94" y="564356"/>
            <a:ext cx="5446311" cy="350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5984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B1D10-41C2-944D-C646-B93DB416B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57909"/>
          </a:xfrm>
        </p:spPr>
        <p:txBody>
          <a:bodyPr>
            <a:normAutofit/>
          </a:bodyPr>
          <a:lstStyle/>
          <a:p>
            <a:r>
              <a:rPr lang="en-SI" dirty="0">
                <a:hlinkClick r:id="rId2"/>
              </a:rPr>
              <a:t>Žensk</a:t>
            </a:r>
            <a:r>
              <a:rPr lang="en-SI" dirty="0"/>
              <a:t>a</a:t>
            </a:r>
            <a:endParaRPr lang="en-SI" sz="1300" dirty="0"/>
          </a:p>
        </p:txBody>
      </p:sp>
    </p:spTree>
    <p:extLst>
      <p:ext uri="{BB962C8B-B14F-4D97-AF65-F5344CB8AC3E}">
        <p14:creationId xmlns:p14="http://schemas.microsoft.com/office/powerpoint/2010/main" val="2765765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4F530-800F-9941-B94D-6E3B43CC1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097" y="354614"/>
            <a:ext cx="10515600" cy="5804106"/>
          </a:xfrm>
        </p:spPr>
        <p:txBody>
          <a:bodyPr>
            <a:normAutofit fontScale="90000"/>
          </a:bodyPr>
          <a:lstStyle/>
          <a:p>
            <a:r>
              <a:rPr lang="en-GB" sz="3600" b="1" dirty="0" err="1"/>
              <a:t>Starejši</a:t>
            </a:r>
            <a:r>
              <a:rPr lang="en-GB" sz="3600" b="1" dirty="0"/>
              <a:t> ? </a:t>
            </a:r>
            <a:r>
              <a:rPr lang="en-GB" sz="3600" b="1" dirty="0" err="1"/>
              <a:t>Skupina</a:t>
            </a:r>
            <a:r>
              <a:rPr lang="en-GB" sz="3600" b="1" dirty="0"/>
              <a:t> </a:t>
            </a:r>
            <a:r>
              <a:rPr lang="en-GB" sz="3600" b="1" dirty="0" err="1"/>
              <a:t>starejših</a:t>
            </a:r>
            <a:r>
              <a:rPr lang="en-GB" sz="3600" b="1" dirty="0"/>
              <a:t> </a:t>
            </a:r>
            <a:r>
              <a:rPr lang="en-GB" sz="3600" b="1" dirty="0" err="1"/>
              <a:t>posameznikov</a:t>
            </a:r>
            <a:r>
              <a:rPr lang="en-GB" sz="3600" b="1" dirty="0"/>
              <a:t>, </a:t>
            </a:r>
            <a:r>
              <a:rPr lang="en-GB" sz="3600" b="1" dirty="0" err="1">
                <a:solidFill>
                  <a:srgbClr val="FF0000"/>
                </a:solidFill>
              </a:rPr>
              <a:t>opredeljenih</a:t>
            </a:r>
            <a:r>
              <a:rPr lang="en-GB" sz="3600" b="1" dirty="0">
                <a:solidFill>
                  <a:srgbClr val="FF0000"/>
                </a:solidFill>
              </a:rPr>
              <a:t> po </a:t>
            </a:r>
            <a:r>
              <a:rPr lang="en-GB" sz="3600" b="1" dirty="0" err="1">
                <a:solidFill>
                  <a:srgbClr val="FF0000"/>
                </a:solidFill>
              </a:rPr>
              <a:t>starosti</a:t>
            </a:r>
            <a:r>
              <a:rPr lang="en-GB" sz="3600" b="1" dirty="0">
                <a:solidFill>
                  <a:srgbClr val="FF0000"/>
                </a:solidFill>
              </a:rPr>
              <a:t> in s </a:t>
            </a:r>
            <a:r>
              <a:rPr lang="en-GB" sz="3600" b="1" dirty="0" err="1">
                <a:solidFill>
                  <a:srgbClr val="FF0000"/>
                </a:solidFill>
              </a:rPr>
              <a:t>starizmi</a:t>
            </a:r>
            <a:r>
              <a:rPr lang="en-GB" sz="3600" b="1" dirty="0">
                <a:solidFill>
                  <a:srgbClr val="FF0000"/>
                </a:solidFill>
              </a:rPr>
              <a:t>.  </a:t>
            </a:r>
            <a:br>
              <a:rPr lang="en-GB" sz="3600" b="1" dirty="0">
                <a:solidFill>
                  <a:srgbClr val="FF0000"/>
                </a:solidFill>
              </a:rPr>
            </a:br>
            <a:br>
              <a:rPr lang="en-GB" sz="3600" b="1" dirty="0">
                <a:solidFill>
                  <a:srgbClr val="FF0000"/>
                </a:solidFill>
              </a:rPr>
            </a:br>
            <a:r>
              <a:rPr lang="en-GB" sz="3600" b="1" dirty="0">
                <a:solidFill>
                  <a:srgbClr val="FF0000"/>
                </a:solidFill>
              </a:rPr>
              <a:t>Toda </a:t>
            </a:r>
            <a:r>
              <a:rPr lang="en-GB" sz="3600" b="1" dirty="0" err="1">
                <a:solidFill>
                  <a:srgbClr val="FF0000"/>
                </a:solidFill>
              </a:rPr>
              <a:t>spol</a:t>
            </a:r>
            <a:r>
              <a:rPr lang="en-GB" sz="3600" b="1" dirty="0">
                <a:solidFill>
                  <a:srgbClr val="FF0000"/>
                </a:solidFill>
              </a:rPr>
              <a:t> je </a:t>
            </a:r>
            <a:r>
              <a:rPr lang="en-GB" sz="3600" b="1" dirty="0" err="1">
                <a:solidFill>
                  <a:srgbClr val="FF0000"/>
                </a:solidFill>
              </a:rPr>
              <a:t>lahko</a:t>
            </a:r>
            <a:r>
              <a:rPr lang="en-GB" sz="3600" b="1" dirty="0">
                <a:solidFill>
                  <a:srgbClr val="FF0000"/>
                </a:solidFill>
              </a:rPr>
              <a:t> v </a:t>
            </a:r>
            <a:r>
              <a:rPr lang="en-GB" sz="3600" b="1" dirty="0" err="1">
                <a:solidFill>
                  <a:srgbClr val="FF0000"/>
                </a:solidFill>
              </a:rPr>
              <a:t>starosti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še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bolj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pomemben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kot</a:t>
            </a:r>
            <a:r>
              <a:rPr lang="en-GB" sz="3600" b="1" dirty="0">
                <a:solidFill>
                  <a:srgbClr val="FF0000"/>
                </a:solidFill>
              </a:rPr>
              <a:t> v </a:t>
            </a:r>
            <a:r>
              <a:rPr lang="en-GB" sz="3600" b="1" dirty="0" err="1">
                <a:solidFill>
                  <a:srgbClr val="FF0000"/>
                </a:solidFill>
              </a:rPr>
              <a:t>otroštvu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ali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odraslosti</a:t>
            </a:r>
            <a:br>
              <a:rPr lang="en-GB" sz="3600" b="1" dirty="0"/>
            </a:br>
            <a:br>
              <a:rPr lang="en-GB" sz="3600" b="1" dirty="0"/>
            </a:br>
            <a:r>
              <a:rPr lang="en-GB" sz="3600" b="1" dirty="0" err="1">
                <a:solidFill>
                  <a:srgbClr val="FF0000"/>
                </a:solidFill>
              </a:rPr>
              <a:t>Neenakosti</a:t>
            </a:r>
            <a:r>
              <a:rPr lang="en-GB" sz="3600" b="1" dirty="0">
                <a:solidFill>
                  <a:srgbClr val="FF0000"/>
                </a:solidFill>
              </a:rPr>
              <a:t> med </a:t>
            </a:r>
            <a:r>
              <a:rPr lang="en-GB" sz="3600" b="1" dirty="0" err="1">
                <a:solidFill>
                  <a:srgbClr val="FF0000"/>
                </a:solidFill>
              </a:rPr>
              <a:t>ženskami</a:t>
            </a:r>
            <a:r>
              <a:rPr lang="en-GB" sz="3600" b="1" dirty="0">
                <a:solidFill>
                  <a:srgbClr val="FF0000"/>
                </a:solidFill>
              </a:rPr>
              <a:t> in </a:t>
            </a:r>
            <a:r>
              <a:rPr lang="en-GB" sz="3600" b="1" dirty="0" err="1">
                <a:solidFill>
                  <a:srgbClr val="FF0000"/>
                </a:solidFill>
              </a:rPr>
              <a:t>moškimi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ostajajo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ves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čas</a:t>
            </a:r>
            <a:r>
              <a:rPr lang="en-GB" sz="3600" b="1" dirty="0">
                <a:solidFill>
                  <a:srgbClr val="FF0000"/>
                </a:solidFill>
              </a:rPr>
              <a:t>  </a:t>
            </a:r>
            <a:r>
              <a:rPr lang="en-GB" sz="3600" b="1" dirty="0" err="1">
                <a:solidFill>
                  <a:srgbClr val="FF0000"/>
                </a:solidFill>
              </a:rPr>
              <a:t>življenja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/>
              <a:t>(</a:t>
            </a:r>
            <a:r>
              <a:rPr lang="en-GB" sz="3600" b="1" dirty="0" err="1"/>
              <a:t>na</a:t>
            </a:r>
            <a:r>
              <a:rPr lang="en-GB" sz="3600" b="1" dirty="0"/>
              <a:t> primer </a:t>
            </a:r>
            <a:r>
              <a:rPr lang="en-GB" sz="3600" b="1" dirty="0" err="1"/>
              <a:t>izobrazbena</a:t>
            </a:r>
            <a:r>
              <a:rPr lang="en-GB" sz="3600" b="1" dirty="0"/>
              <a:t> raven, </a:t>
            </a:r>
            <a:r>
              <a:rPr lang="en-GB" sz="3600" b="1" dirty="0" err="1"/>
              <a:t>poklicna</a:t>
            </a:r>
            <a:r>
              <a:rPr lang="en-GB" sz="3600" b="1" dirty="0"/>
              <a:t> </a:t>
            </a:r>
            <a:r>
              <a:rPr lang="en-GB" sz="3600" b="1" dirty="0" err="1"/>
              <a:t>segregacija</a:t>
            </a:r>
            <a:r>
              <a:rPr lang="en-GB" sz="3600" b="1" dirty="0"/>
              <a:t>, </a:t>
            </a:r>
            <a:r>
              <a:rPr lang="en-GB" sz="3600" b="1" dirty="0" err="1"/>
              <a:t>dohodek</a:t>
            </a:r>
            <a:r>
              <a:rPr lang="en-GB" sz="3600" b="1" dirty="0"/>
              <a:t> </a:t>
            </a:r>
            <a:r>
              <a:rPr lang="en-GB" sz="3600" b="1" dirty="0" err="1"/>
              <a:t>itd</a:t>
            </a:r>
            <a:r>
              <a:rPr lang="en-GB" sz="3600" b="1" dirty="0"/>
              <a:t>.), </a:t>
            </a:r>
            <a:r>
              <a:rPr lang="en-GB" sz="3600" b="1" dirty="0" err="1"/>
              <a:t>medtem</a:t>
            </a:r>
            <a:r>
              <a:rPr lang="en-GB" sz="3600" b="1" dirty="0"/>
              <a:t> ko se v </a:t>
            </a:r>
            <a:r>
              <a:rPr lang="en-GB" sz="3600" b="1" dirty="0" err="1"/>
              <a:t>starosti</a:t>
            </a:r>
            <a:r>
              <a:rPr lang="en-GB" sz="3600" b="1" dirty="0"/>
              <a:t> </a:t>
            </a:r>
            <a:r>
              <a:rPr lang="en-GB" sz="3600" b="1" dirty="0" err="1"/>
              <a:t>še</a:t>
            </a:r>
            <a:r>
              <a:rPr lang="en-GB" sz="3600" b="1" dirty="0"/>
              <a:t> </a:t>
            </a:r>
            <a:r>
              <a:rPr lang="en-GB" sz="3600" b="1" dirty="0" err="1"/>
              <a:t>stopnjevajo</a:t>
            </a:r>
            <a:r>
              <a:rPr lang="en-GB" sz="3600" b="1" dirty="0"/>
              <a:t>, </a:t>
            </a:r>
            <a:r>
              <a:rPr lang="en-GB" sz="3600" b="1" dirty="0" err="1"/>
              <a:t>kar</a:t>
            </a:r>
            <a:r>
              <a:rPr lang="en-GB" sz="3600" b="1" dirty="0"/>
              <a:t> </a:t>
            </a:r>
            <a:r>
              <a:rPr lang="en-GB" sz="3600" b="1" dirty="0" err="1"/>
              <a:t>ima</a:t>
            </a:r>
            <a:r>
              <a:rPr lang="en-GB" sz="3600" b="1" dirty="0"/>
              <a:t> za </a:t>
            </a:r>
            <a:r>
              <a:rPr lang="en-GB" sz="3600" b="1" dirty="0" err="1"/>
              <a:t>posledico</a:t>
            </a:r>
            <a:r>
              <a:rPr lang="en-GB" sz="3600" b="1" dirty="0"/>
              <a:t> "</a:t>
            </a:r>
            <a:r>
              <a:rPr lang="en-GB" sz="3600" b="1" dirty="0" err="1"/>
              <a:t>kumulativno</a:t>
            </a:r>
            <a:r>
              <a:rPr lang="en-GB" sz="3600" b="1" dirty="0"/>
              <a:t> </a:t>
            </a:r>
            <a:r>
              <a:rPr lang="en-GB" sz="3600" b="1" dirty="0" err="1"/>
              <a:t>pomanjkljivost</a:t>
            </a:r>
            <a:r>
              <a:rPr lang="en-GB" sz="3600" b="1" dirty="0"/>
              <a:t>" (Cruikshank, 2003). </a:t>
            </a:r>
            <a:br>
              <a:rPr lang="en-US" b="1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383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AC43A-47D5-8449-8A84-DE45F39AC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5046"/>
          </a:xfrm>
        </p:spPr>
        <p:txBody>
          <a:bodyPr/>
          <a:lstStyle/>
          <a:p>
            <a:r>
              <a:rPr lang="sl-SI" b="1" dirty="0">
                <a:solidFill>
                  <a:schemeClr val="accent2">
                    <a:lumMod val="50000"/>
                  </a:schemeClr>
                </a:solidFill>
              </a:rPr>
              <a:t>Do kakšne mere se starejše ženske počutijo enakovredne starejšim moškim? </a:t>
            </a:r>
            <a:br>
              <a:rPr lang="sl-SI" b="1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sl-SI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l-SI" b="1" dirty="0">
                <a:solidFill>
                  <a:schemeClr val="accent2">
                    <a:lumMod val="50000"/>
                  </a:schemeClr>
                </a:solidFill>
              </a:rPr>
              <a:t>Kako se njihove izkušnje s spolom in spolnim kapitalom obravnavajo v izobraževanju starejših odraslih? 
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1969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EBCA8-3344-F54E-B95D-53CB00E74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26917"/>
          </a:xfrm>
        </p:spPr>
        <p:txBody>
          <a:bodyPr/>
          <a:lstStyle/>
          <a:p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Kljub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dragocenim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dosežk</a:t>
            </a:r>
            <a:r>
              <a:rPr lang="en-US" b="1" dirty="0" err="1"/>
              <a:t>om</a:t>
            </a:r>
            <a:r>
              <a:rPr lang="en-US" b="1" dirty="0"/>
              <a:t> so </a:t>
            </a:r>
            <a:r>
              <a:rPr lang="en-US" b="1" dirty="0" err="1"/>
              <a:t>mnoge</a:t>
            </a:r>
            <a:r>
              <a:rPr lang="en-US" b="1" dirty="0"/>
              <a:t> </a:t>
            </a:r>
            <a:r>
              <a:rPr lang="en-US" b="1" dirty="0" err="1"/>
              <a:t>navadne</a:t>
            </a:r>
            <a:r>
              <a:rPr lang="en-US" b="1" dirty="0"/>
              <a:t> </a:t>
            </a:r>
            <a:r>
              <a:rPr lang="en-US" b="1" dirty="0" err="1"/>
              <a:t>ženske</a:t>
            </a:r>
            <a:r>
              <a:rPr lang="en-US" b="1" dirty="0"/>
              <a:t>, pa </a:t>
            </a:r>
            <a:r>
              <a:rPr lang="en-US" b="1" dirty="0" err="1"/>
              <a:t>tudi</a:t>
            </a:r>
            <a:r>
              <a:rPr lang="en-US" b="1" dirty="0"/>
              <a:t> </a:t>
            </a:r>
            <a:r>
              <a:rPr lang="en-US" b="1" dirty="0" err="1"/>
              <a:t>izjemne</a:t>
            </a:r>
            <a:r>
              <a:rPr lang="en-US" b="1" dirty="0"/>
              <a:t> </a:t>
            </a:r>
            <a:r>
              <a:rPr lang="en-US" b="1" dirty="0" err="1"/>
              <a:t>ženske</a:t>
            </a:r>
            <a:r>
              <a:rPr lang="en-US" b="1" dirty="0"/>
              <a:t> in </a:t>
            </a:r>
            <a:r>
              <a:rPr lang="en-US" b="1" dirty="0" err="1"/>
              <a:t>mednarodno</a:t>
            </a:r>
            <a:r>
              <a:rPr lang="en-US" b="1" dirty="0"/>
              <a:t> </a:t>
            </a:r>
            <a:r>
              <a:rPr lang="en-US" b="1" dirty="0" err="1"/>
              <a:t>dejavne</a:t>
            </a:r>
            <a:r>
              <a:rPr lang="en-US" b="1" dirty="0"/>
              <a:t> </a:t>
            </a:r>
            <a:r>
              <a:rPr lang="en-US" b="1" dirty="0" err="1"/>
              <a:t>intelektualke</a:t>
            </a:r>
            <a:r>
              <a:rPr lang="en-US" b="1" dirty="0"/>
              <a:t> in </a:t>
            </a:r>
            <a:r>
              <a:rPr lang="en-US" b="1" dirty="0" err="1"/>
              <a:t>umetnice</a:t>
            </a:r>
            <a:r>
              <a:rPr lang="en-US" b="1" dirty="0"/>
              <a:t> v </a:t>
            </a:r>
            <a:r>
              <a:rPr lang="en-US" b="1" dirty="0" err="1"/>
              <a:t>Evropi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pozabljene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in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nevidne</a:t>
            </a:r>
            <a:r>
              <a:rPr lang="en-US" b="1" dirty="0"/>
              <a:t>, </a:t>
            </a:r>
            <a:r>
              <a:rPr lang="en-US" b="1" dirty="0" err="1"/>
              <a:t>kljub</a:t>
            </a:r>
            <a:r>
              <a:rPr lang="en-US" b="1" dirty="0"/>
              <a:t> </a:t>
            </a:r>
            <a:r>
              <a:rPr lang="en-US" b="1" dirty="0" err="1"/>
              <a:t>temu</a:t>
            </a:r>
            <a:r>
              <a:rPr lang="en-US" b="1" dirty="0"/>
              <a:t>, da so </a:t>
            </a:r>
            <a:r>
              <a:rPr lang="en-US" b="1" dirty="0" err="1"/>
              <a:t>nekatere</a:t>
            </a:r>
            <a:r>
              <a:rPr lang="en-US" b="1" dirty="0"/>
              <a:t> od </a:t>
            </a:r>
            <a:r>
              <a:rPr lang="en-US" b="1" dirty="0" err="1"/>
              <a:t>njih</a:t>
            </a:r>
            <a:r>
              <a:rPr lang="en-US" b="1" dirty="0"/>
              <a:t> </a:t>
            </a:r>
            <a:r>
              <a:rPr lang="en-US" b="1" dirty="0" err="1"/>
              <a:t>dragocen</a:t>
            </a:r>
            <a:r>
              <a:rPr lang="en-US" b="1" dirty="0"/>
              <a:t> </a:t>
            </a:r>
            <a:r>
              <a:rPr lang="en-US" b="1" dirty="0" err="1"/>
              <a:t>vzor</a:t>
            </a:r>
            <a:r>
              <a:rPr lang="en-US" b="1" dirty="0"/>
              <a:t>, ki mu je </a:t>
            </a:r>
            <a:r>
              <a:rPr lang="en-US" b="1" dirty="0" err="1"/>
              <a:t>treba</a:t>
            </a:r>
            <a:r>
              <a:rPr lang="en-US" b="1" dirty="0"/>
              <a:t> </a:t>
            </a:r>
            <a:r>
              <a:rPr lang="en-US" b="1" dirty="0" err="1"/>
              <a:t>slediti</a:t>
            </a:r>
            <a:r>
              <a:rPr lang="en-US" b="1" dirty="0"/>
              <a:t>. V </a:t>
            </a:r>
            <a:r>
              <a:rPr lang="en-US" b="1" dirty="0" err="1"/>
              <a:t>informacijski</a:t>
            </a:r>
            <a:r>
              <a:rPr lang="en-US" b="1" dirty="0"/>
              <a:t> </a:t>
            </a:r>
            <a:r>
              <a:rPr lang="en-US" b="1" dirty="0" err="1"/>
              <a:t>družbi</a:t>
            </a:r>
            <a:r>
              <a:rPr lang="en-US" b="1" dirty="0"/>
              <a:t> je </a:t>
            </a:r>
            <a:r>
              <a:rPr lang="en-US" b="1" dirty="0" err="1"/>
              <a:t>naše</a:t>
            </a:r>
            <a:r>
              <a:rPr lang="en-US" b="1" dirty="0"/>
              <a:t> </a:t>
            </a:r>
            <a:r>
              <a:rPr lang="en-US" b="1" dirty="0" err="1"/>
              <a:t>neznanje</a:t>
            </a:r>
            <a:r>
              <a:rPr lang="en-US" b="1" dirty="0"/>
              <a:t> o </a:t>
            </a:r>
            <a:r>
              <a:rPr lang="en-US" b="1" dirty="0" err="1"/>
              <a:t>njih</a:t>
            </a:r>
            <a:r>
              <a:rPr lang="en-US" b="1" dirty="0"/>
              <a:t> </a:t>
            </a:r>
            <a:r>
              <a:rPr lang="en-US" b="1" dirty="0" err="1"/>
              <a:t>nedopustno</a:t>
            </a:r>
            <a:r>
              <a:rPr lang="en-US" b="1" dirty="0"/>
              <a:t> (Geer,2017).</a:t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11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8110A-7CC6-5D47-8DD9-CD792E477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03709"/>
          </a:xfrm>
        </p:spPr>
        <p:txBody>
          <a:bodyPr>
            <a:normAutofit/>
          </a:bodyPr>
          <a:lstStyle/>
          <a:p>
            <a:r>
              <a:rPr lang="en-GB" dirty="0" err="1"/>
              <a:t>Imena</a:t>
            </a:r>
            <a:r>
              <a:rPr lang="en-GB" dirty="0"/>
              <a:t> </a:t>
            </a:r>
            <a:r>
              <a:rPr lang="en-GB" dirty="0" err="1"/>
              <a:t>treh</a:t>
            </a:r>
            <a:r>
              <a:rPr lang="en-GB" dirty="0"/>
              <a:t>  </a:t>
            </a:r>
            <a:r>
              <a:rPr lang="en-GB" dirty="0" err="1"/>
              <a:t>ulic</a:t>
            </a:r>
            <a:r>
              <a:rPr lang="en-GB" dirty="0"/>
              <a:t> v </a:t>
            </a:r>
            <a:r>
              <a:rPr lang="en-GB" dirty="0" err="1"/>
              <a:t>Ljubljani</a:t>
            </a:r>
            <a:r>
              <a:rPr lang="en-GB" dirty="0"/>
              <a:t> </a:t>
            </a:r>
            <a:r>
              <a:rPr lang="en-GB" dirty="0" err="1"/>
              <a:t>imenovanih</a:t>
            </a:r>
            <a:r>
              <a:rPr lang="en-GB" dirty="0"/>
              <a:t> po </a:t>
            </a:r>
            <a:r>
              <a:rPr lang="en-GB" dirty="0" err="1"/>
              <a:t>ženskah</a:t>
            </a:r>
            <a:r>
              <a:rPr lang="en-GB" dirty="0"/>
              <a:t>? </a:t>
            </a:r>
            <a:br>
              <a:rPr lang="en-GB" dirty="0"/>
            </a:br>
            <a:r>
              <a:rPr lang="en-GB" dirty="0" err="1"/>
              <a:t>Enakost</a:t>
            </a:r>
            <a:r>
              <a:rPr lang="en-GB" dirty="0"/>
              <a:t> </a:t>
            </a:r>
            <a:r>
              <a:rPr lang="en-GB" dirty="0" err="1"/>
              <a:t>sociaono-kultunih</a:t>
            </a:r>
            <a:r>
              <a:rPr lang="en-GB" dirty="0"/>
              <a:t> </a:t>
            </a:r>
            <a:r>
              <a:rPr lang="en-GB" dirty="0" err="1"/>
              <a:t>spolov</a:t>
            </a:r>
            <a:r>
              <a:rPr lang="en-GB" dirty="0"/>
              <a:t> </a:t>
            </a:r>
            <a:r>
              <a:rPr lang="en-GB" dirty="0" err="1"/>
              <a:t>prostoru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19321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4BEB2-B588-414E-AD6C-684628572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75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Temeljne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vrednote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Evropske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unije</a:t>
            </a:r>
            <a:r>
              <a:rPr lang="en-US" dirty="0">
                <a:solidFill>
                  <a:srgbClr val="FF0000"/>
                </a:solidFill>
              </a:rPr>
              <a:t> so:</a:t>
            </a: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r>
              <a:rPr lang="en-US" dirty="0" err="1"/>
              <a:t>spoštovanje</a:t>
            </a:r>
            <a:r>
              <a:rPr lang="en-US" dirty="0"/>
              <a:t> </a:t>
            </a:r>
            <a:r>
              <a:rPr lang="en-US" dirty="0" err="1"/>
              <a:t>človekovega</a:t>
            </a:r>
            <a:r>
              <a:rPr lang="en-US" dirty="0"/>
              <a:t> </a:t>
            </a:r>
            <a:r>
              <a:rPr lang="en-US" dirty="0" err="1"/>
              <a:t>dostojanstva</a:t>
            </a:r>
            <a:r>
              <a:rPr lang="en-US" dirty="0"/>
              <a:t> in </a:t>
            </a:r>
            <a:r>
              <a:rPr lang="en-US" dirty="0" err="1"/>
              <a:t>človekovih</a:t>
            </a:r>
            <a:r>
              <a:rPr lang="en-US" dirty="0"/>
              <a:t> </a:t>
            </a:r>
            <a:r>
              <a:rPr lang="en-US" dirty="0" err="1"/>
              <a:t>pravic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svobode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demokracije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enakosti</a:t>
            </a:r>
            <a:r>
              <a:rPr lang="en-US" dirty="0"/>
              <a:t> in </a:t>
            </a:r>
            <a:br>
              <a:rPr lang="en-US" dirty="0"/>
            </a:b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. 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Vrednote</a:t>
            </a:r>
            <a:r>
              <a:rPr lang="en-US"/>
              <a:t> so med </a:t>
            </a:r>
            <a:r>
              <a:rPr lang="en-US" dirty="0" err="1"/>
              <a:t>seboj</a:t>
            </a:r>
            <a:r>
              <a:rPr lang="en-US" dirty="0"/>
              <a:t> </a:t>
            </a:r>
            <a:r>
              <a:rPr lang="en-US" dirty="0" err="1"/>
              <a:t>preopletene</a:t>
            </a:r>
            <a:r>
              <a:rPr lang="en-US" dirty="0"/>
              <a:t>!</a:t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29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7C5C-CA4E-1953-5290-45000A82E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>
                <a:hlinkClick r:id="rId2"/>
              </a:rPr>
              <a:t>True to age true to gender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268240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4E175-3AA4-8448-ACC3-D509079A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41711"/>
          </a:xfrm>
        </p:spPr>
        <p:txBody>
          <a:bodyPr/>
          <a:lstStyle/>
          <a:p>
            <a:endParaRPr lang="en-GB"/>
          </a:p>
        </p:txBody>
      </p:sp>
      <p:pic>
        <p:nvPicPr>
          <p:cNvPr id="3" name="Picture 2" descr="Image may contain: one or more people">
            <a:extLst>
              <a:ext uri="{FF2B5EF4-FFF2-40B4-BE49-F238E27FC236}">
                <a16:creationId xmlns:a16="http://schemas.microsoft.com/office/drawing/2014/main" id="{BFA4284F-9597-A544-BDE8-A279BFD03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12" y="0"/>
            <a:ext cx="119507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157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11D2B-E400-9DFB-2559-7D0691EA7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36282"/>
          </a:xfrm>
        </p:spPr>
        <p:txBody>
          <a:bodyPr>
            <a:normAutofit fontScale="90000"/>
          </a:bodyPr>
          <a:lstStyle/>
          <a:p>
            <a:br>
              <a:rPr lang="en-SI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SI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SI" dirty="0">
                <a:solidFill>
                  <a:schemeClr val="accent2">
                    <a:lumMod val="75000"/>
                  </a:schemeClr>
                </a:solidFill>
              </a:rPr>
              <a:t>Partnerji</a:t>
            </a:r>
            <a:br>
              <a:rPr lang="en-SI" dirty="0"/>
            </a:br>
            <a:r>
              <a:rPr lang="en-SI" dirty="0"/>
              <a:t>Italija</a:t>
            </a:r>
            <a:br>
              <a:rPr lang="en-SI" dirty="0"/>
            </a:br>
            <a:r>
              <a:rPr lang="en-SI" dirty="0"/>
              <a:t>Slovenija</a:t>
            </a:r>
            <a:br>
              <a:rPr lang="en-SI" dirty="0"/>
            </a:br>
            <a:r>
              <a:rPr lang="en-SI" dirty="0"/>
              <a:t>Španija</a:t>
            </a:r>
            <a:br>
              <a:rPr lang="en-SI" dirty="0"/>
            </a:br>
            <a:r>
              <a:rPr lang="en-SI" dirty="0"/>
              <a:t>Romunija</a:t>
            </a:r>
            <a:br>
              <a:rPr lang="en-SI" dirty="0"/>
            </a:br>
            <a:r>
              <a:rPr lang="en-SI" dirty="0"/>
              <a:t>Portugalska</a:t>
            </a:r>
            <a:br>
              <a:rPr lang="en-SI" dirty="0"/>
            </a:br>
            <a:r>
              <a:rPr lang="en-SI" dirty="0"/>
              <a:t>Nemčija</a:t>
            </a:r>
            <a:br>
              <a:rPr lang="en-SI" dirty="0"/>
            </a:br>
            <a:r>
              <a:rPr lang="en-SI" dirty="0"/>
              <a:t>Francija</a:t>
            </a:r>
            <a:br>
              <a:rPr lang="en-SI" dirty="0"/>
            </a:b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4146221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57A7C-F0D8-B763-9628-3D81BCF04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05661"/>
          </a:xfrm>
        </p:spPr>
        <p:txBody>
          <a:bodyPr/>
          <a:lstStyle/>
          <a:p>
            <a:r>
              <a:rPr lang="en-SI" dirty="0">
                <a:solidFill>
                  <a:schemeClr val="accent2">
                    <a:lumMod val="75000"/>
                  </a:schemeClr>
                </a:solidFill>
              </a:rPr>
              <a:t>Korak za korakom do zamisli o projektu TAG….</a:t>
            </a:r>
            <a:br>
              <a:rPr lang="en-SI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SI" dirty="0"/>
            </a:br>
            <a:r>
              <a:rPr lang="en-SI" dirty="0"/>
              <a:t>- pretekli programi SUTŽO (Z menoj po mojem mestu, Mara Kralj, študijski krožek angleškega jezika)</a:t>
            </a:r>
            <a:br>
              <a:rPr lang="en-SI" dirty="0"/>
            </a:br>
            <a:r>
              <a:rPr lang="en-SI" dirty="0"/>
              <a:t>- študija FF</a:t>
            </a:r>
            <a:br>
              <a:rPr lang="en-SI" dirty="0"/>
            </a:br>
            <a:r>
              <a:rPr lang="en-SI" dirty="0"/>
              <a:t>-srečanje z Oleno</a:t>
            </a:r>
            <a:br>
              <a:rPr lang="en-SI" dirty="0"/>
            </a:b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1236021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EC1686-AD7D-9A54-D3BD-8FF17A7AA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7303"/>
          </a:xfrm>
        </p:spPr>
        <p:txBody>
          <a:bodyPr>
            <a:normAutofit fontScale="90000"/>
          </a:bodyPr>
          <a:lstStyle/>
          <a:p>
            <a:br>
              <a:rPr lang="en-SI" sz="22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SI" sz="22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SI" sz="31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Spletna stran</a:t>
            </a:r>
            <a:br>
              <a:rPr lang="en-SI" sz="31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SI" sz="31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SI" sz="3100" dirty="0">
                <a:solidFill>
                  <a:schemeClr val="accent2">
                    <a:lumMod val="75000"/>
                  </a:schemeClr>
                </a:solidFill>
              </a:rPr>
              <a:t>Dosežki</a:t>
            </a:r>
            <a:br>
              <a:rPr lang="en-SI" sz="3100" dirty="0"/>
            </a:br>
            <a:br>
              <a:rPr lang="en-SI" sz="3100" dirty="0"/>
            </a:br>
            <a:r>
              <a:rPr lang="en-SI" sz="3100" dirty="0"/>
              <a:t>Priročnik + konceptualno ozadje+ zgodovina izjemnih žensk </a:t>
            </a:r>
            <a:br>
              <a:rPr lang="en-SI" sz="3100" dirty="0"/>
            </a:br>
            <a:br>
              <a:rPr lang="en-SI" sz="3100" dirty="0"/>
            </a:br>
            <a:r>
              <a:rPr lang="en-SI" sz="3100" dirty="0"/>
              <a:t>Multimodalni tečaj</a:t>
            </a:r>
            <a:br>
              <a:rPr lang="en-SI" sz="3100" dirty="0"/>
            </a:br>
            <a:br>
              <a:rPr lang="en-SI" sz="3100" dirty="0"/>
            </a:br>
            <a:r>
              <a:rPr lang="en-SI" sz="3100" dirty="0"/>
              <a:t>Interaktivni zemljevid</a:t>
            </a:r>
            <a:br>
              <a:rPr lang="en-SI" sz="3100" dirty="0"/>
            </a:br>
            <a:br>
              <a:rPr lang="en-SI" sz="3100" dirty="0"/>
            </a:br>
            <a:r>
              <a:rPr lang="en-SI" sz="3100" dirty="0"/>
              <a:t>Digitalna knjiga</a:t>
            </a:r>
            <a:br>
              <a:rPr lang="en-SI" sz="3100" dirty="0"/>
            </a:br>
            <a:br>
              <a:rPr lang="en-SI" sz="3100" dirty="0"/>
            </a:br>
            <a:r>
              <a:rPr lang="en-SI" sz="3100" dirty="0"/>
              <a:t>+ </a:t>
            </a:r>
            <a:r>
              <a:rPr lang="en-US" sz="3100" b="1" dirty="0">
                <a:highlight>
                  <a:srgbClr val="C0C0C0"/>
                </a:highlight>
                <a:hlinkClick r:id="rId3"/>
              </a:rPr>
              <a:t>Facebook projekta:TAG</a:t>
            </a:r>
            <a:br>
              <a:rPr lang="en-SI" sz="3200" dirty="0"/>
            </a:br>
            <a:endParaRPr lang="en-SI" sz="3200" dirty="0"/>
          </a:p>
        </p:txBody>
      </p:sp>
    </p:spTree>
    <p:extLst>
      <p:ext uri="{BB962C8B-B14F-4D97-AF65-F5344CB8AC3E}">
        <p14:creationId xmlns:p14="http://schemas.microsoft.com/office/powerpoint/2010/main" val="845052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E37CCF-19EC-CE47-1E24-31B259A88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166" y="197857"/>
            <a:ext cx="10515600" cy="5790348"/>
          </a:xfrm>
        </p:spPr>
        <p:txBody>
          <a:bodyPr/>
          <a:lstStyle/>
          <a:p>
            <a:r>
              <a:rPr lang="en-SI" dirty="0"/>
              <a:t>Zora</a:t>
            </a:r>
            <a:br>
              <a:rPr lang="en-SI" dirty="0"/>
            </a:br>
            <a:r>
              <a:rPr lang="en-SI" dirty="0"/>
              <a:t>Janžekovič</a:t>
            </a:r>
            <a:br>
              <a:rPr lang="en-SI" dirty="0"/>
            </a:br>
            <a:r>
              <a:rPr lang="en-SI" dirty="0"/>
              <a:t>plastična </a:t>
            </a:r>
            <a:br>
              <a:rPr lang="en-SI" dirty="0"/>
            </a:br>
            <a:r>
              <a:rPr lang="en-SI" dirty="0"/>
              <a:t>kirurginja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C29E09A8-BC8D-6B41-9F45-1A23E1FFD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239" y="450076"/>
            <a:ext cx="6502400" cy="459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827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EDA381-F5C1-C255-6205-6C725D0B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7685"/>
          </a:xfrm>
        </p:spPr>
        <p:txBody>
          <a:bodyPr/>
          <a:lstStyle/>
          <a:p>
            <a:r>
              <a:rPr lang="en-SI" dirty="0"/>
              <a:t>Angela Vode, </a:t>
            </a:r>
            <a:br>
              <a:rPr lang="en-SI" dirty="0"/>
            </a:br>
            <a:r>
              <a:rPr lang="en-SI" dirty="0"/>
              <a:t>socialna pedagoginja,</a:t>
            </a:r>
            <a:br>
              <a:rPr lang="en-SI" dirty="0"/>
            </a:br>
            <a:r>
              <a:rPr lang="en-SI" dirty="0"/>
              <a:t>političarka</a:t>
            </a:r>
            <a:br>
              <a:rPr lang="en-SI" dirty="0"/>
            </a:br>
            <a:r>
              <a:rPr lang="en-SI" dirty="0"/>
              <a:t>feministka</a:t>
            </a:r>
            <a:br>
              <a:rPr lang="en-SI" dirty="0"/>
            </a:br>
            <a:r>
              <a:rPr lang="en-GB" b="0" i="1" dirty="0" err="1">
                <a:solidFill>
                  <a:srgbClr val="000000"/>
                </a:solidFill>
                <a:effectLst/>
                <a:latin typeface="Be Vietnam"/>
              </a:rPr>
              <a:t>Ženske</a:t>
            </a:r>
            <a:r>
              <a:rPr lang="en-GB" b="0" i="1" dirty="0">
                <a:solidFill>
                  <a:srgbClr val="000000"/>
                </a:solidFill>
                <a:effectLst/>
                <a:latin typeface="Be Vietnam"/>
              </a:rPr>
              <a:t> v 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Be Vietnam"/>
              </a:rPr>
              <a:t>sodobni</a:t>
            </a:r>
            <a:r>
              <a:rPr lang="en-GB" b="0" i="1" dirty="0">
                <a:solidFill>
                  <a:srgbClr val="000000"/>
                </a:solidFill>
                <a:effectLst/>
                <a:latin typeface="Be Vietnam"/>
              </a:rPr>
              <a:t> 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Be Vietnam"/>
              </a:rPr>
              <a:t>družbi</a:t>
            </a:r>
            <a:endParaRPr lang="en-SI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2F7496FD-0D68-93CB-ACCE-7B3D9B540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29" y="653585"/>
            <a:ext cx="2794000" cy="436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739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9645C-F5B7-68DA-E8DA-1F7D010C2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90047"/>
          </a:xfrm>
        </p:spPr>
        <p:txBody>
          <a:bodyPr>
            <a:normAutofit/>
          </a:bodyPr>
          <a:lstStyle/>
          <a:p>
            <a:r>
              <a:rPr lang="en-SI" dirty="0"/>
              <a:t>Deduktivno raziskovanje pred dosežkom 1 in ves čas </a:t>
            </a:r>
            <a:br>
              <a:rPr lang="en-SI" dirty="0"/>
            </a:br>
            <a:br>
              <a:rPr lang="en-SI" dirty="0"/>
            </a:br>
            <a:r>
              <a:rPr lang="en-SI" dirty="0"/>
              <a:t>študije, romani, predavanja na Youtube, radijske oddaje,filmi, itd.</a:t>
            </a:r>
          </a:p>
        </p:txBody>
      </p:sp>
    </p:spTree>
    <p:extLst>
      <p:ext uri="{BB962C8B-B14F-4D97-AF65-F5344CB8AC3E}">
        <p14:creationId xmlns:p14="http://schemas.microsoft.com/office/powerpoint/2010/main" val="522864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5047</TotalTime>
  <Words>813</Words>
  <Application>Microsoft Macintosh PowerPoint</Application>
  <PresentationFormat>Widescreen</PresentationFormat>
  <Paragraphs>21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Be Vietnam</vt:lpstr>
      <vt:lpstr>Calibri</vt:lpstr>
      <vt:lpstr>Calibri Light</vt:lpstr>
      <vt:lpstr>inherit</vt:lpstr>
      <vt:lpstr>system-ui</vt:lpstr>
      <vt:lpstr>Office Theme</vt:lpstr>
      <vt:lpstr>  Dušana Findeisen  Zakaj ženske, zakaj starejše ženske?  Blizu starosti, blizu socialno-kulturnemu spolu Dogodek za širjenje vednosti o projektu TAG   13. december  2022</vt:lpstr>
      <vt:lpstr>Imena treh  ulic v Ljubljani imenovanih po ženskah?  Enakost sociaono-kultunih spolov prostoru.</vt:lpstr>
      <vt:lpstr>PowerPoint Presentation</vt:lpstr>
      <vt:lpstr>  Partnerji Italija Slovenija Španija Romunija Portugalska Nemčija Francija </vt:lpstr>
      <vt:lpstr>Korak za korakom do zamisli o projektu TAG….  - pretekli programi SUTŽO (Z menoj po mojem mestu, Mara Kralj, študijski krožek angleškega jezika) - študija FF -srečanje z Oleno </vt:lpstr>
      <vt:lpstr>  Spletna stran  Dosežki  Priročnik + konceptualno ozadje+ zgodovina izjemnih žensk   Multimodalni tečaj  Interaktivni zemljevid  Digitalna knjiga  + Facebook projekta:TAG </vt:lpstr>
      <vt:lpstr>Zora Janžekovič plastična  kirurginja</vt:lpstr>
      <vt:lpstr>Angela Vode,  socialna pedagoginja, političarka feministka Ženske v sodobni družbi</vt:lpstr>
      <vt:lpstr>Deduktivno raziskovanje pred dosežkom 1 in ves čas   študije, romani, predavanja na Youtube, radijske oddaje,filmi, itd.</vt:lpstr>
      <vt:lpstr>    In 1976 French TV journalists asked boys and girls about their possible future professions. (constructing  social roles)    Est-ce que tu sais ce que tu veux faire plus tard dans la vie ?   - Puéricultrice.   Et si tu avais été un garçon ?   - Inspecteur de police.  Et tu penses que tu ne peux pas être inspectrice de police en tant que fille ?   - Non ! [...] ça existe pas ça.   Ça existe pas tu crois ? Il y a des femmes dans la police.      - Oui, mais c’est des secrétaires »   Avant ton travail, qu’est-ce que tu feras ?   - Le matin ? Le ménage.   Et puis en rentrant de ton travail, qu’est-ce que tu feras ?   - Les courses  Tu feras les courses ? Et après ?   - Le manger  Tu feras le manger ? Et après le dîner ?   - La vaisselle [elle rit] »   https://www.ina.fr/contenus-editoriaux/articles-editoriaux/1976-si-j-avais-ete-un-garcon-j-aurais-voulu-devenir-docteur/   Facebook projekta:TAG         </vt:lpstr>
      <vt:lpstr> Ana Aslan  (Romunija) romunska znanstvenica,   prvi  inštitut za geriatrijo.  zdravilo proti staranju, Gerovital,  ki se je uporabljalo  v več kot 70 državah po svetu.  </vt:lpstr>
      <vt:lpstr>                Simone de Beauvoir: ”Oče, je govoril "Simone ima moške možgane",  ali "Simone je moški". Jacques in njegovi prijatelji so lahko brali prave knjige.  Zavedali so se pravih problemov. Živeli so svobodno” jaz pa…  https://www.radiofrance.fr/.../une-enfance-d-ecrivain-du...</vt:lpstr>
      <vt:lpstr>Heddy Lamarr  1. svetovna vojna kodirana sporočila danes wi-fi,  bluetooth </vt:lpstr>
      <vt:lpstr>                             Cecilia Payne/ Cambridge/ botanistka/ astronomija/kraja    </vt:lpstr>
      <vt:lpstr>     Eduard Manet, 1863 Le dejeuner sur l’herbe/Luncheon in the herbs 1863. caused social revolt….?</vt:lpstr>
      <vt:lpstr>Ženska</vt:lpstr>
      <vt:lpstr>Starejši ? Skupina starejših posameznikov, opredeljenih po starosti in s starizmi.    Toda spol je lahko v starosti še bolj pomemben kot v otroštvu ali odraslosti  Neenakosti med ženskami in moškimi ostajajo ves čas  življenja (na primer izobrazbena raven, poklicna segregacija, dohodek itd.), medtem ko se v starosti še stopnjevajo, kar ima za posledico "kumulativno pomanjkljivost" (Cruikshank, 2003).  </vt:lpstr>
      <vt:lpstr>Do kakšne mere se starejše ženske počutijo enakovredne starejšim moškim?   Kako se njihove izkušnje s spolom in spolnim kapitalom obravnavajo v izobraževanju starejših odraslih? 
</vt:lpstr>
      <vt:lpstr>Kljub dragocenim dosežkom so mnoge navadne ženske, pa tudi izjemne ženske in mednarodno dejavne intelektualke in umetnice v Evropi, pozabljene in nevidne, kljub temu, da so nekatere od njih dragocen vzor, ki mu je treba slediti. V informacijski družbi je naše neznanje o njih nedopustno (Geer,2017). </vt:lpstr>
      <vt:lpstr>Temeljne vrednote Evropske unije so:  spoštovanje človekovega dostojanstva in človekovih pravic,  svobode,  demokracije,  enakosti in  pravne države.   Vrednote so med seboj preopletene! </vt:lpstr>
      <vt:lpstr>True to age true to gender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Dušana Findeisen Slovenian Third Age University  True to Age, True to Gender Output 1  16th December 2020</dc:title>
  <dc:creator>Dušana Findeisen</dc:creator>
  <cp:lastModifiedBy>Dušana Findeisen</cp:lastModifiedBy>
  <cp:revision>36</cp:revision>
  <cp:lastPrinted>2022-12-13T09:04:23Z</cp:lastPrinted>
  <dcterms:created xsi:type="dcterms:W3CDTF">2020-12-15T19:11:15Z</dcterms:created>
  <dcterms:modified xsi:type="dcterms:W3CDTF">2022-12-15T11:21:08Z</dcterms:modified>
</cp:coreProperties>
</file>