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65" r:id="rId2"/>
    <p:sldId id="269" r:id="rId3"/>
    <p:sldId id="264" r:id="rId4"/>
    <p:sldId id="263" r:id="rId5"/>
    <p:sldId id="267" r:id="rId6"/>
    <p:sldId id="266" r:id="rId7"/>
    <p:sldId id="257" r:id="rId8"/>
    <p:sldId id="258" r:id="rId9"/>
    <p:sldId id="270" r:id="rId10"/>
    <p:sldId id="271" r:id="rId11"/>
    <p:sldId id="260" r:id="rId12"/>
    <p:sldId id="287" r:id="rId13"/>
    <p:sldId id="273" r:id="rId14"/>
    <p:sldId id="286" r:id="rId15"/>
    <p:sldId id="275" r:id="rId16"/>
    <p:sldId id="276" r:id="rId17"/>
    <p:sldId id="277" r:id="rId18"/>
    <p:sldId id="278" r:id="rId19"/>
    <p:sldId id="280" r:id="rId20"/>
    <p:sldId id="279" r:id="rId21"/>
    <p:sldId id="282" r:id="rId22"/>
    <p:sldId id="281" r:id="rId23"/>
    <p:sldId id="283" r:id="rId24"/>
    <p:sldId id="284" r:id="rId25"/>
    <p:sldId id="285" r:id="rId26"/>
  </p:sldIdLst>
  <p:sldSz cx="12192000" cy="6858000"/>
  <p:notesSz cx="6858000" cy="9144000"/>
  <p:defaultTextStyle>
    <a:defPPr>
      <a:defRPr lang="en-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392"/>
    <p:restoredTop sz="96327"/>
  </p:normalViewPr>
  <p:slideViewPr>
    <p:cSldViewPr snapToGrid="0" snapToObjects="1">
      <p:cViewPr varScale="1">
        <p:scale>
          <a:sx n="128" d="100"/>
          <a:sy n="128" d="100"/>
        </p:scale>
        <p:origin x="488" y="176"/>
      </p:cViewPr>
      <p:guideLst/>
    </p:cSldViewPr>
  </p:slideViewPr>
  <p:notesTextViewPr>
    <p:cViewPr>
      <p:scale>
        <a:sx n="1" d="1"/>
        <a:sy n="1" d="1"/>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0489A-C868-A16F-B775-39D157BD1B7B}"/>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SI"/>
          </a:p>
        </p:txBody>
      </p:sp>
      <p:sp>
        <p:nvSpPr>
          <p:cNvPr id="3" name="Subtitle 2">
            <a:extLst>
              <a:ext uri="{FF2B5EF4-FFF2-40B4-BE49-F238E27FC236}">
                <a16:creationId xmlns:a16="http://schemas.microsoft.com/office/drawing/2014/main" id="{93693A00-4D4F-47B4-DD94-2081A3AC85D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SI"/>
          </a:p>
        </p:txBody>
      </p:sp>
      <p:sp>
        <p:nvSpPr>
          <p:cNvPr id="4" name="Date Placeholder 3">
            <a:extLst>
              <a:ext uri="{FF2B5EF4-FFF2-40B4-BE49-F238E27FC236}">
                <a16:creationId xmlns:a16="http://schemas.microsoft.com/office/drawing/2014/main" id="{72B07E7C-4325-618B-CBFA-FC241504A179}"/>
              </a:ext>
            </a:extLst>
          </p:cNvPr>
          <p:cNvSpPr>
            <a:spLocks noGrp="1"/>
          </p:cNvSpPr>
          <p:nvPr>
            <p:ph type="dt" sz="half" idx="10"/>
          </p:nvPr>
        </p:nvSpPr>
        <p:spPr/>
        <p:txBody>
          <a:bodyPr/>
          <a:lstStyle/>
          <a:p>
            <a:fld id="{2B6A3553-610B-DC4C-B58F-27A1ECE0C598}" type="datetimeFigureOut">
              <a:rPr lang="en-SI" smtClean="0"/>
              <a:t>17/10/2022</a:t>
            </a:fld>
            <a:endParaRPr lang="en-SI"/>
          </a:p>
        </p:txBody>
      </p:sp>
      <p:sp>
        <p:nvSpPr>
          <p:cNvPr id="5" name="Footer Placeholder 4">
            <a:extLst>
              <a:ext uri="{FF2B5EF4-FFF2-40B4-BE49-F238E27FC236}">
                <a16:creationId xmlns:a16="http://schemas.microsoft.com/office/drawing/2014/main" id="{531C3C26-D882-B9D9-0723-8F71F918F4DC}"/>
              </a:ext>
            </a:extLst>
          </p:cNvPr>
          <p:cNvSpPr>
            <a:spLocks noGrp="1"/>
          </p:cNvSpPr>
          <p:nvPr>
            <p:ph type="ftr" sz="quarter" idx="11"/>
          </p:nvPr>
        </p:nvSpPr>
        <p:spPr/>
        <p:txBody>
          <a:bodyPr/>
          <a:lstStyle/>
          <a:p>
            <a:endParaRPr lang="en-SI"/>
          </a:p>
        </p:txBody>
      </p:sp>
      <p:sp>
        <p:nvSpPr>
          <p:cNvPr id="6" name="Slide Number Placeholder 5">
            <a:extLst>
              <a:ext uri="{FF2B5EF4-FFF2-40B4-BE49-F238E27FC236}">
                <a16:creationId xmlns:a16="http://schemas.microsoft.com/office/drawing/2014/main" id="{41B06A11-BD68-F748-ED09-3AFEC52FDF5B}"/>
              </a:ext>
            </a:extLst>
          </p:cNvPr>
          <p:cNvSpPr>
            <a:spLocks noGrp="1"/>
          </p:cNvSpPr>
          <p:nvPr>
            <p:ph type="sldNum" sz="quarter" idx="12"/>
          </p:nvPr>
        </p:nvSpPr>
        <p:spPr/>
        <p:txBody>
          <a:bodyPr/>
          <a:lstStyle/>
          <a:p>
            <a:fld id="{0BDACBC2-0ECB-5B49-9076-46EC9B655F3E}" type="slidenum">
              <a:rPr lang="en-SI" smtClean="0"/>
              <a:t>‹#›</a:t>
            </a:fld>
            <a:endParaRPr lang="en-SI"/>
          </a:p>
        </p:txBody>
      </p:sp>
    </p:spTree>
    <p:extLst>
      <p:ext uri="{BB962C8B-B14F-4D97-AF65-F5344CB8AC3E}">
        <p14:creationId xmlns:p14="http://schemas.microsoft.com/office/powerpoint/2010/main" val="29965259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DBEA57-EED5-4932-5EBB-828F8B8D8979}"/>
              </a:ext>
            </a:extLst>
          </p:cNvPr>
          <p:cNvSpPr>
            <a:spLocks noGrp="1"/>
          </p:cNvSpPr>
          <p:nvPr>
            <p:ph type="title"/>
          </p:nvPr>
        </p:nvSpPr>
        <p:spPr/>
        <p:txBody>
          <a:bodyPr/>
          <a:lstStyle/>
          <a:p>
            <a:r>
              <a:rPr lang="en-GB"/>
              <a:t>Click to edit Master title style</a:t>
            </a:r>
            <a:endParaRPr lang="en-SI"/>
          </a:p>
        </p:txBody>
      </p:sp>
      <p:sp>
        <p:nvSpPr>
          <p:cNvPr id="3" name="Vertical Text Placeholder 2">
            <a:extLst>
              <a:ext uri="{FF2B5EF4-FFF2-40B4-BE49-F238E27FC236}">
                <a16:creationId xmlns:a16="http://schemas.microsoft.com/office/drawing/2014/main" id="{897BA761-97CD-A4AA-20F3-BA813863A46C}"/>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SI"/>
          </a:p>
        </p:txBody>
      </p:sp>
      <p:sp>
        <p:nvSpPr>
          <p:cNvPr id="4" name="Date Placeholder 3">
            <a:extLst>
              <a:ext uri="{FF2B5EF4-FFF2-40B4-BE49-F238E27FC236}">
                <a16:creationId xmlns:a16="http://schemas.microsoft.com/office/drawing/2014/main" id="{17254937-3C99-E0AB-D14D-7F39D945836C}"/>
              </a:ext>
            </a:extLst>
          </p:cNvPr>
          <p:cNvSpPr>
            <a:spLocks noGrp="1"/>
          </p:cNvSpPr>
          <p:nvPr>
            <p:ph type="dt" sz="half" idx="10"/>
          </p:nvPr>
        </p:nvSpPr>
        <p:spPr/>
        <p:txBody>
          <a:bodyPr/>
          <a:lstStyle/>
          <a:p>
            <a:fld id="{2B6A3553-610B-DC4C-B58F-27A1ECE0C598}" type="datetimeFigureOut">
              <a:rPr lang="en-SI" smtClean="0"/>
              <a:t>17/10/2022</a:t>
            </a:fld>
            <a:endParaRPr lang="en-SI"/>
          </a:p>
        </p:txBody>
      </p:sp>
      <p:sp>
        <p:nvSpPr>
          <p:cNvPr id="5" name="Footer Placeholder 4">
            <a:extLst>
              <a:ext uri="{FF2B5EF4-FFF2-40B4-BE49-F238E27FC236}">
                <a16:creationId xmlns:a16="http://schemas.microsoft.com/office/drawing/2014/main" id="{B4F5F318-F1A3-D6B1-5FF1-D02EBBB3DF7E}"/>
              </a:ext>
            </a:extLst>
          </p:cNvPr>
          <p:cNvSpPr>
            <a:spLocks noGrp="1"/>
          </p:cNvSpPr>
          <p:nvPr>
            <p:ph type="ftr" sz="quarter" idx="11"/>
          </p:nvPr>
        </p:nvSpPr>
        <p:spPr/>
        <p:txBody>
          <a:bodyPr/>
          <a:lstStyle/>
          <a:p>
            <a:endParaRPr lang="en-SI"/>
          </a:p>
        </p:txBody>
      </p:sp>
      <p:sp>
        <p:nvSpPr>
          <p:cNvPr id="6" name="Slide Number Placeholder 5">
            <a:extLst>
              <a:ext uri="{FF2B5EF4-FFF2-40B4-BE49-F238E27FC236}">
                <a16:creationId xmlns:a16="http://schemas.microsoft.com/office/drawing/2014/main" id="{FA9398E4-224F-FEB6-552D-9F9249CD4679}"/>
              </a:ext>
            </a:extLst>
          </p:cNvPr>
          <p:cNvSpPr>
            <a:spLocks noGrp="1"/>
          </p:cNvSpPr>
          <p:nvPr>
            <p:ph type="sldNum" sz="quarter" idx="12"/>
          </p:nvPr>
        </p:nvSpPr>
        <p:spPr/>
        <p:txBody>
          <a:bodyPr/>
          <a:lstStyle/>
          <a:p>
            <a:fld id="{0BDACBC2-0ECB-5B49-9076-46EC9B655F3E}" type="slidenum">
              <a:rPr lang="en-SI" smtClean="0"/>
              <a:t>‹#›</a:t>
            </a:fld>
            <a:endParaRPr lang="en-SI"/>
          </a:p>
        </p:txBody>
      </p:sp>
    </p:spTree>
    <p:extLst>
      <p:ext uri="{BB962C8B-B14F-4D97-AF65-F5344CB8AC3E}">
        <p14:creationId xmlns:p14="http://schemas.microsoft.com/office/powerpoint/2010/main" val="3852101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D2025EF-88DB-A36D-85CC-5C16D044E0FE}"/>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SI"/>
          </a:p>
        </p:txBody>
      </p:sp>
      <p:sp>
        <p:nvSpPr>
          <p:cNvPr id="3" name="Vertical Text Placeholder 2">
            <a:extLst>
              <a:ext uri="{FF2B5EF4-FFF2-40B4-BE49-F238E27FC236}">
                <a16:creationId xmlns:a16="http://schemas.microsoft.com/office/drawing/2014/main" id="{8CA26E28-B400-3B9C-06D7-010020BF6414}"/>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SI"/>
          </a:p>
        </p:txBody>
      </p:sp>
      <p:sp>
        <p:nvSpPr>
          <p:cNvPr id="4" name="Date Placeholder 3">
            <a:extLst>
              <a:ext uri="{FF2B5EF4-FFF2-40B4-BE49-F238E27FC236}">
                <a16:creationId xmlns:a16="http://schemas.microsoft.com/office/drawing/2014/main" id="{17CE38EB-2424-2F44-F56A-3870B5FE50B6}"/>
              </a:ext>
            </a:extLst>
          </p:cNvPr>
          <p:cNvSpPr>
            <a:spLocks noGrp="1"/>
          </p:cNvSpPr>
          <p:nvPr>
            <p:ph type="dt" sz="half" idx="10"/>
          </p:nvPr>
        </p:nvSpPr>
        <p:spPr/>
        <p:txBody>
          <a:bodyPr/>
          <a:lstStyle/>
          <a:p>
            <a:fld id="{2B6A3553-610B-DC4C-B58F-27A1ECE0C598}" type="datetimeFigureOut">
              <a:rPr lang="en-SI" smtClean="0"/>
              <a:t>17/10/2022</a:t>
            </a:fld>
            <a:endParaRPr lang="en-SI"/>
          </a:p>
        </p:txBody>
      </p:sp>
      <p:sp>
        <p:nvSpPr>
          <p:cNvPr id="5" name="Footer Placeholder 4">
            <a:extLst>
              <a:ext uri="{FF2B5EF4-FFF2-40B4-BE49-F238E27FC236}">
                <a16:creationId xmlns:a16="http://schemas.microsoft.com/office/drawing/2014/main" id="{641FF20C-F73D-7280-A5BA-D945A34FEB54}"/>
              </a:ext>
            </a:extLst>
          </p:cNvPr>
          <p:cNvSpPr>
            <a:spLocks noGrp="1"/>
          </p:cNvSpPr>
          <p:nvPr>
            <p:ph type="ftr" sz="quarter" idx="11"/>
          </p:nvPr>
        </p:nvSpPr>
        <p:spPr/>
        <p:txBody>
          <a:bodyPr/>
          <a:lstStyle/>
          <a:p>
            <a:endParaRPr lang="en-SI"/>
          </a:p>
        </p:txBody>
      </p:sp>
      <p:sp>
        <p:nvSpPr>
          <p:cNvPr id="6" name="Slide Number Placeholder 5">
            <a:extLst>
              <a:ext uri="{FF2B5EF4-FFF2-40B4-BE49-F238E27FC236}">
                <a16:creationId xmlns:a16="http://schemas.microsoft.com/office/drawing/2014/main" id="{402F1F40-EF04-FA7B-4CB5-D661224A3156}"/>
              </a:ext>
            </a:extLst>
          </p:cNvPr>
          <p:cNvSpPr>
            <a:spLocks noGrp="1"/>
          </p:cNvSpPr>
          <p:nvPr>
            <p:ph type="sldNum" sz="quarter" idx="12"/>
          </p:nvPr>
        </p:nvSpPr>
        <p:spPr/>
        <p:txBody>
          <a:bodyPr/>
          <a:lstStyle/>
          <a:p>
            <a:fld id="{0BDACBC2-0ECB-5B49-9076-46EC9B655F3E}" type="slidenum">
              <a:rPr lang="en-SI" smtClean="0"/>
              <a:t>‹#›</a:t>
            </a:fld>
            <a:endParaRPr lang="en-SI"/>
          </a:p>
        </p:txBody>
      </p:sp>
    </p:spTree>
    <p:extLst>
      <p:ext uri="{BB962C8B-B14F-4D97-AF65-F5344CB8AC3E}">
        <p14:creationId xmlns:p14="http://schemas.microsoft.com/office/powerpoint/2010/main" val="35011526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FF62D3-B7FB-4929-17B4-FA6CFFCDF8B5}"/>
              </a:ext>
            </a:extLst>
          </p:cNvPr>
          <p:cNvSpPr>
            <a:spLocks noGrp="1"/>
          </p:cNvSpPr>
          <p:nvPr>
            <p:ph type="title"/>
          </p:nvPr>
        </p:nvSpPr>
        <p:spPr/>
        <p:txBody>
          <a:bodyPr/>
          <a:lstStyle/>
          <a:p>
            <a:r>
              <a:rPr lang="en-GB"/>
              <a:t>Click to edit Master title style</a:t>
            </a:r>
            <a:endParaRPr lang="en-SI"/>
          </a:p>
        </p:txBody>
      </p:sp>
      <p:sp>
        <p:nvSpPr>
          <p:cNvPr id="3" name="Content Placeholder 2">
            <a:extLst>
              <a:ext uri="{FF2B5EF4-FFF2-40B4-BE49-F238E27FC236}">
                <a16:creationId xmlns:a16="http://schemas.microsoft.com/office/drawing/2014/main" id="{FFAA166C-7A83-8FAC-A386-131E9BF3A23E}"/>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SI"/>
          </a:p>
        </p:txBody>
      </p:sp>
      <p:sp>
        <p:nvSpPr>
          <p:cNvPr id="4" name="Date Placeholder 3">
            <a:extLst>
              <a:ext uri="{FF2B5EF4-FFF2-40B4-BE49-F238E27FC236}">
                <a16:creationId xmlns:a16="http://schemas.microsoft.com/office/drawing/2014/main" id="{46DD7265-8468-3325-789B-8345BE10C973}"/>
              </a:ext>
            </a:extLst>
          </p:cNvPr>
          <p:cNvSpPr>
            <a:spLocks noGrp="1"/>
          </p:cNvSpPr>
          <p:nvPr>
            <p:ph type="dt" sz="half" idx="10"/>
          </p:nvPr>
        </p:nvSpPr>
        <p:spPr/>
        <p:txBody>
          <a:bodyPr/>
          <a:lstStyle/>
          <a:p>
            <a:fld id="{2B6A3553-610B-DC4C-B58F-27A1ECE0C598}" type="datetimeFigureOut">
              <a:rPr lang="en-SI" smtClean="0"/>
              <a:t>17/10/2022</a:t>
            </a:fld>
            <a:endParaRPr lang="en-SI"/>
          </a:p>
        </p:txBody>
      </p:sp>
      <p:sp>
        <p:nvSpPr>
          <p:cNvPr id="5" name="Footer Placeholder 4">
            <a:extLst>
              <a:ext uri="{FF2B5EF4-FFF2-40B4-BE49-F238E27FC236}">
                <a16:creationId xmlns:a16="http://schemas.microsoft.com/office/drawing/2014/main" id="{AF3383A1-AA9F-560A-4D6A-B16C595FBBFA}"/>
              </a:ext>
            </a:extLst>
          </p:cNvPr>
          <p:cNvSpPr>
            <a:spLocks noGrp="1"/>
          </p:cNvSpPr>
          <p:nvPr>
            <p:ph type="ftr" sz="quarter" idx="11"/>
          </p:nvPr>
        </p:nvSpPr>
        <p:spPr/>
        <p:txBody>
          <a:bodyPr/>
          <a:lstStyle/>
          <a:p>
            <a:endParaRPr lang="en-SI"/>
          </a:p>
        </p:txBody>
      </p:sp>
      <p:sp>
        <p:nvSpPr>
          <p:cNvPr id="6" name="Slide Number Placeholder 5">
            <a:extLst>
              <a:ext uri="{FF2B5EF4-FFF2-40B4-BE49-F238E27FC236}">
                <a16:creationId xmlns:a16="http://schemas.microsoft.com/office/drawing/2014/main" id="{40F7BBB3-C0EC-90C3-732B-EF244F2EBDD3}"/>
              </a:ext>
            </a:extLst>
          </p:cNvPr>
          <p:cNvSpPr>
            <a:spLocks noGrp="1"/>
          </p:cNvSpPr>
          <p:nvPr>
            <p:ph type="sldNum" sz="quarter" idx="12"/>
          </p:nvPr>
        </p:nvSpPr>
        <p:spPr/>
        <p:txBody>
          <a:bodyPr/>
          <a:lstStyle/>
          <a:p>
            <a:fld id="{0BDACBC2-0ECB-5B49-9076-46EC9B655F3E}" type="slidenum">
              <a:rPr lang="en-SI" smtClean="0"/>
              <a:t>‹#›</a:t>
            </a:fld>
            <a:endParaRPr lang="en-SI"/>
          </a:p>
        </p:txBody>
      </p:sp>
    </p:spTree>
    <p:extLst>
      <p:ext uri="{BB962C8B-B14F-4D97-AF65-F5344CB8AC3E}">
        <p14:creationId xmlns:p14="http://schemas.microsoft.com/office/powerpoint/2010/main" val="549674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8DAE-6BBA-AE71-EC89-B8005E260BF0}"/>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SI"/>
          </a:p>
        </p:txBody>
      </p:sp>
      <p:sp>
        <p:nvSpPr>
          <p:cNvPr id="3" name="Text Placeholder 2">
            <a:extLst>
              <a:ext uri="{FF2B5EF4-FFF2-40B4-BE49-F238E27FC236}">
                <a16:creationId xmlns:a16="http://schemas.microsoft.com/office/drawing/2014/main" id="{598B656C-AD63-D289-5149-222FDE73597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C9B54483-38F6-A2F0-50F5-8EF0B44535E6}"/>
              </a:ext>
            </a:extLst>
          </p:cNvPr>
          <p:cNvSpPr>
            <a:spLocks noGrp="1"/>
          </p:cNvSpPr>
          <p:nvPr>
            <p:ph type="dt" sz="half" idx="10"/>
          </p:nvPr>
        </p:nvSpPr>
        <p:spPr/>
        <p:txBody>
          <a:bodyPr/>
          <a:lstStyle/>
          <a:p>
            <a:fld id="{2B6A3553-610B-DC4C-B58F-27A1ECE0C598}" type="datetimeFigureOut">
              <a:rPr lang="en-SI" smtClean="0"/>
              <a:t>17/10/2022</a:t>
            </a:fld>
            <a:endParaRPr lang="en-SI"/>
          </a:p>
        </p:txBody>
      </p:sp>
      <p:sp>
        <p:nvSpPr>
          <p:cNvPr id="5" name="Footer Placeholder 4">
            <a:extLst>
              <a:ext uri="{FF2B5EF4-FFF2-40B4-BE49-F238E27FC236}">
                <a16:creationId xmlns:a16="http://schemas.microsoft.com/office/drawing/2014/main" id="{F896CB4B-DEA0-86C6-268C-BCED39414A7C}"/>
              </a:ext>
            </a:extLst>
          </p:cNvPr>
          <p:cNvSpPr>
            <a:spLocks noGrp="1"/>
          </p:cNvSpPr>
          <p:nvPr>
            <p:ph type="ftr" sz="quarter" idx="11"/>
          </p:nvPr>
        </p:nvSpPr>
        <p:spPr/>
        <p:txBody>
          <a:bodyPr/>
          <a:lstStyle/>
          <a:p>
            <a:endParaRPr lang="en-SI"/>
          </a:p>
        </p:txBody>
      </p:sp>
      <p:sp>
        <p:nvSpPr>
          <p:cNvPr id="6" name="Slide Number Placeholder 5">
            <a:extLst>
              <a:ext uri="{FF2B5EF4-FFF2-40B4-BE49-F238E27FC236}">
                <a16:creationId xmlns:a16="http://schemas.microsoft.com/office/drawing/2014/main" id="{323EF7D0-B0D4-803D-E1CB-BC6D11A22329}"/>
              </a:ext>
            </a:extLst>
          </p:cNvPr>
          <p:cNvSpPr>
            <a:spLocks noGrp="1"/>
          </p:cNvSpPr>
          <p:nvPr>
            <p:ph type="sldNum" sz="quarter" idx="12"/>
          </p:nvPr>
        </p:nvSpPr>
        <p:spPr/>
        <p:txBody>
          <a:bodyPr/>
          <a:lstStyle/>
          <a:p>
            <a:fld id="{0BDACBC2-0ECB-5B49-9076-46EC9B655F3E}" type="slidenum">
              <a:rPr lang="en-SI" smtClean="0"/>
              <a:t>‹#›</a:t>
            </a:fld>
            <a:endParaRPr lang="en-SI"/>
          </a:p>
        </p:txBody>
      </p:sp>
    </p:spTree>
    <p:extLst>
      <p:ext uri="{BB962C8B-B14F-4D97-AF65-F5344CB8AC3E}">
        <p14:creationId xmlns:p14="http://schemas.microsoft.com/office/powerpoint/2010/main" val="20172564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8CB833-681A-85F2-680D-D91FE8177C9C}"/>
              </a:ext>
            </a:extLst>
          </p:cNvPr>
          <p:cNvSpPr>
            <a:spLocks noGrp="1"/>
          </p:cNvSpPr>
          <p:nvPr>
            <p:ph type="title"/>
          </p:nvPr>
        </p:nvSpPr>
        <p:spPr/>
        <p:txBody>
          <a:bodyPr/>
          <a:lstStyle/>
          <a:p>
            <a:r>
              <a:rPr lang="en-GB"/>
              <a:t>Click to edit Master title style</a:t>
            </a:r>
            <a:endParaRPr lang="en-SI"/>
          </a:p>
        </p:txBody>
      </p:sp>
      <p:sp>
        <p:nvSpPr>
          <p:cNvPr id="3" name="Content Placeholder 2">
            <a:extLst>
              <a:ext uri="{FF2B5EF4-FFF2-40B4-BE49-F238E27FC236}">
                <a16:creationId xmlns:a16="http://schemas.microsoft.com/office/drawing/2014/main" id="{665AAB44-C969-AB27-4CBD-16521CAB3B02}"/>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SI"/>
          </a:p>
        </p:txBody>
      </p:sp>
      <p:sp>
        <p:nvSpPr>
          <p:cNvPr id="4" name="Content Placeholder 3">
            <a:extLst>
              <a:ext uri="{FF2B5EF4-FFF2-40B4-BE49-F238E27FC236}">
                <a16:creationId xmlns:a16="http://schemas.microsoft.com/office/drawing/2014/main" id="{25AA5F0D-7532-655B-9438-491F3982C716}"/>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SI"/>
          </a:p>
        </p:txBody>
      </p:sp>
      <p:sp>
        <p:nvSpPr>
          <p:cNvPr id="5" name="Date Placeholder 4">
            <a:extLst>
              <a:ext uri="{FF2B5EF4-FFF2-40B4-BE49-F238E27FC236}">
                <a16:creationId xmlns:a16="http://schemas.microsoft.com/office/drawing/2014/main" id="{57F2AC63-81C2-B9BC-3008-E0FD8AF780AC}"/>
              </a:ext>
            </a:extLst>
          </p:cNvPr>
          <p:cNvSpPr>
            <a:spLocks noGrp="1"/>
          </p:cNvSpPr>
          <p:nvPr>
            <p:ph type="dt" sz="half" idx="10"/>
          </p:nvPr>
        </p:nvSpPr>
        <p:spPr/>
        <p:txBody>
          <a:bodyPr/>
          <a:lstStyle/>
          <a:p>
            <a:fld id="{2B6A3553-610B-DC4C-B58F-27A1ECE0C598}" type="datetimeFigureOut">
              <a:rPr lang="en-SI" smtClean="0"/>
              <a:t>17/10/2022</a:t>
            </a:fld>
            <a:endParaRPr lang="en-SI"/>
          </a:p>
        </p:txBody>
      </p:sp>
      <p:sp>
        <p:nvSpPr>
          <p:cNvPr id="6" name="Footer Placeholder 5">
            <a:extLst>
              <a:ext uri="{FF2B5EF4-FFF2-40B4-BE49-F238E27FC236}">
                <a16:creationId xmlns:a16="http://schemas.microsoft.com/office/drawing/2014/main" id="{5EF1573D-6BE2-99ED-E24D-842417FBB7A5}"/>
              </a:ext>
            </a:extLst>
          </p:cNvPr>
          <p:cNvSpPr>
            <a:spLocks noGrp="1"/>
          </p:cNvSpPr>
          <p:nvPr>
            <p:ph type="ftr" sz="quarter" idx="11"/>
          </p:nvPr>
        </p:nvSpPr>
        <p:spPr/>
        <p:txBody>
          <a:bodyPr/>
          <a:lstStyle/>
          <a:p>
            <a:endParaRPr lang="en-SI"/>
          </a:p>
        </p:txBody>
      </p:sp>
      <p:sp>
        <p:nvSpPr>
          <p:cNvPr id="7" name="Slide Number Placeholder 6">
            <a:extLst>
              <a:ext uri="{FF2B5EF4-FFF2-40B4-BE49-F238E27FC236}">
                <a16:creationId xmlns:a16="http://schemas.microsoft.com/office/drawing/2014/main" id="{CF7E8309-211F-B749-CEFE-48FB0FC04243}"/>
              </a:ext>
            </a:extLst>
          </p:cNvPr>
          <p:cNvSpPr>
            <a:spLocks noGrp="1"/>
          </p:cNvSpPr>
          <p:nvPr>
            <p:ph type="sldNum" sz="quarter" idx="12"/>
          </p:nvPr>
        </p:nvSpPr>
        <p:spPr/>
        <p:txBody>
          <a:bodyPr/>
          <a:lstStyle/>
          <a:p>
            <a:fld id="{0BDACBC2-0ECB-5B49-9076-46EC9B655F3E}" type="slidenum">
              <a:rPr lang="en-SI" smtClean="0"/>
              <a:t>‹#›</a:t>
            </a:fld>
            <a:endParaRPr lang="en-SI"/>
          </a:p>
        </p:txBody>
      </p:sp>
    </p:spTree>
    <p:extLst>
      <p:ext uri="{BB962C8B-B14F-4D97-AF65-F5344CB8AC3E}">
        <p14:creationId xmlns:p14="http://schemas.microsoft.com/office/powerpoint/2010/main" val="7882701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E7B316-B741-65B3-B2BA-540C324990B0}"/>
              </a:ext>
            </a:extLst>
          </p:cNvPr>
          <p:cNvSpPr>
            <a:spLocks noGrp="1"/>
          </p:cNvSpPr>
          <p:nvPr>
            <p:ph type="title"/>
          </p:nvPr>
        </p:nvSpPr>
        <p:spPr>
          <a:xfrm>
            <a:off x="839788" y="365125"/>
            <a:ext cx="10515600" cy="1325563"/>
          </a:xfrm>
        </p:spPr>
        <p:txBody>
          <a:bodyPr/>
          <a:lstStyle/>
          <a:p>
            <a:r>
              <a:rPr lang="en-GB"/>
              <a:t>Click to edit Master title style</a:t>
            </a:r>
            <a:endParaRPr lang="en-SI"/>
          </a:p>
        </p:txBody>
      </p:sp>
      <p:sp>
        <p:nvSpPr>
          <p:cNvPr id="3" name="Text Placeholder 2">
            <a:extLst>
              <a:ext uri="{FF2B5EF4-FFF2-40B4-BE49-F238E27FC236}">
                <a16:creationId xmlns:a16="http://schemas.microsoft.com/office/drawing/2014/main" id="{9BF1173F-C95F-3EEB-EC95-034C6943B83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93660693-21CB-FDC9-112A-2412AB3BAF26}"/>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SI"/>
          </a:p>
        </p:txBody>
      </p:sp>
      <p:sp>
        <p:nvSpPr>
          <p:cNvPr id="5" name="Text Placeholder 4">
            <a:extLst>
              <a:ext uri="{FF2B5EF4-FFF2-40B4-BE49-F238E27FC236}">
                <a16:creationId xmlns:a16="http://schemas.microsoft.com/office/drawing/2014/main" id="{AD1C3755-2499-84F0-3E0F-D73D4A8921E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9C231645-A627-37B3-3854-DF4EC5BE0B9E}"/>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SI"/>
          </a:p>
        </p:txBody>
      </p:sp>
      <p:sp>
        <p:nvSpPr>
          <p:cNvPr id="7" name="Date Placeholder 6">
            <a:extLst>
              <a:ext uri="{FF2B5EF4-FFF2-40B4-BE49-F238E27FC236}">
                <a16:creationId xmlns:a16="http://schemas.microsoft.com/office/drawing/2014/main" id="{960EB7CD-742E-9B44-DC34-92C1F1B2563C}"/>
              </a:ext>
            </a:extLst>
          </p:cNvPr>
          <p:cNvSpPr>
            <a:spLocks noGrp="1"/>
          </p:cNvSpPr>
          <p:nvPr>
            <p:ph type="dt" sz="half" idx="10"/>
          </p:nvPr>
        </p:nvSpPr>
        <p:spPr/>
        <p:txBody>
          <a:bodyPr/>
          <a:lstStyle/>
          <a:p>
            <a:fld id="{2B6A3553-610B-DC4C-B58F-27A1ECE0C598}" type="datetimeFigureOut">
              <a:rPr lang="en-SI" smtClean="0"/>
              <a:t>17/10/2022</a:t>
            </a:fld>
            <a:endParaRPr lang="en-SI"/>
          </a:p>
        </p:txBody>
      </p:sp>
      <p:sp>
        <p:nvSpPr>
          <p:cNvPr id="8" name="Footer Placeholder 7">
            <a:extLst>
              <a:ext uri="{FF2B5EF4-FFF2-40B4-BE49-F238E27FC236}">
                <a16:creationId xmlns:a16="http://schemas.microsoft.com/office/drawing/2014/main" id="{7B1A7F26-D473-0A6D-3635-1C316C6936C7}"/>
              </a:ext>
            </a:extLst>
          </p:cNvPr>
          <p:cNvSpPr>
            <a:spLocks noGrp="1"/>
          </p:cNvSpPr>
          <p:nvPr>
            <p:ph type="ftr" sz="quarter" idx="11"/>
          </p:nvPr>
        </p:nvSpPr>
        <p:spPr/>
        <p:txBody>
          <a:bodyPr/>
          <a:lstStyle/>
          <a:p>
            <a:endParaRPr lang="en-SI"/>
          </a:p>
        </p:txBody>
      </p:sp>
      <p:sp>
        <p:nvSpPr>
          <p:cNvPr id="9" name="Slide Number Placeholder 8">
            <a:extLst>
              <a:ext uri="{FF2B5EF4-FFF2-40B4-BE49-F238E27FC236}">
                <a16:creationId xmlns:a16="http://schemas.microsoft.com/office/drawing/2014/main" id="{9D93B9E8-23F0-CAE0-4014-2BF09AE4D511}"/>
              </a:ext>
            </a:extLst>
          </p:cNvPr>
          <p:cNvSpPr>
            <a:spLocks noGrp="1"/>
          </p:cNvSpPr>
          <p:nvPr>
            <p:ph type="sldNum" sz="quarter" idx="12"/>
          </p:nvPr>
        </p:nvSpPr>
        <p:spPr/>
        <p:txBody>
          <a:bodyPr/>
          <a:lstStyle/>
          <a:p>
            <a:fld id="{0BDACBC2-0ECB-5B49-9076-46EC9B655F3E}" type="slidenum">
              <a:rPr lang="en-SI" smtClean="0"/>
              <a:t>‹#›</a:t>
            </a:fld>
            <a:endParaRPr lang="en-SI"/>
          </a:p>
        </p:txBody>
      </p:sp>
    </p:spTree>
    <p:extLst>
      <p:ext uri="{BB962C8B-B14F-4D97-AF65-F5344CB8AC3E}">
        <p14:creationId xmlns:p14="http://schemas.microsoft.com/office/powerpoint/2010/main" val="12191509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E32E11-7328-4680-F5B9-F912FA684575}"/>
              </a:ext>
            </a:extLst>
          </p:cNvPr>
          <p:cNvSpPr>
            <a:spLocks noGrp="1"/>
          </p:cNvSpPr>
          <p:nvPr>
            <p:ph type="title"/>
          </p:nvPr>
        </p:nvSpPr>
        <p:spPr/>
        <p:txBody>
          <a:bodyPr/>
          <a:lstStyle/>
          <a:p>
            <a:r>
              <a:rPr lang="en-GB"/>
              <a:t>Click to edit Master title style</a:t>
            </a:r>
            <a:endParaRPr lang="en-SI"/>
          </a:p>
        </p:txBody>
      </p:sp>
      <p:sp>
        <p:nvSpPr>
          <p:cNvPr id="3" name="Date Placeholder 2">
            <a:extLst>
              <a:ext uri="{FF2B5EF4-FFF2-40B4-BE49-F238E27FC236}">
                <a16:creationId xmlns:a16="http://schemas.microsoft.com/office/drawing/2014/main" id="{960CACA3-30D4-47C0-EA80-4CA91E4A65B4}"/>
              </a:ext>
            </a:extLst>
          </p:cNvPr>
          <p:cNvSpPr>
            <a:spLocks noGrp="1"/>
          </p:cNvSpPr>
          <p:nvPr>
            <p:ph type="dt" sz="half" idx="10"/>
          </p:nvPr>
        </p:nvSpPr>
        <p:spPr/>
        <p:txBody>
          <a:bodyPr/>
          <a:lstStyle/>
          <a:p>
            <a:fld id="{2B6A3553-610B-DC4C-B58F-27A1ECE0C598}" type="datetimeFigureOut">
              <a:rPr lang="en-SI" smtClean="0"/>
              <a:t>17/10/2022</a:t>
            </a:fld>
            <a:endParaRPr lang="en-SI"/>
          </a:p>
        </p:txBody>
      </p:sp>
      <p:sp>
        <p:nvSpPr>
          <p:cNvPr id="4" name="Footer Placeholder 3">
            <a:extLst>
              <a:ext uri="{FF2B5EF4-FFF2-40B4-BE49-F238E27FC236}">
                <a16:creationId xmlns:a16="http://schemas.microsoft.com/office/drawing/2014/main" id="{67332BE8-0DBD-2157-3A94-7063F707646C}"/>
              </a:ext>
            </a:extLst>
          </p:cNvPr>
          <p:cNvSpPr>
            <a:spLocks noGrp="1"/>
          </p:cNvSpPr>
          <p:nvPr>
            <p:ph type="ftr" sz="quarter" idx="11"/>
          </p:nvPr>
        </p:nvSpPr>
        <p:spPr/>
        <p:txBody>
          <a:bodyPr/>
          <a:lstStyle/>
          <a:p>
            <a:endParaRPr lang="en-SI"/>
          </a:p>
        </p:txBody>
      </p:sp>
      <p:sp>
        <p:nvSpPr>
          <p:cNvPr id="5" name="Slide Number Placeholder 4">
            <a:extLst>
              <a:ext uri="{FF2B5EF4-FFF2-40B4-BE49-F238E27FC236}">
                <a16:creationId xmlns:a16="http://schemas.microsoft.com/office/drawing/2014/main" id="{E8992C5F-4FAA-D838-58DF-98E1AB4D2926}"/>
              </a:ext>
            </a:extLst>
          </p:cNvPr>
          <p:cNvSpPr>
            <a:spLocks noGrp="1"/>
          </p:cNvSpPr>
          <p:nvPr>
            <p:ph type="sldNum" sz="quarter" idx="12"/>
          </p:nvPr>
        </p:nvSpPr>
        <p:spPr/>
        <p:txBody>
          <a:bodyPr/>
          <a:lstStyle/>
          <a:p>
            <a:fld id="{0BDACBC2-0ECB-5B49-9076-46EC9B655F3E}" type="slidenum">
              <a:rPr lang="en-SI" smtClean="0"/>
              <a:t>‹#›</a:t>
            </a:fld>
            <a:endParaRPr lang="en-SI"/>
          </a:p>
        </p:txBody>
      </p:sp>
    </p:spTree>
    <p:extLst>
      <p:ext uri="{BB962C8B-B14F-4D97-AF65-F5344CB8AC3E}">
        <p14:creationId xmlns:p14="http://schemas.microsoft.com/office/powerpoint/2010/main" val="23900224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DE0090A-136D-2826-6DD5-8465C6B9A9FD}"/>
              </a:ext>
            </a:extLst>
          </p:cNvPr>
          <p:cNvSpPr>
            <a:spLocks noGrp="1"/>
          </p:cNvSpPr>
          <p:nvPr>
            <p:ph type="dt" sz="half" idx="10"/>
          </p:nvPr>
        </p:nvSpPr>
        <p:spPr/>
        <p:txBody>
          <a:bodyPr/>
          <a:lstStyle/>
          <a:p>
            <a:fld id="{2B6A3553-610B-DC4C-B58F-27A1ECE0C598}" type="datetimeFigureOut">
              <a:rPr lang="en-SI" smtClean="0"/>
              <a:t>17/10/2022</a:t>
            </a:fld>
            <a:endParaRPr lang="en-SI"/>
          </a:p>
        </p:txBody>
      </p:sp>
      <p:sp>
        <p:nvSpPr>
          <p:cNvPr id="3" name="Footer Placeholder 2">
            <a:extLst>
              <a:ext uri="{FF2B5EF4-FFF2-40B4-BE49-F238E27FC236}">
                <a16:creationId xmlns:a16="http://schemas.microsoft.com/office/drawing/2014/main" id="{25DB3C11-8BB9-FAE6-478A-565371D680F0}"/>
              </a:ext>
            </a:extLst>
          </p:cNvPr>
          <p:cNvSpPr>
            <a:spLocks noGrp="1"/>
          </p:cNvSpPr>
          <p:nvPr>
            <p:ph type="ftr" sz="quarter" idx="11"/>
          </p:nvPr>
        </p:nvSpPr>
        <p:spPr/>
        <p:txBody>
          <a:bodyPr/>
          <a:lstStyle/>
          <a:p>
            <a:endParaRPr lang="en-SI"/>
          </a:p>
        </p:txBody>
      </p:sp>
      <p:sp>
        <p:nvSpPr>
          <p:cNvPr id="4" name="Slide Number Placeholder 3">
            <a:extLst>
              <a:ext uri="{FF2B5EF4-FFF2-40B4-BE49-F238E27FC236}">
                <a16:creationId xmlns:a16="http://schemas.microsoft.com/office/drawing/2014/main" id="{4097C447-80AD-14FE-288A-D62875FE87AF}"/>
              </a:ext>
            </a:extLst>
          </p:cNvPr>
          <p:cNvSpPr>
            <a:spLocks noGrp="1"/>
          </p:cNvSpPr>
          <p:nvPr>
            <p:ph type="sldNum" sz="quarter" idx="12"/>
          </p:nvPr>
        </p:nvSpPr>
        <p:spPr/>
        <p:txBody>
          <a:bodyPr/>
          <a:lstStyle/>
          <a:p>
            <a:fld id="{0BDACBC2-0ECB-5B49-9076-46EC9B655F3E}" type="slidenum">
              <a:rPr lang="en-SI" smtClean="0"/>
              <a:t>‹#›</a:t>
            </a:fld>
            <a:endParaRPr lang="en-SI"/>
          </a:p>
        </p:txBody>
      </p:sp>
    </p:spTree>
    <p:extLst>
      <p:ext uri="{BB962C8B-B14F-4D97-AF65-F5344CB8AC3E}">
        <p14:creationId xmlns:p14="http://schemas.microsoft.com/office/powerpoint/2010/main" val="26462521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1BE3AC-C155-22E6-2EA5-4A885A246597}"/>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SI"/>
          </a:p>
        </p:txBody>
      </p:sp>
      <p:sp>
        <p:nvSpPr>
          <p:cNvPr id="3" name="Content Placeholder 2">
            <a:extLst>
              <a:ext uri="{FF2B5EF4-FFF2-40B4-BE49-F238E27FC236}">
                <a16:creationId xmlns:a16="http://schemas.microsoft.com/office/drawing/2014/main" id="{CD231591-7CB4-132C-D7B0-CD984D232AB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SI"/>
          </a:p>
        </p:txBody>
      </p:sp>
      <p:sp>
        <p:nvSpPr>
          <p:cNvPr id="4" name="Text Placeholder 3">
            <a:extLst>
              <a:ext uri="{FF2B5EF4-FFF2-40B4-BE49-F238E27FC236}">
                <a16:creationId xmlns:a16="http://schemas.microsoft.com/office/drawing/2014/main" id="{364C6EBA-4452-4C9B-BDA6-F6A7BF2137A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7E98EDD7-0501-809B-D80A-8AF652CC30FD}"/>
              </a:ext>
            </a:extLst>
          </p:cNvPr>
          <p:cNvSpPr>
            <a:spLocks noGrp="1"/>
          </p:cNvSpPr>
          <p:nvPr>
            <p:ph type="dt" sz="half" idx="10"/>
          </p:nvPr>
        </p:nvSpPr>
        <p:spPr/>
        <p:txBody>
          <a:bodyPr/>
          <a:lstStyle/>
          <a:p>
            <a:fld id="{2B6A3553-610B-DC4C-B58F-27A1ECE0C598}" type="datetimeFigureOut">
              <a:rPr lang="en-SI" smtClean="0"/>
              <a:t>17/10/2022</a:t>
            </a:fld>
            <a:endParaRPr lang="en-SI"/>
          </a:p>
        </p:txBody>
      </p:sp>
      <p:sp>
        <p:nvSpPr>
          <p:cNvPr id="6" name="Footer Placeholder 5">
            <a:extLst>
              <a:ext uri="{FF2B5EF4-FFF2-40B4-BE49-F238E27FC236}">
                <a16:creationId xmlns:a16="http://schemas.microsoft.com/office/drawing/2014/main" id="{B453EBA9-8C0E-3650-1544-B43EF827AB53}"/>
              </a:ext>
            </a:extLst>
          </p:cNvPr>
          <p:cNvSpPr>
            <a:spLocks noGrp="1"/>
          </p:cNvSpPr>
          <p:nvPr>
            <p:ph type="ftr" sz="quarter" idx="11"/>
          </p:nvPr>
        </p:nvSpPr>
        <p:spPr/>
        <p:txBody>
          <a:bodyPr/>
          <a:lstStyle/>
          <a:p>
            <a:endParaRPr lang="en-SI"/>
          </a:p>
        </p:txBody>
      </p:sp>
      <p:sp>
        <p:nvSpPr>
          <p:cNvPr id="7" name="Slide Number Placeholder 6">
            <a:extLst>
              <a:ext uri="{FF2B5EF4-FFF2-40B4-BE49-F238E27FC236}">
                <a16:creationId xmlns:a16="http://schemas.microsoft.com/office/drawing/2014/main" id="{452C5119-0256-66B7-7B24-398C7C8BFC7B}"/>
              </a:ext>
            </a:extLst>
          </p:cNvPr>
          <p:cNvSpPr>
            <a:spLocks noGrp="1"/>
          </p:cNvSpPr>
          <p:nvPr>
            <p:ph type="sldNum" sz="quarter" idx="12"/>
          </p:nvPr>
        </p:nvSpPr>
        <p:spPr/>
        <p:txBody>
          <a:bodyPr/>
          <a:lstStyle/>
          <a:p>
            <a:fld id="{0BDACBC2-0ECB-5B49-9076-46EC9B655F3E}" type="slidenum">
              <a:rPr lang="en-SI" smtClean="0"/>
              <a:t>‹#›</a:t>
            </a:fld>
            <a:endParaRPr lang="en-SI"/>
          </a:p>
        </p:txBody>
      </p:sp>
    </p:spTree>
    <p:extLst>
      <p:ext uri="{BB962C8B-B14F-4D97-AF65-F5344CB8AC3E}">
        <p14:creationId xmlns:p14="http://schemas.microsoft.com/office/powerpoint/2010/main" val="22825035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C70454-BD84-2093-197B-E59904751B1A}"/>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SI"/>
          </a:p>
        </p:txBody>
      </p:sp>
      <p:sp>
        <p:nvSpPr>
          <p:cNvPr id="3" name="Picture Placeholder 2">
            <a:extLst>
              <a:ext uri="{FF2B5EF4-FFF2-40B4-BE49-F238E27FC236}">
                <a16:creationId xmlns:a16="http://schemas.microsoft.com/office/drawing/2014/main" id="{45A2A71F-3139-5980-E584-97140DA4181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SI"/>
          </a:p>
        </p:txBody>
      </p:sp>
      <p:sp>
        <p:nvSpPr>
          <p:cNvPr id="4" name="Text Placeholder 3">
            <a:extLst>
              <a:ext uri="{FF2B5EF4-FFF2-40B4-BE49-F238E27FC236}">
                <a16:creationId xmlns:a16="http://schemas.microsoft.com/office/drawing/2014/main" id="{2EF0BAF2-2EAC-B5A3-5023-C881A0E6F51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9E8F5939-4BB5-763D-BA3D-DB9773589A29}"/>
              </a:ext>
            </a:extLst>
          </p:cNvPr>
          <p:cNvSpPr>
            <a:spLocks noGrp="1"/>
          </p:cNvSpPr>
          <p:nvPr>
            <p:ph type="dt" sz="half" idx="10"/>
          </p:nvPr>
        </p:nvSpPr>
        <p:spPr/>
        <p:txBody>
          <a:bodyPr/>
          <a:lstStyle/>
          <a:p>
            <a:fld id="{2B6A3553-610B-DC4C-B58F-27A1ECE0C598}" type="datetimeFigureOut">
              <a:rPr lang="en-SI" smtClean="0"/>
              <a:t>17/10/2022</a:t>
            </a:fld>
            <a:endParaRPr lang="en-SI"/>
          </a:p>
        </p:txBody>
      </p:sp>
      <p:sp>
        <p:nvSpPr>
          <p:cNvPr id="6" name="Footer Placeholder 5">
            <a:extLst>
              <a:ext uri="{FF2B5EF4-FFF2-40B4-BE49-F238E27FC236}">
                <a16:creationId xmlns:a16="http://schemas.microsoft.com/office/drawing/2014/main" id="{C42EE388-26F0-4C1D-79F5-436BC5911E2A}"/>
              </a:ext>
            </a:extLst>
          </p:cNvPr>
          <p:cNvSpPr>
            <a:spLocks noGrp="1"/>
          </p:cNvSpPr>
          <p:nvPr>
            <p:ph type="ftr" sz="quarter" idx="11"/>
          </p:nvPr>
        </p:nvSpPr>
        <p:spPr/>
        <p:txBody>
          <a:bodyPr/>
          <a:lstStyle/>
          <a:p>
            <a:endParaRPr lang="en-SI"/>
          </a:p>
        </p:txBody>
      </p:sp>
      <p:sp>
        <p:nvSpPr>
          <p:cNvPr id="7" name="Slide Number Placeholder 6">
            <a:extLst>
              <a:ext uri="{FF2B5EF4-FFF2-40B4-BE49-F238E27FC236}">
                <a16:creationId xmlns:a16="http://schemas.microsoft.com/office/drawing/2014/main" id="{6216D2C5-41DB-C16D-E017-37356FFEB447}"/>
              </a:ext>
            </a:extLst>
          </p:cNvPr>
          <p:cNvSpPr>
            <a:spLocks noGrp="1"/>
          </p:cNvSpPr>
          <p:nvPr>
            <p:ph type="sldNum" sz="quarter" idx="12"/>
          </p:nvPr>
        </p:nvSpPr>
        <p:spPr/>
        <p:txBody>
          <a:bodyPr/>
          <a:lstStyle/>
          <a:p>
            <a:fld id="{0BDACBC2-0ECB-5B49-9076-46EC9B655F3E}" type="slidenum">
              <a:rPr lang="en-SI" smtClean="0"/>
              <a:t>‹#›</a:t>
            </a:fld>
            <a:endParaRPr lang="en-SI"/>
          </a:p>
        </p:txBody>
      </p:sp>
    </p:spTree>
    <p:extLst>
      <p:ext uri="{BB962C8B-B14F-4D97-AF65-F5344CB8AC3E}">
        <p14:creationId xmlns:p14="http://schemas.microsoft.com/office/powerpoint/2010/main" val="23494056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38AD35E-02EE-43C2-6B38-9A8E7DF889E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SI"/>
          </a:p>
        </p:txBody>
      </p:sp>
      <p:sp>
        <p:nvSpPr>
          <p:cNvPr id="3" name="Text Placeholder 2">
            <a:extLst>
              <a:ext uri="{FF2B5EF4-FFF2-40B4-BE49-F238E27FC236}">
                <a16:creationId xmlns:a16="http://schemas.microsoft.com/office/drawing/2014/main" id="{380E8C8C-0338-5016-D708-0B8D7F21DCF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SI"/>
          </a:p>
        </p:txBody>
      </p:sp>
      <p:sp>
        <p:nvSpPr>
          <p:cNvPr id="4" name="Date Placeholder 3">
            <a:extLst>
              <a:ext uri="{FF2B5EF4-FFF2-40B4-BE49-F238E27FC236}">
                <a16:creationId xmlns:a16="http://schemas.microsoft.com/office/drawing/2014/main" id="{92AE3C18-BFBD-724F-9B05-904F69F013E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6A3553-610B-DC4C-B58F-27A1ECE0C598}" type="datetimeFigureOut">
              <a:rPr lang="en-SI" smtClean="0"/>
              <a:t>17/10/2022</a:t>
            </a:fld>
            <a:endParaRPr lang="en-SI"/>
          </a:p>
        </p:txBody>
      </p:sp>
      <p:sp>
        <p:nvSpPr>
          <p:cNvPr id="5" name="Footer Placeholder 4">
            <a:extLst>
              <a:ext uri="{FF2B5EF4-FFF2-40B4-BE49-F238E27FC236}">
                <a16:creationId xmlns:a16="http://schemas.microsoft.com/office/drawing/2014/main" id="{2F28CD7D-6FAE-7CD9-446B-BDF1033969D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SI"/>
          </a:p>
        </p:txBody>
      </p:sp>
      <p:sp>
        <p:nvSpPr>
          <p:cNvPr id="6" name="Slide Number Placeholder 5">
            <a:extLst>
              <a:ext uri="{FF2B5EF4-FFF2-40B4-BE49-F238E27FC236}">
                <a16:creationId xmlns:a16="http://schemas.microsoft.com/office/drawing/2014/main" id="{2FC228CC-4DBC-6541-7CD3-E1FCCBB17DA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DACBC2-0ECB-5B49-9076-46EC9B655F3E}" type="slidenum">
              <a:rPr lang="en-SI" smtClean="0"/>
              <a:t>‹#›</a:t>
            </a:fld>
            <a:endParaRPr lang="en-SI"/>
          </a:p>
        </p:txBody>
      </p:sp>
    </p:spTree>
    <p:extLst>
      <p:ext uri="{BB962C8B-B14F-4D97-AF65-F5344CB8AC3E}">
        <p14:creationId xmlns:p14="http://schemas.microsoft.com/office/powerpoint/2010/main" val="25945993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27204D-8A02-F36A-37BE-4DC6C053B87D}"/>
              </a:ext>
            </a:extLst>
          </p:cNvPr>
          <p:cNvSpPr>
            <a:spLocks noGrp="1"/>
          </p:cNvSpPr>
          <p:nvPr>
            <p:ph type="ctrTitle"/>
          </p:nvPr>
        </p:nvSpPr>
        <p:spPr/>
        <p:txBody>
          <a:bodyPr>
            <a:normAutofit/>
          </a:bodyPr>
          <a:lstStyle/>
          <a:p>
            <a:r>
              <a:rPr lang="en-GB" sz="2800" dirty="0" err="1"/>
              <a:t>Dušana</a:t>
            </a:r>
            <a:r>
              <a:rPr lang="en-GB" sz="2800" dirty="0"/>
              <a:t> </a:t>
            </a:r>
            <a:r>
              <a:rPr lang="en-GB" sz="2800" dirty="0" err="1"/>
              <a:t>Findeisen</a:t>
            </a:r>
            <a:r>
              <a:rPr lang="en-GB" sz="2800" dirty="0"/>
              <a:t>, </a:t>
            </a:r>
            <a:br>
              <a:rPr lang="en-GB" sz="2800" dirty="0"/>
            </a:br>
            <a:r>
              <a:rPr lang="en-GB" sz="2800" dirty="0"/>
              <a:t>Slovenian Third Age University</a:t>
            </a:r>
          </a:p>
        </p:txBody>
      </p:sp>
      <p:sp>
        <p:nvSpPr>
          <p:cNvPr id="3" name="Subtitle 2">
            <a:extLst>
              <a:ext uri="{FF2B5EF4-FFF2-40B4-BE49-F238E27FC236}">
                <a16:creationId xmlns:a16="http://schemas.microsoft.com/office/drawing/2014/main" id="{B49DE54C-F1B2-6AB2-52E2-BD620BCF96A0}"/>
              </a:ext>
            </a:extLst>
          </p:cNvPr>
          <p:cNvSpPr>
            <a:spLocks noGrp="1"/>
          </p:cNvSpPr>
          <p:nvPr>
            <p:ph type="subTitle" idx="1"/>
          </p:nvPr>
        </p:nvSpPr>
        <p:spPr>
          <a:xfrm>
            <a:off x="1524000" y="3602037"/>
            <a:ext cx="9144000" cy="2387599"/>
          </a:xfrm>
        </p:spPr>
        <p:txBody>
          <a:bodyPr>
            <a:normAutofit/>
          </a:bodyPr>
          <a:lstStyle/>
          <a:p>
            <a:endParaRPr lang="en-GB" dirty="0">
              <a:solidFill>
                <a:schemeClr val="accent2">
                  <a:lumMod val="75000"/>
                </a:schemeClr>
              </a:solidFill>
            </a:endParaRPr>
          </a:p>
          <a:p>
            <a:r>
              <a:rPr lang="en-GB" dirty="0">
                <a:solidFill>
                  <a:schemeClr val="accent2">
                    <a:lumMod val="75000"/>
                  </a:schemeClr>
                </a:solidFill>
              </a:rPr>
              <a:t>Concepts Underpinning the LearnersMot2 Project</a:t>
            </a:r>
          </a:p>
          <a:p>
            <a:r>
              <a:rPr lang="en-GB" dirty="0"/>
              <a:t>Ljubljana, Joint Staff Training</a:t>
            </a:r>
          </a:p>
          <a:p>
            <a:r>
              <a:rPr lang="en-GB" dirty="0"/>
              <a:t>May, 2022</a:t>
            </a:r>
          </a:p>
        </p:txBody>
      </p:sp>
      <p:pic>
        <p:nvPicPr>
          <p:cNvPr id="4" name="Picture 3">
            <a:extLst>
              <a:ext uri="{FF2B5EF4-FFF2-40B4-BE49-F238E27FC236}">
                <a16:creationId xmlns:a16="http://schemas.microsoft.com/office/drawing/2014/main" id="{44FE98B8-7864-4BD9-FC66-BE1D00519B35}"/>
              </a:ext>
            </a:extLst>
          </p:cNvPr>
          <p:cNvPicPr>
            <a:picLocks noChangeAspect="1"/>
          </p:cNvPicPr>
          <p:nvPr/>
        </p:nvPicPr>
        <p:blipFill>
          <a:blip r:embed="rId2"/>
          <a:stretch>
            <a:fillRect/>
          </a:stretch>
        </p:blipFill>
        <p:spPr>
          <a:xfrm>
            <a:off x="0" y="201614"/>
            <a:ext cx="2057400" cy="1333500"/>
          </a:xfrm>
          <a:prstGeom prst="rect">
            <a:avLst/>
          </a:prstGeom>
        </p:spPr>
      </p:pic>
      <p:pic>
        <p:nvPicPr>
          <p:cNvPr id="5" name="Picture 4" descr="International projects">
            <a:extLst>
              <a:ext uri="{FF2B5EF4-FFF2-40B4-BE49-F238E27FC236}">
                <a16:creationId xmlns:a16="http://schemas.microsoft.com/office/drawing/2014/main" id="{8BF37504-4CB1-6497-26DE-88F7499F1899}"/>
              </a:ext>
            </a:extLst>
          </p:cNvPr>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8327373" y="550045"/>
            <a:ext cx="4716988" cy="9605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284775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A49486-6552-6A97-2EEF-93D29306C7EF}"/>
              </a:ext>
            </a:extLst>
          </p:cNvPr>
          <p:cNvSpPr>
            <a:spLocks noGrp="1"/>
          </p:cNvSpPr>
          <p:nvPr>
            <p:ph type="title"/>
          </p:nvPr>
        </p:nvSpPr>
        <p:spPr>
          <a:xfrm>
            <a:off x="838200" y="365125"/>
            <a:ext cx="10515600" cy="5528779"/>
          </a:xfrm>
        </p:spPr>
        <p:txBody>
          <a:bodyPr>
            <a:normAutofit/>
          </a:bodyPr>
          <a:lstStyle/>
          <a:p>
            <a:r>
              <a:rPr lang="en-GB" dirty="0">
                <a:solidFill>
                  <a:schemeClr val="accent2">
                    <a:lumMod val="75000"/>
                  </a:schemeClr>
                </a:solidFill>
              </a:rPr>
              <a:t>What should literacy teachers do</a:t>
            </a:r>
            <a:r>
              <a:rPr lang="en-GB" dirty="0"/>
              <a:t>:</a:t>
            </a:r>
            <a:br>
              <a:rPr lang="en-GB" dirty="0"/>
            </a:br>
            <a:br>
              <a:rPr lang="en-GB" dirty="0"/>
            </a:br>
            <a:r>
              <a:rPr lang="en-GB" dirty="0"/>
              <a:t>learn to be flexible!</a:t>
            </a:r>
            <a:br>
              <a:rPr lang="en-GB" dirty="0"/>
            </a:br>
            <a:r>
              <a:rPr lang="en-GB" dirty="0"/>
              <a:t>start by what learners know,</a:t>
            </a:r>
            <a:br>
              <a:rPr lang="en-GB" dirty="0"/>
            </a:br>
            <a:r>
              <a:rPr lang="en-GB" dirty="0"/>
              <a:t>address higher socio-psychological needs</a:t>
            </a:r>
            <a:br>
              <a:rPr lang="en-GB" dirty="0"/>
            </a:br>
            <a:r>
              <a:rPr lang="en-GB" dirty="0"/>
              <a:t>improve learners’ communication skills</a:t>
            </a:r>
            <a:br>
              <a:rPr lang="en-GB" dirty="0"/>
            </a:br>
            <a:r>
              <a:rPr lang="en-GB" dirty="0"/>
              <a:t>trigger learning through </a:t>
            </a:r>
            <a:r>
              <a:rPr lang="en-GB" dirty="0" err="1">
                <a:solidFill>
                  <a:schemeClr val="accent2">
                    <a:lumMod val="75000"/>
                  </a:schemeClr>
                </a:solidFill>
              </a:rPr>
              <a:t>uthentic</a:t>
            </a:r>
            <a:r>
              <a:rPr lang="en-GB" dirty="0">
                <a:solidFill>
                  <a:schemeClr val="accent2">
                    <a:lumMod val="75000"/>
                  </a:schemeClr>
                </a:solidFill>
              </a:rPr>
              <a:t> everyday situations!</a:t>
            </a:r>
          </a:p>
        </p:txBody>
      </p:sp>
    </p:spTree>
    <p:extLst>
      <p:ext uri="{BB962C8B-B14F-4D97-AF65-F5344CB8AC3E}">
        <p14:creationId xmlns:p14="http://schemas.microsoft.com/office/powerpoint/2010/main" val="148560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056AFE-AA8F-798C-72F1-35E9A8E75433}"/>
              </a:ext>
            </a:extLst>
          </p:cNvPr>
          <p:cNvSpPr>
            <a:spLocks noGrp="1"/>
          </p:cNvSpPr>
          <p:nvPr>
            <p:ph type="title"/>
          </p:nvPr>
        </p:nvSpPr>
        <p:spPr>
          <a:xfrm>
            <a:off x="838200" y="365125"/>
            <a:ext cx="10515600" cy="5220666"/>
          </a:xfrm>
        </p:spPr>
        <p:txBody>
          <a:bodyPr/>
          <a:lstStyle/>
          <a:p>
            <a:r>
              <a:rPr lang="en-GB" i="1" dirty="0">
                <a:solidFill>
                  <a:schemeClr val="tx1">
                    <a:lumMod val="75000"/>
                    <a:lumOff val="25000"/>
                  </a:schemeClr>
                </a:solidFill>
              </a:rPr>
              <a:t>Learners need to be continuously motivated for staying in education for their own benefit, the benefit of the companies and indeed entire community. </a:t>
            </a:r>
            <a:endParaRPr lang="en-SI" i="1" dirty="0">
              <a:solidFill>
                <a:schemeClr val="tx1">
                  <a:lumMod val="75000"/>
                  <a:lumOff val="25000"/>
                </a:schemeClr>
              </a:solidFill>
            </a:endParaRPr>
          </a:p>
        </p:txBody>
      </p:sp>
    </p:spTree>
    <p:extLst>
      <p:ext uri="{BB962C8B-B14F-4D97-AF65-F5344CB8AC3E}">
        <p14:creationId xmlns:p14="http://schemas.microsoft.com/office/powerpoint/2010/main" val="31912004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2EA1AD-1A8D-587B-0892-8F4D820705E5}"/>
              </a:ext>
            </a:extLst>
          </p:cNvPr>
          <p:cNvSpPr>
            <a:spLocks noGrp="1"/>
          </p:cNvSpPr>
          <p:nvPr>
            <p:ph type="title"/>
          </p:nvPr>
        </p:nvSpPr>
        <p:spPr>
          <a:xfrm>
            <a:off x="-15022718" y="-8363753"/>
            <a:ext cx="8938424" cy="6714717"/>
          </a:xfrm>
        </p:spPr>
        <p:txBody>
          <a:bodyPr/>
          <a:lstStyle/>
          <a:p>
            <a:endParaRPr lang="en-GB" dirty="0"/>
          </a:p>
        </p:txBody>
      </p:sp>
      <p:pic>
        <p:nvPicPr>
          <p:cNvPr id="6146" name="Picture 2" descr="Image result for changing world">
            <a:extLst>
              <a:ext uri="{FF2B5EF4-FFF2-40B4-BE49-F238E27FC236}">
                <a16:creationId xmlns:a16="http://schemas.microsoft.com/office/drawing/2014/main" id="{1D7D6574-AD0E-B955-7943-B17E7D53A06F}"/>
              </a:ext>
            </a:extLst>
          </p:cNvPr>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0" y="0"/>
            <a:ext cx="3286897" cy="1940011"/>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a:extLst>
              <a:ext uri="{FF2B5EF4-FFF2-40B4-BE49-F238E27FC236}">
                <a16:creationId xmlns:a16="http://schemas.microsoft.com/office/drawing/2014/main" id="{7197A2A4-21D3-1CBA-FAC9-2DA9AEDB511C}"/>
              </a:ext>
            </a:extLst>
          </p:cNvPr>
          <p:cNvSpPr/>
          <p:nvPr/>
        </p:nvSpPr>
        <p:spPr>
          <a:xfrm>
            <a:off x="457200" y="2274837"/>
            <a:ext cx="9761838" cy="4401205"/>
          </a:xfrm>
          <a:prstGeom prst="rect">
            <a:avLst/>
          </a:prstGeom>
        </p:spPr>
        <p:txBody>
          <a:bodyPr wrap="square">
            <a:spAutoFit/>
          </a:bodyPr>
          <a:lstStyle/>
          <a:p>
            <a:r>
              <a:rPr lang="en-GB" sz="2800" dirty="0">
                <a:solidFill>
                  <a:schemeClr val="accent2">
                    <a:lumMod val="75000"/>
                  </a:schemeClr>
                </a:solidFill>
              </a:rPr>
              <a:t>Low functional literacy is a by-product of  development</a:t>
            </a:r>
          </a:p>
          <a:p>
            <a:endParaRPr lang="en-GB" sz="2800" dirty="0"/>
          </a:p>
          <a:p>
            <a:r>
              <a:rPr lang="en-GB" sz="2800" dirty="0"/>
              <a:t>Low educated and low skilled workers -like everybody- </a:t>
            </a:r>
            <a:r>
              <a:rPr lang="en-GB" sz="2800" dirty="0">
                <a:solidFill>
                  <a:schemeClr val="accent2">
                    <a:lumMod val="75000"/>
                  </a:schemeClr>
                </a:solidFill>
              </a:rPr>
              <a:t>need to cope with </a:t>
            </a:r>
            <a:br>
              <a:rPr lang="en-GB" sz="2800" dirty="0">
                <a:solidFill>
                  <a:schemeClr val="accent2">
                    <a:lumMod val="75000"/>
                  </a:schemeClr>
                </a:solidFill>
              </a:rPr>
            </a:br>
            <a:br>
              <a:rPr lang="en-GB" sz="2800" dirty="0"/>
            </a:br>
            <a:r>
              <a:rPr lang="en-GB" sz="2800" dirty="0"/>
              <a:t>-the changing world </a:t>
            </a:r>
            <a:br>
              <a:rPr lang="en-GB" sz="2800" dirty="0"/>
            </a:br>
            <a:r>
              <a:rPr lang="en-GB" sz="2800" dirty="0"/>
              <a:t>-declining division of work in companies</a:t>
            </a:r>
            <a:br>
              <a:rPr lang="en-GB" sz="2800" dirty="0"/>
            </a:br>
            <a:r>
              <a:rPr lang="en-GB" sz="2800" dirty="0"/>
              <a:t>-companies’ service orientation </a:t>
            </a:r>
            <a:br>
              <a:rPr lang="en-GB" sz="2800" dirty="0"/>
            </a:br>
            <a:r>
              <a:rPr lang="en-GB" sz="2800" dirty="0"/>
              <a:t>-more composite skills required from each worker. </a:t>
            </a:r>
            <a:br>
              <a:rPr lang="en-SI" sz="2800" dirty="0"/>
            </a:br>
            <a:endParaRPr lang="en-GB" sz="2800" dirty="0"/>
          </a:p>
        </p:txBody>
      </p:sp>
    </p:spTree>
    <p:extLst>
      <p:ext uri="{BB962C8B-B14F-4D97-AF65-F5344CB8AC3E}">
        <p14:creationId xmlns:p14="http://schemas.microsoft.com/office/powerpoint/2010/main" val="36726693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29560E-03B4-8489-B654-680A5ADD516E}"/>
              </a:ext>
            </a:extLst>
          </p:cNvPr>
          <p:cNvSpPr>
            <a:spLocks noGrp="1"/>
          </p:cNvSpPr>
          <p:nvPr>
            <p:ph type="title"/>
          </p:nvPr>
        </p:nvSpPr>
        <p:spPr>
          <a:xfrm>
            <a:off x="520139" y="1044341"/>
            <a:ext cx="10819700" cy="4008229"/>
          </a:xfrm>
        </p:spPr>
        <p:txBody>
          <a:bodyPr>
            <a:normAutofit fontScale="90000"/>
          </a:bodyPr>
          <a:lstStyle/>
          <a:p>
            <a:br>
              <a:rPr lang="en-GB" sz="2800" dirty="0">
                <a:solidFill>
                  <a:schemeClr val="accent2">
                    <a:lumMod val="75000"/>
                  </a:schemeClr>
                </a:solidFill>
              </a:rPr>
            </a:br>
            <a:br>
              <a:rPr lang="en-GB" sz="2800" dirty="0">
                <a:solidFill>
                  <a:schemeClr val="accent2">
                    <a:lumMod val="75000"/>
                  </a:schemeClr>
                </a:solidFill>
              </a:rPr>
            </a:br>
            <a:r>
              <a:rPr lang="en-GB" sz="2800" dirty="0">
                <a:solidFill>
                  <a:schemeClr val="accent2">
                    <a:lumMod val="75000"/>
                  </a:schemeClr>
                </a:solidFill>
              </a:rPr>
              <a:t>                                                                                                        </a:t>
            </a:r>
            <a:br>
              <a:rPr lang="en-GB" sz="2800" dirty="0">
                <a:solidFill>
                  <a:schemeClr val="accent2">
                    <a:lumMod val="75000"/>
                  </a:schemeClr>
                </a:solidFill>
              </a:rPr>
            </a:br>
            <a:br>
              <a:rPr lang="en-GB" sz="2800" dirty="0">
                <a:solidFill>
                  <a:schemeClr val="accent2">
                    <a:lumMod val="75000"/>
                  </a:schemeClr>
                </a:solidFill>
              </a:rPr>
            </a:br>
            <a:br>
              <a:rPr lang="en-GB" sz="2800" dirty="0">
                <a:solidFill>
                  <a:schemeClr val="accent2">
                    <a:lumMod val="75000"/>
                  </a:schemeClr>
                </a:solidFill>
              </a:rPr>
            </a:br>
            <a:br>
              <a:rPr lang="en-GB" sz="2800" dirty="0">
                <a:solidFill>
                  <a:schemeClr val="accent2">
                    <a:lumMod val="75000"/>
                  </a:schemeClr>
                </a:solidFill>
              </a:rPr>
            </a:br>
            <a:br>
              <a:rPr lang="en-GB" sz="2800" dirty="0">
                <a:solidFill>
                  <a:schemeClr val="accent2">
                    <a:lumMod val="75000"/>
                  </a:schemeClr>
                </a:solidFill>
              </a:rPr>
            </a:br>
            <a:br>
              <a:rPr lang="en-GB" sz="2800" dirty="0">
                <a:solidFill>
                  <a:schemeClr val="accent2">
                    <a:lumMod val="75000"/>
                  </a:schemeClr>
                </a:solidFill>
              </a:rPr>
            </a:br>
            <a:r>
              <a:rPr lang="en-GB" sz="2800" dirty="0">
                <a:solidFill>
                  <a:schemeClr val="accent2">
                    <a:lumMod val="75000"/>
                  </a:schemeClr>
                </a:solidFill>
              </a:rPr>
              <a:t>Which skills/competencies/proficiency skills?</a:t>
            </a:r>
            <a:br>
              <a:rPr lang="en-GB" sz="2800" dirty="0">
                <a:solidFill>
                  <a:schemeClr val="accent2">
                    <a:lumMod val="75000"/>
                  </a:schemeClr>
                </a:solidFill>
              </a:rPr>
            </a:br>
            <a:br>
              <a:rPr lang="en-GB" sz="2800" dirty="0">
                <a:solidFill>
                  <a:schemeClr val="accent2">
                    <a:lumMod val="75000"/>
                  </a:schemeClr>
                </a:solidFill>
              </a:rPr>
            </a:br>
            <a:r>
              <a:rPr lang="en-GB" sz="2800" i="1" dirty="0"/>
              <a:t>Basic skills i.e.</a:t>
            </a:r>
            <a:br>
              <a:rPr lang="en-GB" sz="2800" i="1" dirty="0"/>
            </a:br>
            <a:r>
              <a:rPr lang="en-GB" sz="2800" i="1" dirty="0"/>
              <a:t>listening, reading, writing, communication and cognitive </a:t>
            </a:r>
            <a:br>
              <a:rPr lang="en-GB" sz="2800" i="1" dirty="0"/>
            </a:br>
            <a:r>
              <a:rPr lang="en-GB" sz="2800" i="1" dirty="0"/>
              <a:t>skills, cultural skills, social skills, digital skills and numeracy. </a:t>
            </a:r>
            <a:br>
              <a:rPr lang="en-GB" sz="2800" i="1" dirty="0"/>
            </a:br>
            <a:br>
              <a:rPr lang="en-GB" sz="2800" i="1" dirty="0"/>
            </a:br>
            <a:r>
              <a:rPr lang="en-GB" sz="2800" i="1" dirty="0"/>
              <a:t>Actually, there is no literacy without basic skills. In literacy programmes they  cannot be dealt with separately but rather jointly, several at a time.</a:t>
            </a:r>
            <a:br>
              <a:rPr lang="en-SI" i="1" dirty="0"/>
            </a:br>
            <a:endParaRPr lang="en-GB" i="1" dirty="0">
              <a:solidFill>
                <a:schemeClr val="accent2">
                  <a:lumMod val="75000"/>
                </a:schemeClr>
              </a:solidFill>
            </a:endParaRPr>
          </a:p>
        </p:txBody>
      </p:sp>
      <p:pic>
        <p:nvPicPr>
          <p:cNvPr id="7172" name="Picture 4" descr="Article: Is Skill Development the Right Choice? — People Matters">
            <a:extLst>
              <a:ext uri="{FF2B5EF4-FFF2-40B4-BE49-F238E27FC236}">
                <a16:creationId xmlns:a16="http://schemas.microsoft.com/office/drawing/2014/main" id="{2B2271BF-6FCC-54C5-65A5-1E92D2BB1A52}"/>
              </a:ext>
            </a:extLst>
          </p:cNvPr>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0" y="0"/>
            <a:ext cx="4102442" cy="21301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902406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20C3F1-67D8-B250-F8E3-78B7807977AE}"/>
              </a:ext>
            </a:extLst>
          </p:cNvPr>
          <p:cNvSpPr>
            <a:spLocks noGrp="1"/>
          </p:cNvSpPr>
          <p:nvPr>
            <p:ph type="title"/>
          </p:nvPr>
        </p:nvSpPr>
        <p:spPr>
          <a:xfrm>
            <a:off x="-17113734" y="-2611294"/>
            <a:ext cx="15192069" cy="7282282"/>
          </a:xfrm>
        </p:spPr>
        <p:txBody>
          <a:bodyPr/>
          <a:lstStyle/>
          <a:p>
            <a:endParaRPr lang="en-GB" dirty="0"/>
          </a:p>
        </p:txBody>
      </p:sp>
      <p:pic>
        <p:nvPicPr>
          <p:cNvPr id="4098" name="Picture 2" descr="Image result for paulo freire">
            <a:extLst>
              <a:ext uri="{FF2B5EF4-FFF2-40B4-BE49-F238E27FC236}">
                <a16:creationId xmlns:a16="http://schemas.microsoft.com/office/drawing/2014/main" id="{F9FFF48F-620F-BEA5-C7BA-847A6C076847}"/>
              </a:ext>
            </a:extLst>
          </p:cNvPr>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0" y="0"/>
            <a:ext cx="2790055" cy="2372497"/>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a:extLst>
              <a:ext uri="{FF2B5EF4-FFF2-40B4-BE49-F238E27FC236}">
                <a16:creationId xmlns:a16="http://schemas.microsoft.com/office/drawing/2014/main" id="{534105C5-7D6A-6EDC-D0BC-368915EDA242}"/>
              </a:ext>
            </a:extLst>
          </p:cNvPr>
          <p:cNvSpPr/>
          <p:nvPr/>
        </p:nvSpPr>
        <p:spPr>
          <a:xfrm>
            <a:off x="2965622" y="593125"/>
            <a:ext cx="9226378" cy="5262979"/>
          </a:xfrm>
          <a:prstGeom prst="rect">
            <a:avLst/>
          </a:prstGeom>
        </p:spPr>
        <p:txBody>
          <a:bodyPr wrap="square">
            <a:spAutoFit/>
          </a:bodyPr>
          <a:lstStyle/>
          <a:p>
            <a:r>
              <a:rPr lang="en-GB" sz="2000" dirty="0"/>
              <a:t>Functional literacy definitions</a:t>
            </a:r>
            <a:br>
              <a:rPr lang="en-GB" sz="2000" dirty="0"/>
            </a:br>
            <a:br>
              <a:rPr lang="en-GB" sz="2000" dirty="0"/>
            </a:br>
            <a:r>
              <a:rPr lang="en-GB" sz="2000" dirty="0"/>
              <a:t>Paolo Freire (1973) : functional literacy = </a:t>
            </a:r>
            <a:r>
              <a:rPr lang="en-GB" sz="2000" dirty="0">
                <a:solidFill>
                  <a:schemeClr val="accent2">
                    <a:lumMod val="75000"/>
                  </a:schemeClr>
                </a:solidFill>
              </a:rPr>
              <a:t>a process</a:t>
            </a:r>
            <a:r>
              <a:rPr lang="en-GB" sz="2000" dirty="0"/>
              <a:t> towards </a:t>
            </a:r>
            <a:r>
              <a:rPr lang="en-GB" sz="2000" dirty="0">
                <a:solidFill>
                  <a:schemeClr val="accent2">
                    <a:lumMod val="75000"/>
                  </a:schemeClr>
                </a:solidFill>
              </a:rPr>
              <a:t>the quality</a:t>
            </a:r>
            <a:r>
              <a:rPr lang="en-GB" sz="2000" dirty="0"/>
              <a:t> </a:t>
            </a:r>
            <a:r>
              <a:rPr lang="en-GB" sz="2000" dirty="0">
                <a:solidFill>
                  <a:schemeClr val="accent2">
                    <a:lumMod val="75000"/>
                  </a:schemeClr>
                </a:solidFill>
              </a:rPr>
              <a:t>consciousness </a:t>
            </a:r>
            <a:r>
              <a:rPr lang="en-GB" sz="2000" dirty="0"/>
              <a:t> expressed through </a:t>
            </a:r>
            <a:r>
              <a:rPr lang="en-GB" sz="2000" dirty="0">
                <a:solidFill>
                  <a:schemeClr val="accent2">
                    <a:lumMod val="75000"/>
                  </a:schemeClr>
                </a:solidFill>
              </a:rPr>
              <a:t>language</a:t>
            </a:r>
            <a:r>
              <a:rPr lang="en-GB" sz="2000" dirty="0"/>
              <a:t> and </a:t>
            </a:r>
            <a:r>
              <a:rPr lang="en-GB" sz="2000" dirty="0">
                <a:solidFill>
                  <a:schemeClr val="accent2">
                    <a:lumMod val="75000"/>
                  </a:schemeClr>
                </a:solidFill>
              </a:rPr>
              <a:t>action.</a:t>
            </a:r>
            <a:r>
              <a:rPr lang="en-GB" sz="2000" dirty="0"/>
              <a:t> </a:t>
            </a:r>
            <a:br>
              <a:rPr lang="en-GB" sz="2000" dirty="0"/>
            </a:br>
            <a:br>
              <a:rPr lang="en-GB" sz="2000" dirty="0"/>
            </a:br>
            <a:r>
              <a:rPr lang="en-GB" sz="2000" dirty="0"/>
              <a:t>Freire (1972): learners should be helped to overcome their </a:t>
            </a:r>
            <a:r>
              <a:rPr lang="en-GB" sz="2000" dirty="0">
                <a:solidFill>
                  <a:schemeClr val="accent2">
                    <a:lumMod val="75000"/>
                  </a:schemeClr>
                </a:solidFill>
              </a:rPr>
              <a:t>passive understanding </a:t>
            </a:r>
            <a:r>
              <a:rPr lang="en-GB" sz="2000" dirty="0"/>
              <a:t>and </a:t>
            </a:r>
            <a:r>
              <a:rPr lang="en-GB" sz="2000" dirty="0">
                <a:solidFill>
                  <a:schemeClr val="accent2">
                    <a:lumMod val="75000"/>
                  </a:schemeClr>
                </a:solidFill>
              </a:rPr>
              <a:t>develop an increasing critical understanding </a:t>
            </a:r>
            <a:r>
              <a:rPr lang="en-GB" sz="2000" dirty="0"/>
              <a:t>of </a:t>
            </a:r>
            <a:r>
              <a:rPr lang="en-GB" sz="2000" dirty="0">
                <a:solidFill>
                  <a:schemeClr val="accent2">
                    <a:lumMod val="75000"/>
                  </a:schemeClr>
                </a:solidFill>
              </a:rPr>
              <a:t>their reality.</a:t>
            </a:r>
            <a:br>
              <a:rPr lang="en-GB" sz="2000" dirty="0"/>
            </a:br>
            <a:br>
              <a:rPr lang="en-GB" sz="2000" dirty="0"/>
            </a:br>
            <a:r>
              <a:rPr lang="en-GB" sz="2000" dirty="0">
                <a:solidFill>
                  <a:schemeClr val="accent2">
                    <a:lumMod val="75000"/>
                  </a:schemeClr>
                </a:solidFill>
              </a:rPr>
              <a:t>How? </a:t>
            </a:r>
            <a:r>
              <a:rPr lang="en-GB" sz="2000" dirty="0"/>
              <a:t>This can be be achieved through </a:t>
            </a:r>
            <a:r>
              <a:rPr lang="en-GB" sz="2000" dirty="0">
                <a:solidFill>
                  <a:schemeClr val="accent2">
                    <a:lumMod val="75000"/>
                  </a:schemeClr>
                </a:solidFill>
              </a:rPr>
              <a:t>an </a:t>
            </a:r>
            <a:r>
              <a:rPr lang="en-GB" sz="2000" i="1" dirty="0">
                <a:solidFill>
                  <a:schemeClr val="accent2">
                    <a:lumMod val="75000"/>
                  </a:schemeClr>
                </a:solidFill>
              </a:rPr>
              <a:t>active dialogical and critical pedagogy</a:t>
            </a:r>
            <a:r>
              <a:rPr lang="en-GB" sz="2000" dirty="0">
                <a:solidFill>
                  <a:schemeClr val="accent2">
                    <a:lumMod val="75000"/>
                  </a:schemeClr>
                </a:solidFill>
              </a:rPr>
              <a:t>.</a:t>
            </a:r>
            <a:r>
              <a:rPr lang="en-GB" sz="2000" i="1" dirty="0"/>
              <a:t> </a:t>
            </a:r>
            <a:br>
              <a:rPr lang="en-GB" sz="2000" i="1" dirty="0"/>
            </a:br>
            <a:br>
              <a:rPr lang="en-GB" sz="2000" i="1" dirty="0"/>
            </a:br>
            <a:r>
              <a:rPr lang="en-GB" sz="2000" dirty="0">
                <a:solidFill>
                  <a:schemeClr val="accent2">
                    <a:lumMod val="75000"/>
                  </a:schemeClr>
                </a:solidFill>
              </a:rPr>
              <a:t>Conscientization! </a:t>
            </a:r>
            <a:br>
              <a:rPr lang="en-GB" sz="2000" dirty="0"/>
            </a:br>
            <a:r>
              <a:rPr lang="en-GB" sz="2000" dirty="0"/>
              <a:t>Change of attitudes, perception or beliefs. </a:t>
            </a:r>
            <a:br>
              <a:rPr lang="en-GB" sz="2000" dirty="0"/>
            </a:br>
            <a:endParaRPr lang="en-GB" sz="2000" dirty="0"/>
          </a:p>
          <a:p>
            <a:r>
              <a:rPr lang="en-GB" sz="2000" i="1" dirty="0"/>
              <a:t>in other words, individuals must not accept that social reality cannot be questioned and changed. Critical understanding of situations leads to critical action</a:t>
            </a:r>
            <a:r>
              <a:rPr lang="en-GB" sz="2000" dirty="0"/>
              <a:t> (Freire, 1972)</a:t>
            </a:r>
            <a:br>
              <a:rPr lang="en-SI" dirty="0"/>
            </a:br>
            <a:br>
              <a:rPr lang="en-SI" dirty="0">
                <a:solidFill>
                  <a:schemeClr val="accent2">
                    <a:lumMod val="75000"/>
                  </a:schemeClr>
                </a:solidFill>
              </a:rPr>
            </a:br>
            <a:endParaRPr lang="en-GB" dirty="0"/>
          </a:p>
        </p:txBody>
      </p:sp>
    </p:spTree>
    <p:extLst>
      <p:ext uri="{BB962C8B-B14F-4D97-AF65-F5344CB8AC3E}">
        <p14:creationId xmlns:p14="http://schemas.microsoft.com/office/powerpoint/2010/main" val="40510526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CE77A6-571F-326A-B5B1-BD03A3868CAB}"/>
              </a:ext>
            </a:extLst>
          </p:cNvPr>
          <p:cNvSpPr>
            <a:spLocks noGrp="1"/>
          </p:cNvSpPr>
          <p:nvPr>
            <p:ph type="title"/>
          </p:nvPr>
        </p:nvSpPr>
        <p:spPr>
          <a:xfrm>
            <a:off x="838200" y="365125"/>
            <a:ext cx="10515600" cy="5777258"/>
          </a:xfrm>
        </p:spPr>
        <p:txBody>
          <a:bodyPr>
            <a:normAutofit/>
          </a:bodyPr>
          <a:lstStyle/>
          <a:p>
            <a:r>
              <a:rPr lang="en-GB" sz="2800" b="1" dirty="0">
                <a:solidFill>
                  <a:schemeClr val="accent2">
                    <a:lumMod val="75000"/>
                  </a:schemeClr>
                </a:solidFill>
              </a:rPr>
              <a:t>How one lands up in situation of functional illiteracy</a:t>
            </a:r>
            <a:br>
              <a:rPr lang="en-GB" sz="2800" b="1" dirty="0"/>
            </a:br>
            <a:br>
              <a:rPr lang="en-GB" sz="2800" b="1" dirty="0"/>
            </a:br>
            <a:r>
              <a:rPr lang="en-GB" sz="2800" i="1" dirty="0"/>
              <a:t>Persons in this situation d</a:t>
            </a:r>
            <a:r>
              <a:rPr lang="en-GB" sz="2800" i="1" u="sng" dirty="0"/>
              <a:t>id</a:t>
            </a:r>
            <a:r>
              <a:rPr lang="en-GB" sz="2800" i="1" dirty="0"/>
              <a:t> go to school, </a:t>
            </a:r>
            <a:br>
              <a:rPr lang="en-GB" sz="2800" i="1" dirty="0"/>
            </a:br>
            <a:r>
              <a:rPr lang="en-GB" sz="2800" i="1" dirty="0"/>
              <a:t>wanted to learn, but </a:t>
            </a:r>
            <a:br>
              <a:rPr lang="en-GB" sz="2800" i="1" dirty="0"/>
            </a:br>
            <a:r>
              <a:rPr lang="en-GB" sz="2800" i="1" dirty="0"/>
              <a:t>nobody really taught them how to learn and “significant adults” did not respect them nor </a:t>
            </a:r>
            <a:r>
              <a:rPr lang="en-GB" sz="2800" dirty="0"/>
              <a:t>their learning. </a:t>
            </a:r>
            <a:br>
              <a:rPr lang="en-GB" sz="2800" dirty="0"/>
            </a:br>
            <a:br>
              <a:rPr lang="en-GB" sz="2800" dirty="0"/>
            </a:br>
            <a:r>
              <a:rPr lang="en-GB" sz="2800" dirty="0"/>
              <a:t>Therefore, their </a:t>
            </a:r>
            <a:r>
              <a:rPr lang="en-GB" sz="2800" dirty="0">
                <a:solidFill>
                  <a:schemeClr val="accent2">
                    <a:lumMod val="75000"/>
                  </a:schemeClr>
                </a:solidFill>
              </a:rPr>
              <a:t>bad school memories hinder their learning sometimes for a life time.</a:t>
            </a:r>
            <a:br>
              <a:rPr lang="en-SI" sz="2800" dirty="0">
                <a:solidFill>
                  <a:schemeClr val="accent2">
                    <a:lumMod val="75000"/>
                  </a:schemeClr>
                </a:solidFill>
              </a:rPr>
            </a:br>
            <a:br>
              <a:rPr lang="en-GB" sz="2800" b="1" dirty="0"/>
            </a:br>
            <a:br>
              <a:rPr lang="en-SI" sz="2800" dirty="0"/>
            </a:br>
            <a:endParaRPr lang="en-GB" sz="2800" dirty="0"/>
          </a:p>
        </p:txBody>
      </p:sp>
    </p:spTree>
    <p:extLst>
      <p:ext uri="{BB962C8B-B14F-4D97-AF65-F5344CB8AC3E}">
        <p14:creationId xmlns:p14="http://schemas.microsoft.com/office/powerpoint/2010/main" val="20699359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0E8114-03EB-ED5D-E7E5-DCF3A2EAE448}"/>
              </a:ext>
            </a:extLst>
          </p:cNvPr>
          <p:cNvSpPr>
            <a:spLocks noGrp="1"/>
          </p:cNvSpPr>
          <p:nvPr>
            <p:ph type="title"/>
          </p:nvPr>
        </p:nvSpPr>
        <p:spPr>
          <a:xfrm>
            <a:off x="838200" y="365125"/>
            <a:ext cx="10515600" cy="5826953"/>
          </a:xfrm>
        </p:spPr>
        <p:txBody>
          <a:bodyPr>
            <a:normAutofit fontScale="90000"/>
          </a:bodyPr>
          <a:lstStyle/>
          <a:p>
            <a:br>
              <a:rPr lang="en-GB" sz="3100" i="1" dirty="0"/>
            </a:br>
            <a:br>
              <a:rPr lang="en-GB" sz="3100" i="1" dirty="0"/>
            </a:br>
            <a:br>
              <a:rPr lang="en-GB" sz="3100" i="1" dirty="0"/>
            </a:br>
            <a:br>
              <a:rPr lang="en-GB" sz="3100" i="1" dirty="0"/>
            </a:br>
            <a:r>
              <a:rPr lang="en-GB" sz="3100" i="1" dirty="0">
                <a:solidFill>
                  <a:schemeClr val="accent2">
                    <a:lumMod val="75000"/>
                  </a:schemeClr>
                </a:solidFill>
              </a:rPr>
              <a:t>Social unfairness</a:t>
            </a:r>
            <a:r>
              <a:rPr lang="en-GB" sz="3100" dirty="0">
                <a:solidFill>
                  <a:schemeClr val="accent2">
                    <a:lumMod val="75000"/>
                  </a:schemeClr>
                </a:solidFill>
              </a:rPr>
              <a:t> </a:t>
            </a:r>
            <a:r>
              <a:rPr lang="en-GB" sz="3100" dirty="0"/>
              <a:t>on different levels,</a:t>
            </a:r>
            <a:br>
              <a:rPr lang="en-GB" sz="3100" dirty="0"/>
            </a:br>
            <a:r>
              <a:rPr lang="en-GB" sz="3100" dirty="0"/>
              <a:t>(poor economic level, poor socio-cultural level, stigma, etc.) </a:t>
            </a:r>
            <a:r>
              <a:rPr lang="en-GB" sz="3100" dirty="0">
                <a:solidFill>
                  <a:schemeClr val="accent2">
                    <a:lumMod val="75000"/>
                  </a:schemeClr>
                </a:solidFill>
              </a:rPr>
              <a:t>strengthen</a:t>
            </a:r>
            <a:r>
              <a:rPr lang="en-GB" sz="3100" dirty="0"/>
              <a:t> the situation of </a:t>
            </a:r>
            <a:r>
              <a:rPr lang="en-GB" sz="3100" dirty="0">
                <a:solidFill>
                  <a:schemeClr val="accent2">
                    <a:lumMod val="75000"/>
                  </a:schemeClr>
                </a:solidFill>
              </a:rPr>
              <a:t>functional illiteracy of individuals</a:t>
            </a:r>
            <a:r>
              <a:rPr lang="en-GB" sz="3100" dirty="0"/>
              <a:t>. </a:t>
            </a:r>
            <a:br>
              <a:rPr lang="en-GB" sz="3100" dirty="0"/>
            </a:br>
            <a:br>
              <a:rPr lang="en-GB" sz="3100" dirty="0"/>
            </a:br>
            <a:r>
              <a:rPr lang="en-GB" sz="3100" dirty="0"/>
              <a:t>Living on social allowance, narrow socio- cultural habitus, and stigma may contribute to adults’’ finding themselves </a:t>
            </a:r>
            <a:r>
              <a:rPr lang="en-GB" sz="3100" i="1" dirty="0"/>
              <a:t>in situation of functional illiteracy.</a:t>
            </a:r>
            <a:br>
              <a:rPr lang="en-SI" sz="3100" dirty="0"/>
            </a:br>
            <a:br>
              <a:rPr lang="en-SI" sz="3100" dirty="0"/>
            </a:br>
            <a:r>
              <a:rPr lang="en-US" sz="3100" dirty="0"/>
              <a:t>In sociology,</a:t>
            </a:r>
            <a:r>
              <a:rPr lang="en-US" sz="3100" dirty="0">
                <a:solidFill>
                  <a:schemeClr val="accent2">
                    <a:lumMod val="75000"/>
                  </a:schemeClr>
                </a:solidFill>
              </a:rPr>
              <a:t> </a:t>
            </a:r>
            <a:r>
              <a:rPr lang="en-US" sz="3100" b="1" dirty="0">
                <a:solidFill>
                  <a:schemeClr val="accent2">
                    <a:lumMod val="75000"/>
                  </a:schemeClr>
                </a:solidFill>
              </a:rPr>
              <a:t>habitus</a:t>
            </a:r>
            <a:r>
              <a:rPr lang="en-US" sz="3100" dirty="0">
                <a:solidFill>
                  <a:schemeClr val="accent2">
                    <a:lumMod val="75000"/>
                  </a:schemeClr>
                </a:solidFill>
              </a:rPr>
              <a:t> </a:t>
            </a:r>
            <a:r>
              <a:rPr lang="en-US" sz="3100" dirty="0"/>
              <a:t>encompasses </a:t>
            </a:r>
            <a:r>
              <a:rPr lang="en-US" sz="3100" b="1" dirty="0">
                <a:solidFill>
                  <a:schemeClr val="accent2">
                    <a:lumMod val="75000"/>
                  </a:schemeClr>
                </a:solidFill>
              </a:rPr>
              <a:t>socially</a:t>
            </a:r>
            <a:r>
              <a:rPr lang="en-US" sz="3100" dirty="0">
                <a:solidFill>
                  <a:schemeClr val="accent2">
                    <a:lumMod val="75000"/>
                  </a:schemeClr>
                </a:solidFill>
              </a:rPr>
              <a:t> developed habits</a:t>
            </a:r>
            <a:r>
              <a:rPr lang="en-US" sz="3100" dirty="0"/>
              <a:t>, </a:t>
            </a:r>
            <a:r>
              <a:rPr lang="en-US" sz="3100" dirty="0">
                <a:solidFill>
                  <a:schemeClr val="accent2">
                    <a:lumMod val="75000"/>
                  </a:schemeClr>
                </a:solidFill>
              </a:rPr>
              <a:t>skills and dispositions</a:t>
            </a:r>
            <a:r>
              <a:rPr lang="en-US" sz="3100" dirty="0"/>
              <a:t>. It is a combination </a:t>
            </a:r>
            <a:r>
              <a:rPr lang="en-US" sz="3100" dirty="0">
                <a:solidFill>
                  <a:schemeClr val="accent2">
                    <a:lumMod val="75000"/>
                  </a:schemeClr>
                </a:solidFill>
              </a:rPr>
              <a:t>of group </a:t>
            </a:r>
            <a:r>
              <a:rPr lang="en-US" sz="3100" b="1" dirty="0">
                <a:solidFill>
                  <a:schemeClr val="accent2">
                    <a:lumMod val="75000"/>
                  </a:schemeClr>
                </a:solidFill>
              </a:rPr>
              <a:t>culture</a:t>
            </a:r>
            <a:r>
              <a:rPr lang="en-US" sz="3100" dirty="0">
                <a:solidFill>
                  <a:schemeClr val="accent2">
                    <a:lumMod val="75000"/>
                  </a:schemeClr>
                </a:solidFill>
              </a:rPr>
              <a:t> </a:t>
            </a:r>
            <a:r>
              <a:rPr lang="en-US" sz="3100" dirty="0"/>
              <a:t>and </a:t>
            </a:r>
            <a:r>
              <a:rPr lang="en-US" sz="3100" dirty="0">
                <a:solidFill>
                  <a:schemeClr val="accent2">
                    <a:lumMod val="75000"/>
                  </a:schemeClr>
                </a:solidFill>
              </a:rPr>
              <a:t>personal history </a:t>
            </a:r>
            <a:r>
              <a:rPr lang="en-US" sz="3100" dirty="0"/>
              <a:t>that shape body and mind. (Pierre Bourdieu)</a:t>
            </a:r>
            <a:br>
              <a:rPr lang="en-SI" sz="3100" dirty="0"/>
            </a:br>
            <a:r>
              <a:rPr lang="sl-SI" dirty="0"/>
              <a:t> </a:t>
            </a:r>
            <a:br>
              <a:rPr lang="en-SI" dirty="0"/>
            </a:br>
            <a:endParaRPr lang="en-GB" dirty="0"/>
          </a:p>
        </p:txBody>
      </p:sp>
    </p:spTree>
    <p:extLst>
      <p:ext uri="{BB962C8B-B14F-4D97-AF65-F5344CB8AC3E}">
        <p14:creationId xmlns:p14="http://schemas.microsoft.com/office/powerpoint/2010/main" val="3618830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16EF95-EAF5-9D9E-D9F0-DD5CE9E43DD5}"/>
              </a:ext>
            </a:extLst>
          </p:cNvPr>
          <p:cNvSpPr>
            <a:spLocks noGrp="1"/>
          </p:cNvSpPr>
          <p:nvPr>
            <p:ph type="title"/>
          </p:nvPr>
        </p:nvSpPr>
        <p:spPr>
          <a:xfrm>
            <a:off x="838200" y="365125"/>
            <a:ext cx="10515600" cy="4872797"/>
          </a:xfrm>
        </p:spPr>
        <p:txBody>
          <a:bodyPr>
            <a:normAutofit fontScale="90000"/>
          </a:bodyPr>
          <a:lstStyle/>
          <a:p>
            <a:br>
              <a:rPr lang="en-GB" sz="3100" dirty="0"/>
            </a:br>
            <a:r>
              <a:rPr lang="en-GB" sz="3100" dirty="0"/>
              <a:t>Life long </a:t>
            </a:r>
            <a:r>
              <a:rPr lang="en-GB" sz="3100" dirty="0">
                <a:solidFill>
                  <a:schemeClr val="accent2">
                    <a:lumMod val="75000"/>
                  </a:schemeClr>
                </a:solidFill>
              </a:rPr>
              <a:t>skills acquisition </a:t>
            </a:r>
            <a:r>
              <a:rPr lang="en-GB" sz="3100" dirty="0"/>
              <a:t>and </a:t>
            </a:r>
            <a:r>
              <a:rPr lang="en-GB" sz="3100" dirty="0">
                <a:solidFill>
                  <a:schemeClr val="accent2">
                    <a:lumMod val="75000"/>
                  </a:schemeClr>
                </a:solidFill>
              </a:rPr>
              <a:t>skills loss </a:t>
            </a:r>
            <a:r>
              <a:rPr lang="en-GB" sz="3100" dirty="0"/>
              <a:t>is </a:t>
            </a:r>
            <a:r>
              <a:rPr lang="en-GB" sz="3100" dirty="0">
                <a:solidFill>
                  <a:schemeClr val="accent2">
                    <a:lumMod val="75000"/>
                  </a:schemeClr>
                </a:solidFill>
              </a:rPr>
              <a:t>a highly individual phenomenon. </a:t>
            </a:r>
            <a:br>
              <a:rPr lang="en-GB" sz="3100" dirty="0">
                <a:solidFill>
                  <a:schemeClr val="accent2">
                    <a:lumMod val="75000"/>
                  </a:schemeClr>
                </a:solidFill>
              </a:rPr>
            </a:br>
            <a:br>
              <a:rPr lang="en-GB" sz="3100" dirty="0">
                <a:solidFill>
                  <a:schemeClr val="accent2">
                    <a:lumMod val="75000"/>
                  </a:schemeClr>
                </a:solidFill>
              </a:rPr>
            </a:br>
            <a:r>
              <a:rPr lang="en-GB" sz="3100" dirty="0"/>
              <a:t>Skills may  improve up to early middle-age. They reach a plateau in the middle of life. </a:t>
            </a:r>
            <a:br>
              <a:rPr lang="en-GB" sz="3100" dirty="0"/>
            </a:br>
            <a:br>
              <a:rPr lang="en-GB" sz="3100" dirty="0"/>
            </a:br>
            <a:r>
              <a:rPr lang="en-GB" sz="3100" dirty="0"/>
              <a:t>Increased </a:t>
            </a:r>
            <a:r>
              <a:rPr lang="en-GB" sz="3100" dirty="0">
                <a:solidFill>
                  <a:schemeClr val="accent2">
                    <a:lumMod val="75000"/>
                  </a:schemeClr>
                </a:solidFill>
              </a:rPr>
              <a:t>literacy and numeracy skills </a:t>
            </a:r>
            <a:r>
              <a:rPr lang="en-GB" sz="3100" dirty="0"/>
              <a:t>?? </a:t>
            </a:r>
            <a:r>
              <a:rPr lang="en-GB" sz="3100" dirty="0">
                <a:solidFill>
                  <a:schemeClr val="accent2">
                    <a:lumMod val="75000"/>
                  </a:schemeClr>
                </a:solidFill>
              </a:rPr>
              <a:t>a result of  worker’s improving skills in employment</a:t>
            </a:r>
            <a:r>
              <a:rPr lang="en-GB" sz="3100" dirty="0"/>
              <a:t>. </a:t>
            </a:r>
            <a:br>
              <a:rPr lang="en-GB" sz="3100" dirty="0"/>
            </a:br>
            <a:br>
              <a:rPr lang="en-GB" sz="3100" dirty="0"/>
            </a:br>
            <a:r>
              <a:rPr lang="en-GB" sz="3100" dirty="0"/>
              <a:t>The down-slope of skills in older age, is likely to be </a:t>
            </a:r>
            <a:r>
              <a:rPr lang="en-GB" sz="3100" dirty="0">
                <a:solidFill>
                  <a:schemeClr val="accent2">
                    <a:lumMod val="75000"/>
                  </a:schemeClr>
                </a:solidFill>
              </a:rPr>
              <a:t>related to the ageing process, </a:t>
            </a:r>
            <a:r>
              <a:rPr lang="en-GB" sz="3100" dirty="0"/>
              <a:t>but  </a:t>
            </a:r>
            <a:r>
              <a:rPr lang="en-GB" sz="3100" dirty="0">
                <a:solidFill>
                  <a:schemeClr val="accent2">
                    <a:lumMod val="75000"/>
                  </a:schemeClr>
                </a:solidFill>
              </a:rPr>
              <a:t>it may demonstrate a reduction in the use of those sk</a:t>
            </a:r>
            <a:r>
              <a:rPr lang="en-GB" sz="3100" dirty="0"/>
              <a:t>ills as well. (David Mallows and Jennifer Litster, 2016) </a:t>
            </a:r>
            <a:br>
              <a:rPr lang="en-SI" dirty="0"/>
            </a:br>
            <a:endParaRPr lang="en-GB" dirty="0"/>
          </a:p>
        </p:txBody>
      </p:sp>
    </p:spTree>
    <p:extLst>
      <p:ext uri="{BB962C8B-B14F-4D97-AF65-F5344CB8AC3E}">
        <p14:creationId xmlns:p14="http://schemas.microsoft.com/office/powerpoint/2010/main" val="21125976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CD2AB0-E38B-CA99-DA5B-DE83C6DB8EED}"/>
              </a:ext>
            </a:extLst>
          </p:cNvPr>
          <p:cNvSpPr>
            <a:spLocks noGrp="1"/>
          </p:cNvSpPr>
          <p:nvPr>
            <p:ph type="title"/>
          </p:nvPr>
        </p:nvSpPr>
        <p:spPr>
          <a:xfrm>
            <a:off x="1017105" y="397566"/>
            <a:ext cx="10515600" cy="4356998"/>
          </a:xfrm>
        </p:spPr>
        <p:txBody>
          <a:bodyPr/>
          <a:lstStyle/>
          <a:p>
            <a:r>
              <a:rPr lang="en-GB" sz="2800" i="1" dirty="0"/>
              <a:t>Alleviating the problem of functional illiteracy of low educated and low skilled labour force </a:t>
            </a:r>
            <a:r>
              <a:rPr lang="en-GB" sz="2800" i="1" dirty="0">
                <a:solidFill>
                  <a:schemeClr val="accent2">
                    <a:lumMod val="75000"/>
                  </a:schemeClr>
                </a:solidFill>
              </a:rPr>
              <a:t>could offer benefits </a:t>
            </a:r>
            <a:r>
              <a:rPr lang="en-GB" sz="2800" i="1" dirty="0"/>
              <a:t>to all: </a:t>
            </a:r>
            <a:r>
              <a:rPr lang="en-GB" sz="2800" i="1" dirty="0">
                <a:solidFill>
                  <a:schemeClr val="accent2">
                    <a:lumMod val="75000"/>
                  </a:schemeClr>
                </a:solidFill>
              </a:rPr>
              <a:t>individuals, their families, companies and entire </a:t>
            </a:r>
            <a:r>
              <a:rPr lang="en-GB" sz="2800" i="1" dirty="0" err="1">
                <a:solidFill>
                  <a:schemeClr val="accent2">
                    <a:lumMod val="75000"/>
                  </a:schemeClr>
                </a:solidFill>
              </a:rPr>
              <a:t>communties</a:t>
            </a:r>
            <a:r>
              <a:rPr lang="en-GB" dirty="0">
                <a:solidFill>
                  <a:schemeClr val="accent2">
                    <a:lumMod val="75000"/>
                  </a:schemeClr>
                </a:solidFill>
              </a:rPr>
              <a:t>.  </a:t>
            </a:r>
            <a:br>
              <a:rPr lang="en-SI" dirty="0">
                <a:solidFill>
                  <a:schemeClr val="accent2">
                    <a:lumMod val="75000"/>
                  </a:schemeClr>
                </a:solidFill>
              </a:rPr>
            </a:br>
            <a:endParaRPr lang="en-GB" dirty="0">
              <a:solidFill>
                <a:schemeClr val="accent2">
                  <a:lumMod val="75000"/>
                </a:schemeClr>
              </a:solidFill>
            </a:endParaRPr>
          </a:p>
        </p:txBody>
      </p:sp>
    </p:spTree>
    <p:extLst>
      <p:ext uri="{BB962C8B-B14F-4D97-AF65-F5344CB8AC3E}">
        <p14:creationId xmlns:p14="http://schemas.microsoft.com/office/powerpoint/2010/main" val="42187535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89612-59CC-DF00-1E31-6CD35CD08EE1}"/>
              </a:ext>
            </a:extLst>
          </p:cNvPr>
          <p:cNvSpPr>
            <a:spLocks noGrp="1"/>
          </p:cNvSpPr>
          <p:nvPr>
            <p:ph type="title"/>
          </p:nvPr>
        </p:nvSpPr>
        <p:spPr>
          <a:xfrm>
            <a:off x="838200" y="238539"/>
            <a:ext cx="10515600" cy="5724939"/>
          </a:xfrm>
        </p:spPr>
        <p:txBody>
          <a:bodyPr>
            <a:normAutofit/>
          </a:bodyPr>
          <a:lstStyle/>
          <a:p>
            <a:r>
              <a:rPr lang="en-GB" sz="3100" dirty="0">
                <a:solidFill>
                  <a:schemeClr val="accent2">
                    <a:lumMod val="75000"/>
                  </a:schemeClr>
                </a:solidFill>
              </a:rPr>
              <a:t>Theories behind</a:t>
            </a:r>
            <a:br>
              <a:rPr lang="en-GB" sz="3100" dirty="0"/>
            </a:br>
            <a:br>
              <a:rPr lang="en-GB" sz="3100" dirty="0"/>
            </a:br>
            <a:r>
              <a:rPr lang="en-GB" sz="3100" dirty="0"/>
              <a:t>a stronger foundation in educational theories is needed to design, deliver and evaluate educational programmes</a:t>
            </a:r>
            <a:r>
              <a:rPr lang="en-SI" sz="3100" dirty="0">
                <a:effectLst/>
              </a:rPr>
              <a:t> </a:t>
            </a:r>
            <a:br>
              <a:rPr lang="en-SI" sz="3100" dirty="0">
                <a:effectLst/>
              </a:rPr>
            </a:br>
            <a:br>
              <a:rPr lang="en-GB" sz="3100" dirty="0"/>
            </a:br>
            <a:r>
              <a:rPr lang="en-GB" sz="3100" i="1" dirty="0"/>
              <a:t>Due to its </a:t>
            </a:r>
            <a:r>
              <a:rPr lang="en-GB" sz="3100" i="1" dirty="0">
                <a:solidFill>
                  <a:schemeClr val="accent2">
                    <a:lumMod val="75000"/>
                  </a:schemeClr>
                </a:solidFill>
              </a:rPr>
              <a:t>social transformative role</a:t>
            </a:r>
            <a:r>
              <a:rPr lang="en-GB" sz="3100" i="1" dirty="0"/>
              <a:t>, education of learners in situation of functional illiteracy should never be understood as </a:t>
            </a:r>
            <a:r>
              <a:rPr lang="en-GB" sz="3100" i="1" dirty="0">
                <a:solidFill>
                  <a:schemeClr val="accent2">
                    <a:lumMod val="75000"/>
                  </a:schemeClr>
                </a:solidFill>
              </a:rPr>
              <a:t>simple transmission of knowledge</a:t>
            </a:r>
            <a:r>
              <a:rPr lang="en-GB" sz="3100" i="1" dirty="0"/>
              <a:t>, rather as </a:t>
            </a:r>
            <a:r>
              <a:rPr lang="en-GB" sz="3100" i="1" dirty="0">
                <a:solidFill>
                  <a:schemeClr val="accent2">
                    <a:lumMod val="75000"/>
                  </a:schemeClr>
                </a:solidFill>
              </a:rPr>
              <a:t>a collective construction of knowledge.</a:t>
            </a:r>
            <a:br>
              <a:rPr lang="en-SI" i="1" dirty="0"/>
            </a:br>
            <a:endParaRPr lang="en-GB" i="1" dirty="0"/>
          </a:p>
        </p:txBody>
      </p:sp>
    </p:spTree>
    <p:extLst>
      <p:ext uri="{BB962C8B-B14F-4D97-AF65-F5344CB8AC3E}">
        <p14:creationId xmlns:p14="http://schemas.microsoft.com/office/powerpoint/2010/main" val="18500226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ACDD99-8143-1652-52EF-9FBE0045E235}"/>
              </a:ext>
            </a:extLst>
          </p:cNvPr>
          <p:cNvSpPr>
            <a:spLocks noGrp="1"/>
          </p:cNvSpPr>
          <p:nvPr>
            <p:ph type="title"/>
          </p:nvPr>
        </p:nvSpPr>
        <p:spPr>
          <a:xfrm>
            <a:off x="838200" y="365125"/>
            <a:ext cx="10515600" cy="5767318"/>
          </a:xfrm>
        </p:spPr>
        <p:txBody>
          <a:bodyPr>
            <a:normAutofit fontScale="90000"/>
          </a:bodyPr>
          <a:lstStyle/>
          <a:p>
            <a:r>
              <a:rPr lang="en-GB" dirty="0">
                <a:solidFill>
                  <a:schemeClr val="accent2">
                    <a:lumMod val="75000"/>
                  </a:schemeClr>
                </a:solidFill>
              </a:rPr>
              <a:t>Intro</a:t>
            </a:r>
            <a:br>
              <a:rPr lang="en-GB" dirty="0"/>
            </a:br>
            <a:br>
              <a:rPr lang="en-GB" dirty="0"/>
            </a:br>
            <a:r>
              <a:rPr lang="en-GB" dirty="0"/>
              <a:t>People with poor literacy skills+ fewer possibilities in all areas of life= victims/sanitary crisis: </a:t>
            </a:r>
            <a:br>
              <a:rPr lang="en-GB" dirty="0"/>
            </a:br>
            <a:br>
              <a:rPr lang="en-GB" dirty="0"/>
            </a:br>
            <a:r>
              <a:rPr lang="en-GB" dirty="0"/>
              <a:t>Cannot counter harmful impact /</a:t>
            </a:r>
            <a:br>
              <a:rPr lang="en-GB" dirty="0"/>
            </a:br>
            <a:r>
              <a:rPr lang="en-GB" dirty="0"/>
              <a:t>personal, family, social risks factors’ interaction</a:t>
            </a:r>
            <a:br>
              <a:rPr lang="en-GB" dirty="0"/>
            </a:br>
            <a:r>
              <a:rPr lang="en-GB" dirty="0"/>
              <a:t>No good or improvised teachers- </a:t>
            </a:r>
            <a:r>
              <a:rPr lang="en-GB" dirty="0">
                <a:solidFill>
                  <a:schemeClr val="accent2">
                    <a:lumMod val="75000"/>
                  </a:schemeClr>
                </a:solidFill>
              </a:rPr>
              <a:t>children early leavers</a:t>
            </a:r>
            <a:r>
              <a:rPr lang="en-GB" dirty="0"/>
              <a:t> from </a:t>
            </a:r>
            <a:r>
              <a:rPr lang="en-GB" dirty="0">
                <a:solidFill>
                  <a:schemeClr val="accent2">
                    <a:lumMod val="75000"/>
                  </a:schemeClr>
                </a:solidFill>
              </a:rPr>
              <a:t>school </a:t>
            </a:r>
            <a:r>
              <a:rPr lang="en-GB" dirty="0"/>
              <a:t>and </a:t>
            </a:r>
            <a:r>
              <a:rPr lang="en-GB" dirty="0">
                <a:solidFill>
                  <a:schemeClr val="accent2">
                    <a:lumMod val="75000"/>
                  </a:schemeClr>
                </a:solidFill>
              </a:rPr>
              <a:t>training</a:t>
            </a:r>
            <a:br>
              <a:rPr lang="en-GB" dirty="0"/>
            </a:br>
            <a:endParaRPr lang="en-GB" dirty="0"/>
          </a:p>
        </p:txBody>
      </p:sp>
    </p:spTree>
    <p:extLst>
      <p:ext uri="{BB962C8B-B14F-4D97-AF65-F5344CB8AC3E}">
        <p14:creationId xmlns:p14="http://schemas.microsoft.com/office/powerpoint/2010/main" val="21237339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6C64D2-4E6D-5DF8-4080-BC2B2B7FAE44}"/>
              </a:ext>
            </a:extLst>
          </p:cNvPr>
          <p:cNvSpPr>
            <a:spLocks noGrp="1"/>
          </p:cNvSpPr>
          <p:nvPr>
            <p:ph type="title"/>
          </p:nvPr>
        </p:nvSpPr>
        <p:spPr>
          <a:xfrm>
            <a:off x="838200" y="365124"/>
            <a:ext cx="10515600" cy="7476849"/>
          </a:xfrm>
        </p:spPr>
        <p:txBody>
          <a:bodyPr>
            <a:normAutofit fontScale="90000"/>
          </a:bodyPr>
          <a:lstStyle/>
          <a:p>
            <a:br>
              <a:rPr lang="en-GB" b="1" i="1" dirty="0"/>
            </a:br>
            <a:br>
              <a:rPr lang="en-GB" b="1" i="1" dirty="0"/>
            </a:br>
            <a:br>
              <a:rPr lang="en-GB" sz="3100" b="1" i="1" dirty="0"/>
            </a:br>
            <a:r>
              <a:rPr lang="en-GB" sz="2700" i="1" u="sng" dirty="0">
                <a:solidFill>
                  <a:schemeClr val="accent2">
                    <a:lumMod val="75000"/>
                  </a:schemeClr>
                </a:solidFill>
              </a:rPr>
              <a:t>Cognitive learning</a:t>
            </a:r>
            <a:r>
              <a:rPr lang="en-GB" sz="2700" u="sng" dirty="0">
                <a:solidFill>
                  <a:schemeClr val="accent2">
                    <a:lumMod val="75000"/>
                  </a:schemeClr>
                </a:solidFill>
              </a:rPr>
              <a:t> </a:t>
            </a:r>
            <a:r>
              <a:rPr lang="en-GB" sz="2700" i="1" u="sng" dirty="0">
                <a:solidFill>
                  <a:schemeClr val="accent2">
                    <a:lumMod val="75000"/>
                  </a:schemeClr>
                </a:solidFill>
              </a:rPr>
              <a:t>theory</a:t>
            </a:r>
            <a:r>
              <a:rPr lang="en-GB" sz="2700" u="sng" dirty="0">
                <a:solidFill>
                  <a:schemeClr val="accent2">
                    <a:lumMod val="75000"/>
                  </a:schemeClr>
                </a:solidFill>
              </a:rPr>
              <a:t> </a:t>
            </a:r>
            <a:br>
              <a:rPr lang="en-SI" sz="2700" dirty="0"/>
            </a:br>
            <a:r>
              <a:rPr lang="en-GB" sz="2700" dirty="0"/>
              <a:t>underlines </a:t>
            </a:r>
            <a:r>
              <a:rPr lang="en-GB" sz="2700" dirty="0">
                <a:solidFill>
                  <a:schemeClr val="accent2">
                    <a:lumMod val="75000"/>
                  </a:schemeClr>
                </a:solidFill>
              </a:rPr>
              <a:t>the importance of personal ag</a:t>
            </a:r>
            <a:r>
              <a:rPr lang="en-GB" sz="2700" dirty="0"/>
              <a:t>ency as well as </a:t>
            </a:r>
            <a:r>
              <a:rPr lang="en-GB" sz="2700" dirty="0">
                <a:solidFill>
                  <a:schemeClr val="accent2">
                    <a:lumMod val="75000"/>
                  </a:schemeClr>
                </a:solidFill>
              </a:rPr>
              <a:t>social and environmental variables to </a:t>
            </a:r>
            <a:r>
              <a:rPr lang="en-GB" sz="2700" dirty="0"/>
              <a:t>shape appropriate behaviour </a:t>
            </a:r>
            <a:br>
              <a:rPr lang="en-GB" sz="2700" dirty="0"/>
            </a:br>
            <a:r>
              <a:rPr lang="en-GB" sz="2700" dirty="0"/>
              <a:t>and to build up both </a:t>
            </a:r>
            <a:r>
              <a:rPr lang="en-GB" sz="2700" i="1" dirty="0"/>
              <a:t>content, knowledge</a:t>
            </a:r>
            <a:r>
              <a:rPr lang="en-GB" sz="2700" dirty="0"/>
              <a:t> and </a:t>
            </a:r>
            <a:r>
              <a:rPr lang="en-GB" sz="2700" i="1" dirty="0"/>
              <a:t>underdeveloped </a:t>
            </a:r>
            <a:r>
              <a:rPr lang="en-GB" sz="2700" i="1" dirty="0">
                <a:solidFill>
                  <a:schemeClr val="accent2">
                    <a:lumMod val="75000"/>
                  </a:schemeClr>
                </a:solidFill>
              </a:rPr>
              <a:t>self-regulatory skills</a:t>
            </a:r>
            <a:r>
              <a:rPr lang="en-GB" sz="2700" dirty="0">
                <a:solidFill>
                  <a:schemeClr val="accent2">
                    <a:lumMod val="75000"/>
                  </a:schemeClr>
                </a:solidFill>
              </a:rPr>
              <a:t>. </a:t>
            </a:r>
            <a:br>
              <a:rPr lang="en-GB" sz="2700" dirty="0"/>
            </a:br>
            <a:br>
              <a:rPr lang="en-GB" sz="2700" dirty="0"/>
            </a:br>
            <a:r>
              <a:rPr lang="en-GB" sz="2700" i="1" u="sng" dirty="0">
                <a:solidFill>
                  <a:schemeClr val="accent2">
                    <a:lumMod val="75000"/>
                  </a:schemeClr>
                </a:solidFill>
              </a:rPr>
              <a:t>Constructivism</a:t>
            </a:r>
            <a:br>
              <a:rPr lang="en-SI" sz="2700" dirty="0"/>
            </a:br>
            <a:r>
              <a:rPr lang="en-GB" sz="2700" i="1" dirty="0"/>
              <a:t>Experiential learning</a:t>
            </a:r>
            <a:r>
              <a:rPr lang="en-GB" sz="2700" dirty="0"/>
              <a:t> as well as </a:t>
            </a:r>
            <a:r>
              <a:rPr lang="en-GB" sz="2700" i="1" dirty="0"/>
              <a:t>inquiry-based</a:t>
            </a:r>
            <a:r>
              <a:rPr lang="en-GB" sz="2700" dirty="0"/>
              <a:t> and </a:t>
            </a:r>
            <a:r>
              <a:rPr lang="en-GB" sz="2700" i="1" dirty="0"/>
              <a:t>problem-based learning approaches</a:t>
            </a:r>
            <a:br>
              <a:rPr lang="en-SI" sz="2700" dirty="0">
                <a:effectLst/>
              </a:rPr>
            </a:br>
            <a:br>
              <a:rPr lang="en-SI" sz="2700" dirty="0">
                <a:effectLst/>
              </a:rPr>
            </a:br>
            <a:r>
              <a:rPr lang="en-GB" sz="2700" b="1" i="1" u="sng" dirty="0"/>
              <a:t>Lev Vygotsky </a:t>
            </a:r>
            <a:r>
              <a:rPr lang="en-GB" sz="2700" i="1" dirty="0"/>
              <a:t>viewed </a:t>
            </a:r>
            <a:r>
              <a:rPr lang="en-GB" sz="2700" i="1" dirty="0">
                <a:solidFill>
                  <a:schemeClr val="accent2">
                    <a:lumMod val="75000"/>
                  </a:schemeClr>
                </a:solidFill>
              </a:rPr>
              <a:t>learning and development</a:t>
            </a:r>
            <a:r>
              <a:rPr lang="en-GB" sz="2700" i="1" dirty="0"/>
              <a:t> as a </a:t>
            </a:r>
            <a:r>
              <a:rPr lang="en-GB" sz="2700" i="1" dirty="0">
                <a:solidFill>
                  <a:schemeClr val="accent2">
                    <a:lumMod val="75000"/>
                  </a:schemeClr>
                </a:solidFill>
              </a:rPr>
              <a:t>social process. </a:t>
            </a:r>
            <a:br>
              <a:rPr lang="en-GB" sz="2700" i="1" dirty="0">
                <a:solidFill>
                  <a:schemeClr val="accent2">
                    <a:lumMod val="75000"/>
                  </a:schemeClr>
                </a:solidFill>
              </a:rPr>
            </a:br>
            <a:br>
              <a:rPr lang="en-GB" sz="2700" i="1" dirty="0">
                <a:solidFill>
                  <a:schemeClr val="accent2">
                    <a:lumMod val="75000"/>
                  </a:schemeClr>
                </a:solidFill>
              </a:rPr>
            </a:br>
            <a:r>
              <a:rPr lang="en-GB" sz="2700" i="1" dirty="0"/>
              <a:t>Learners grow into the intellectual life of those around them.</a:t>
            </a:r>
            <a:r>
              <a:rPr lang="en-GB" sz="2700" dirty="0"/>
              <a:t> </a:t>
            </a:r>
            <a:br>
              <a:rPr lang="en-GB" sz="2700" dirty="0"/>
            </a:br>
            <a:br>
              <a:rPr lang="en-GB" sz="2700" dirty="0"/>
            </a:br>
            <a:r>
              <a:rPr lang="en-GB" sz="2700" i="1" dirty="0">
                <a:solidFill>
                  <a:schemeClr val="accent2">
                    <a:lumMod val="75000"/>
                  </a:schemeClr>
                </a:solidFill>
              </a:rPr>
              <a:t>Learning is a process in which learners gradually “take for themselves knowledge and skills they developed in their interaction with others and with cultural tools.” </a:t>
            </a:r>
            <a:br>
              <a:rPr lang="en-SI" dirty="0"/>
            </a:br>
            <a:br>
              <a:rPr lang="en-SI" dirty="0"/>
            </a:br>
            <a:br>
              <a:rPr lang="en-SI" sz="3100" dirty="0">
                <a:effectLst/>
              </a:rPr>
            </a:br>
            <a:br>
              <a:rPr lang="en-GB" sz="3100" dirty="0"/>
            </a:br>
            <a:endParaRPr lang="en-GB" sz="3100" dirty="0"/>
          </a:p>
        </p:txBody>
      </p:sp>
    </p:spTree>
    <p:extLst>
      <p:ext uri="{BB962C8B-B14F-4D97-AF65-F5344CB8AC3E}">
        <p14:creationId xmlns:p14="http://schemas.microsoft.com/office/powerpoint/2010/main" val="2994200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EF3EAA-6595-EBAA-F652-ADCD87AC6434}"/>
              </a:ext>
            </a:extLst>
          </p:cNvPr>
          <p:cNvSpPr>
            <a:spLocks noGrp="1"/>
          </p:cNvSpPr>
          <p:nvPr>
            <p:ph type="title"/>
          </p:nvPr>
        </p:nvSpPr>
        <p:spPr>
          <a:xfrm>
            <a:off x="838200" y="365125"/>
            <a:ext cx="10515600" cy="5121275"/>
          </a:xfrm>
        </p:spPr>
        <p:txBody>
          <a:bodyPr>
            <a:normAutofit/>
          </a:bodyPr>
          <a:lstStyle/>
          <a:p>
            <a:r>
              <a:rPr lang="en-GB" sz="3100" dirty="0">
                <a:solidFill>
                  <a:schemeClr val="accent2">
                    <a:lumMod val="75000"/>
                  </a:schemeClr>
                </a:solidFill>
              </a:rPr>
              <a:t>What is learning?</a:t>
            </a:r>
            <a:br>
              <a:rPr lang="en-GB" sz="3100" dirty="0"/>
            </a:br>
            <a:r>
              <a:rPr lang="en-GB" sz="3100" i="1" dirty="0"/>
              <a:t> Learning is the process  towards </a:t>
            </a:r>
            <a:r>
              <a:rPr lang="en-GB" sz="3100" i="1" dirty="0">
                <a:solidFill>
                  <a:schemeClr val="accent2">
                    <a:lumMod val="75000"/>
                  </a:schemeClr>
                </a:solidFill>
              </a:rPr>
              <a:t>a relatively stable chan</a:t>
            </a:r>
            <a:r>
              <a:rPr lang="en-GB" sz="3100" i="1" dirty="0"/>
              <a:t>ge in </a:t>
            </a:r>
            <a:r>
              <a:rPr lang="en-GB" sz="3100" i="1" dirty="0">
                <a:solidFill>
                  <a:schemeClr val="accent2">
                    <a:lumMod val="75000"/>
                  </a:schemeClr>
                </a:solidFill>
              </a:rPr>
              <a:t>thinking, doing, attitude, behaving in general</a:t>
            </a:r>
            <a:r>
              <a:rPr lang="en-GB" sz="3100" i="1" dirty="0"/>
              <a:t>. </a:t>
            </a:r>
            <a:br>
              <a:rPr lang="en-GB" sz="3100" i="1" dirty="0"/>
            </a:br>
            <a:br>
              <a:rPr lang="en-GB" sz="3100" i="1" dirty="0"/>
            </a:br>
            <a:r>
              <a:rPr lang="en-GB" sz="3100" i="1" dirty="0"/>
              <a:t>For learning to exist there should be </a:t>
            </a:r>
            <a:r>
              <a:rPr lang="en-GB" sz="3100" i="1" dirty="0">
                <a:solidFill>
                  <a:schemeClr val="accent2">
                    <a:lumMod val="75000"/>
                  </a:schemeClr>
                </a:solidFill>
              </a:rPr>
              <a:t>a noticeable or measurable change</a:t>
            </a:r>
            <a:r>
              <a:rPr lang="en-GB" sz="3100" i="1" dirty="0"/>
              <a:t> produced. </a:t>
            </a:r>
            <a:br>
              <a:rPr lang="en-GB" sz="3100" i="1" dirty="0"/>
            </a:br>
            <a:br>
              <a:rPr lang="en-GB" sz="3100" i="1" dirty="0"/>
            </a:br>
            <a:r>
              <a:rPr lang="en-GB" sz="3100" i="1" dirty="0"/>
              <a:t>It best occurs when a person uses his or her </a:t>
            </a:r>
            <a:r>
              <a:rPr lang="en-GB" sz="3100" i="1" dirty="0">
                <a:solidFill>
                  <a:schemeClr val="accent2">
                    <a:lumMod val="75000"/>
                  </a:schemeClr>
                </a:solidFill>
              </a:rPr>
              <a:t>cognitive abilities, body, emotions</a:t>
            </a:r>
            <a:r>
              <a:rPr lang="en-GB" sz="3100" i="1" dirty="0"/>
              <a:t> and </a:t>
            </a:r>
            <a:r>
              <a:rPr lang="en-GB" sz="3100" i="1" dirty="0">
                <a:solidFill>
                  <a:schemeClr val="accent2">
                    <a:lumMod val="75000"/>
                  </a:schemeClr>
                </a:solidFill>
              </a:rPr>
              <a:t>senses,</a:t>
            </a:r>
            <a:r>
              <a:rPr lang="en-GB" sz="3100" i="1" dirty="0"/>
              <a:t> when the person is exposed to the </a:t>
            </a:r>
            <a:r>
              <a:rPr lang="en-GB" sz="3100" i="1" dirty="0">
                <a:solidFill>
                  <a:schemeClr val="accent2">
                    <a:lumMod val="75000"/>
                  </a:schemeClr>
                </a:solidFill>
              </a:rPr>
              <a:t>impact of a learning group</a:t>
            </a:r>
            <a:r>
              <a:rPr lang="en-GB" sz="3100" i="1" dirty="0"/>
              <a:t> and </a:t>
            </a:r>
            <a:r>
              <a:rPr lang="en-GB" sz="3100" i="1" dirty="0">
                <a:solidFill>
                  <a:schemeClr val="accent2">
                    <a:lumMod val="75000"/>
                  </a:schemeClr>
                </a:solidFill>
              </a:rPr>
              <a:t>a variety of » cultural tools</a:t>
            </a:r>
            <a:r>
              <a:rPr lang="en-GB" sz="3100" i="1" dirty="0"/>
              <a:t>«. </a:t>
            </a:r>
            <a:endParaRPr lang="en-GB" sz="3100" dirty="0"/>
          </a:p>
        </p:txBody>
      </p:sp>
    </p:spTree>
    <p:extLst>
      <p:ext uri="{BB962C8B-B14F-4D97-AF65-F5344CB8AC3E}">
        <p14:creationId xmlns:p14="http://schemas.microsoft.com/office/powerpoint/2010/main" val="6636655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CC9D68-2D2D-19E1-41D3-21099DC97CAF}"/>
              </a:ext>
            </a:extLst>
          </p:cNvPr>
          <p:cNvSpPr>
            <a:spLocks noGrp="1"/>
          </p:cNvSpPr>
          <p:nvPr>
            <p:ph type="title"/>
          </p:nvPr>
        </p:nvSpPr>
        <p:spPr>
          <a:xfrm>
            <a:off x="838200" y="365125"/>
            <a:ext cx="10515600" cy="5200788"/>
          </a:xfrm>
        </p:spPr>
        <p:txBody>
          <a:bodyPr>
            <a:normAutofit fontScale="90000"/>
          </a:bodyPr>
          <a:lstStyle/>
          <a:p>
            <a:r>
              <a:rPr lang="en-GB" sz="2800" dirty="0"/>
              <a:t>Literacy programmes need </a:t>
            </a:r>
            <a:r>
              <a:rPr lang="en-GB" sz="2800" dirty="0">
                <a:solidFill>
                  <a:schemeClr val="accent2">
                    <a:lumMod val="75000"/>
                  </a:schemeClr>
                </a:solidFill>
              </a:rPr>
              <a:t>to broaden </a:t>
            </a:r>
            <a:r>
              <a:rPr lang="en-GB" sz="2800" u="sng" dirty="0">
                <a:solidFill>
                  <a:schemeClr val="accent2">
                    <a:lumMod val="75000"/>
                  </a:schemeClr>
                </a:solidFill>
              </a:rPr>
              <a:t>the learners’ cultural tools</a:t>
            </a:r>
            <a:r>
              <a:rPr lang="en-GB" sz="2800" dirty="0"/>
              <a:t>:</a:t>
            </a:r>
            <a:br>
              <a:rPr lang="en-GB" sz="2800" dirty="0"/>
            </a:br>
            <a:br>
              <a:rPr lang="en-GB" sz="2800" dirty="0"/>
            </a:br>
            <a:r>
              <a:rPr lang="en-GB" sz="2800" dirty="0"/>
              <a:t>language, </a:t>
            </a:r>
            <a:br>
              <a:rPr lang="en-GB" sz="2800" dirty="0"/>
            </a:br>
            <a:r>
              <a:rPr lang="en-GB" sz="2800" dirty="0"/>
              <a:t>calendars, </a:t>
            </a:r>
            <a:br>
              <a:rPr lang="en-GB" sz="2800" dirty="0"/>
            </a:br>
            <a:r>
              <a:rPr lang="en-GB" sz="2800" dirty="0"/>
              <a:t>graphs, </a:t>
            </a:r>
            <a:br>
              <a:rPr lang="en-GB" sz="2800" dirty="0"/>
            </a:br>
            <a:r>
              <a:rPr lang="en-US" sz="2800" dirty="0"/>
              <a:t>alphabet, </a:t>
            </a:r>
            <a:br>
              <a:rPr lang="en-US" sz="2800" dirty="0"/>
            </a:br>
            <a:r>
              <a:rPr lang="en-US" sz="2800" dirty="0"/>
              <a:t>verbal paradigms, </a:t>
            </a:r>
            <a:br>
              <a:rPr lang="en-US" sz="2800" dirty="0"/>
            </a:br>
            <a:r>
              <a:rPr lang="en-US" sz="2800" dirty="0" err="1"/>
              <a:t>organisation</a:t>
            </a:r>
            <a:r>
              <a:rPr lang="en-US" sz="2800" dirty="0"/>
              <a:t> of forms to be filled in (first name, last name, date of birth, organization of letters, texts,  etc. ), </a:t>
            </a:r>
            <a:br>
              <a:rPr lang="en-US" sz="2800" dirty="0"/>
            </a:br>
            <a:r>
              <a:rPr lang="en-US" sz="2800" dirty="0"/>
              <a:t>computer applications, </a:t>
            </a:r>
            <a:br>
              <a:rPr lang="en-US" sz="2800" dirty="0"/>
            </a:br>
            <a:r>
              <a:rPr lang="en-US" sz="2800" dirty="0"/>
              <a:t>=systems that take off the burden of constant thinking….and taking decisions. </a:t>
            </a:r>
            <a:br>
              <a:rPr lang="en-US" sz="2800" dirty="0"/>
            </a:br>
            <a:br>
              <a:rPr lang="en-US" sz="2800" dirty="0"/>
            </a:br>
            <a:r>
              <a:rPr lang="en-GB" sz="2800" i="1" dirty="0"/>
              <a:t>Low educated and low skilled learners need to apply skills, carry out a task and then reflect on it in an abstract way. This is how they learn.</a:t>
            </a:r>
            <a:r>
              <a:rPr lang="en-SI" sz="2800" i="1" dirty="0">
                <a:effectLst/>
              </a:rPr>
              <a:t>  </a:t>
            </a:r>
            <a:endParaRPr lang="en-GB" sz="2800" i="1" dirty="0"/>
          </a:p>
        </p:txBody>
      </p:sp>
    </p:spTree>
    <p:extLst>
      <p:ext uri="{BB962C8B-B14F-4D97-AF65-F5344CB8AC3E}">
        <p14:creationId xmlns:p14="http://schemas.microsoft.com/office/powerpoint/2010/main" val="41185410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5F3235-62FA-CFF5-C9DE-0A43FAF76FED}"/>
              </a:ext>
            </a:extLst>
          </p:cNvPr>
          <p:cNvSpPr>
            <a:spLocks noGrp="1"/>
          </p:cNvSpPr>
          <p:nvPr>
            <p:ph type="title"/>
          </p:nvPr>
        </p:nvSpPr>
        <p:spPr>
          <a:xfrm>
            <a:off x="838200" y="365125"/>
            <a:ext cx="10515600" cy="4634258"/>
          </a:xfrm>
        </p:spPr>
        <p:txBody>
          <a:bodyPr>
            <a:normAutofit/>
          </a:bodyPr>
          <a:lstStyle/>
          <a:p>
            <a:r>
              <a:rPr lang="en-GB" sz="3100" dirty="0"/>
              <a:t>Adult educators should have the ability to establish </a:t>
            </a:r>
            <a:r>
              <a:rPr lang="en-GB" sz="3100" dirty="0">
                <a:solidFill>
                  <a:schemeClr val="accent2">
                    <a:lumMod val="75000"/>
                  </a:schemeClr>
                </a:solidFill>
              </a:rPr>
              <a:t>a critical distance towards the contents</a:t>
            </a:r>
            <a:r>
              <a:rPr lang="en-GB" sz="3100" dirty="0"/>
              <a:t> and the elements of knowledge to be taught. </a:t>
            </a:r>
            <a:br>
              <a:rPr lang="en-GB" sz="3100" dirty="0"/>
            </a:br>
            <a:br>
              <a:rPr lang="en-GB" sz="3100" dirty="0"/>
            </a:br>
            <a:r>
              <a:rPr lang="en-GB" sz="3100" dirty="0"/>
              <a:t>They should </a:t>
            </a:r>
            <a:r>
              <a:rPr lang="en-GB" sz="3100" u="sng" dirty="0"/>
              <a:t>create learning situations</a:t>
            </a:r>
            <a:r>
              <a:rPr lang="en-GB" sz="3100" dirty="0"/>
              <a:t>.</a:t>
            </a:r>
            <a:br>
              <a:rPr lang="en-GB" sz="3100" dirty="0"/>
            </a:br>
            <a:br>
              <a:rPr lang="en-GB" sz="3100" dirty="0"/>
            </a:br>
            <a:r>
              <a:rPr lang="en-GB" sz="3100" u="sng" dirty="0"/>
              <a:t>Not all situations have the potential of learning </a:t>
            </a:r>
            <a:br>
              <a:rPr lang="en-SI" dirty="0"/>
            </a:br>
            <a:endParaRPr lang="en-GB" dirty="0"/>
          </a:p>
        </p:txBody>
      </p:sp>
    </p:spTree>
    <p:extLst>
      <p:ext uri="{BB962C8B-B14F-4D97-AF65-F5344CB8AC3E}">
        <p14:creationId xmlns:p14="http://schemas.microsoft.com/office/powerpoint/2010/main" val="3990395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D98429-21E8-29AC-1413-862A0E3912A0}"/>
              </a:ext>
            </a:extLst>
          </p:cNvPr>
          <p:cNvSpPr>
            <a:spLocks noGrp="1"/>
          </p:cNvSpPr>
          <p:nvPr>
            <p:ph type="title"/>
          </p:nvPr>
        </p:nvSpPr>
        <p:spPr>
          <a:xfrm>
            <a:off x="1080353" y="460397"/>
            <a:ext cx="10515600" cy="5614288"/>
          </a:xfrm>
        </p:spPr>
        <p:txBody>
          <a:bodyPr>
            <a:noAutofit/>
          </a:bodyPr>
          <a:lstStyle/>
          <a:p>
            <a:br>
              <a:rPr lang="en-GB" sz="2800" b="1" dirty="0">
                <a:solidFill>
                  <a:schemeClr val="accent2">
                    <a:lumMod val="75000"/>
                  </a:schemeClr>
                </a:solidFill>
              </a:rPr>
            </a:br>
            <a:br>
              <a:rPr lang="en-GB" sz="2800" b="1" dirty="0">
                <a:solidFill>
                  <a:schemeClr val="accent2">
                    <a:lumMod val="75000"/>
                  </a:schemeClr>
                </a:solidFill>
              </a:rPr>
            </a:br>
            <a:br>
              <a:rPr lang="en-GB" sz="2800" b="1" dirty="0">
                <a:solidFill>
                  <a:schemeClr val="accent2">
                    <a:lumMod val="75000"/>
                  </a:schemeClr>
                </a:solidFill>
              </a:rPr>
            </a:br>
            <a:br>
              <a:rPr lang="en-GB" sz="2800" b="1" dirty="0">
                <a:solidFill>
                  <a:schemeClr val="accent2">
                    <a:lumMod val="75000"/>
                  </a:schemeClr>
                </a:solidFill>
              </a:rPr>
            </a:br>
            <a:br>
              <a:rPr lang="en-GB" sz="2800" b="1" dirty="0">
                <a:solidFill>
                  <a:schemeClr val="accent2">
                    <a:lumMod val="75000"/>
                  </a:schemeClr>
                </a:solidFill>
              </a:rPr>
            </a:br>
            <a:br>
              <a:rPr lang="en-GB" sz="2800" b="1" dirty="0">
                <a:solidFill>
                  <a:schemeClr val="accent2">
                    <a:lumMod val="75000"/>
                  </a:schemeClr>
                </a:solidFill>
              </a:rPr>
            </a:br>
            <a:br>
              <a:rPr lang="en-GB" sz="2800" b="1" dirty="0">
                <a:solidFill>
                  <a:schemeClr val="accent2">
                    <a:lumMod val="75000"/>
                  </a:schemeClr>
                </a:solidFill>
              </a:rPr>
            </a:br>
            <a:br>
              <a:rPr lang="en-GB" sz="2800" b="1" dirty="0">
                <a:solidFill>
                  <a:schemeClr val="accent2">
                    <a:lumMod val="75000"/>
                  </a:schemeClr>
                </a:solidFill>
              </a:rPr>
            </a:br>
            <a:br>
              <a:rPr lang="en-GB" sz="2800" b="1" dirty="0">
                <a:solidFill>
                  <a:schemeClr val="accent2">
                    <a:lumMod val="75000"/>
                  </a:schemeClr>
                </a:solidFill>
              </a:rPr>
            </a:br>
            <a:br>
              <a:rPr lang="en-GB" sz="2800" b="1" dirty="0">
                <a:solidFill>
                  <a:schemeClr val="accent2">
                    <a:lumMod val="75000"/>
                  </a:schemeClr>
                </a:solidFill>
              </a:rPr>
            </a:br>
            <a:r>
              <a:rPr lang="en-GB" sz="2000" b="1" dirty="0">
                <a:solidFill>
                  <a:schemeClr val="accent2">
                    <a:lumMod val="75000"/>
                  </a:schemeClr>
                </a:solidFill>
              </a:rPr>
              <a:t>How to approach learners in situation of functional illiteracy</a:t>
            </a:r>
            <a:br>
              <a:rPr lang="en-SI" sz="2000" dirty="0"/>
            </a:br>
            <a:r>
              <a:rPr lang="en-GB" sz="2000" b="1" dirty="0"/>
              <a:t> </a:t>
            </a:r>
            <a:br>
              <a:rPr lang="en-SI" sz="2000" dirty="0"/>
            </a:br>
            <a:r>
              <a:rPr lang="en-GB" sz="2000" i="1" u="sng" dirty="0"/>
              <a:t>T</a:t>
            </a:r>
            <a:r>
              <a:rPr lang="en-GB" sz="2000" u="sng" dirty="0"/>
              <a:t>he method of choice is “</a:t>
            </a:r>
            <a:r>
              <a:rPr lang="en-GB" sz="2000" i="1" u="sng" dirty="0"/>
              <a:t>biography” </a:t>
            </a:r>
            <a:r>
              <a:rPr lang="en-GB" sz="2000" i="1" dirty="0"/>
              <a:t>or </a:t>
            </a:r>
            <a:r>
              <a:rPr lang="en-GB" sz="2000" b="1" i="1" dirty="0"/>
              <a:t>life history</a:t>
            </a:r>
            <a:r>
              <a:rPr lang="en-GB" sz="2000" i="1" dirty="0"/>
              <a:t> -</a:t>
            </a:r>
            <a:r>
              <a:rPr lang="en-GB" sz="2000" dirty="0"/>
              <a:t>not unfamiliar to professional teaching.  </a:t>
            </a:r>
            <a:br>
              <a:rPr lang="en-GB" sz="2000" dirty="0"/>
            </a:br>
            <a:br>
              <a:rPr lang="en-GB" sz="2000" dirty="0"/>
            </a:br>
            <a:r>
              <a:rPr lang="en-GB" sz="2000" i="1" u="sng" dirty="0"/>
              <a:t>Connecting learners’ learning with everyday situations</a:t>
            </a:r>
            <a:r>
              <a:rPr lang="en-GB" sz="2000" i="1" dirty="0"/>
              <a:t> is another essential approach to reach out to learners in situation of functional illiteracy. </a:t>
            </a:r>
            <a:br>
              <a:rPr lang="en-GB" sz="2000" i="1" dirty="0"/>
            </a:br>
            <a:br>
              <a:rPr lang="en-GB" sz="2000" i="1" dirty="0"/>
            </a:br>
            <a:r>
              <a:rPr lang="en-GB" sz="2000" dirty="0"/>
              <a:t>Learning will be connected with learners’ </a:t>
            </a:r>
            <a:r>
              <a:rPr lang="en-GB" sz="2000" i="1" u="sng" dirty="0"/>
              <a:t>every day or daily or routine life or work situations</a:t>
            </a:r>
            <a:r>
              <a:rPr lang="en-GB" sz="2000" i="1" dirty="0"/>
              <a:t>. </a:t>
            </a:r>
            <a:br>
              <a:rPr lang="en-GB" sz="2000" i="1" dirty="0"/>
            </a:br>
            <a:br>
              <a:rPr lang="en-GB" sz="2000" i="1" dirty="0"/>
            </a:br>
            <a:r>
              <a:rPr lang="en-GB" sz="2000" i="1" dirty="0"/>
              <a:t>Everyday life</a:t>
            </a:r>
            <a:r>
              <a:rPr lang="en-GB" sz="2000" dirty="0"/>
              <a:t> = routine, natural, habitual, or </a:t>
            </a:r>
            <a:r>
              <a:rPr lang="en-GB" sz="2000" i="1" dirty="0"/>
              <a:t>normal and is important in literacy programmes. </a:t>
            </a:r>
            <a:br>
              <a:rPr lang="en-GB" sz="2000" i="1" dirty="0"/>
            </a:br>
            <a:br>
              <a:rPr lang="en-GB" sz="2000" i="1" dirty="0"/>
            </a:br>
            <a:r>
              <a:rPr lang="en-GB" sz="2000" i="1" dirty="0">
                <a:solidFill>
                  <a:schemeClr val="accent2">
                    <a:lumMod val="75000"/>
                  </a:schemeClr>
                </a:solidFill>
              </a:rPr>
              <a:t>Situations</a:t>
            </a:r>
            <a:r>
              <a:rPr lang="en-GB" sz="2000" i="1" dirty="0"/>
              <a:t> adults face in their everyday life </a:t>
            </a:r>
            <a:r>
              <a:rPr lang="en-GB" sz="2000" i="1" dirty="0">
                <a:solidFill>
                  <a:schemeClr val="accent2">
                    <a:lumMod val="75000"/>
                  </a:schemeClr>
                </a:solidFill>
              </a:rPr>
              <a:t>may have similarities </a:t>
            </a:r>
            <a:r>
              <a:rPr lang="en-GB" sz="2000" i="1" dirty="0"/>
              <a:t>but they should be analysed with </a:t>
            </a:r>
            <a:r>
              <a:rPr lang="en-GB" sz="2000" i="1" dirty="0">
                <a:solidFill>
                  <a:schemeClr val="accent2">
                    <a:lumMod val="75000"/>
                  </a:schemeClr>
                </a:solidFill>
              </a:rPr>
              <a:t>each and for each single learner. </a:t>
            </a:r>
            <a:br>
              <a:rPr lang="en-SI" dirty="0"/>
            </a:br>
            <a:br>
              <a:rPr lang="en-SI" dirty="0"/>
            </a:br>
            <a:br>
              <a:rPr lang="en-SI" dirty="0"/>
            </a:br>
            <a:r>
              <a:rPr lang="en-GB" dirty="0"/>
              <a:t> </a:t>
            </a:r>
            <a:br>
              <a:rPr lang="en-SI" dirty="0"/>
            </a:br>
            <a:br>
              <a:rPr lang="en-GB" sz="2800" dirty="0"/>
            </a:br>
            <a:endParaRPr lang="en-GB" sz="2800" dirty="0"/>
          </a:p>
        </p:txBody>
      </p:sp>
    </p:spTree>
    <p:extLst>
      <p:ext uri="{BB962C8B-B14F-4D97-AF65-F5344CB8AC3E}">
        <p14:creationId xmlns:p14="http://schemas.microsoft.com/office/powerpoint/2010/main" val="7102565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EAAE86-238E-37C6-DCD0-962429463D85}"/>
              </a:ext>
            </a:extLst>
          </p:cNvPr>
          <p:cNvSpPr>
            <a:spLocks noGrp="1"/>
          </p:cNvSpPr>
          <p:nvPr>
            <p:ph type="title"/>
          </p:nvPr>
        </p:nvSpPr>
        <p:spPr>
          <a:xfrm>
            <a:off x="838200" y="365125"/>
            <a:ext cx="10515600" cy="6015797"/>
          </a:xfrm>
        </p:spPr>
        <p:txBody>
          <a:bodyPr>
            <a:normAutofit/>
          </a:bodyPr>
          <a:lstStyle/>
          <a:p>
            <a:r>
              <a:rPr lang="en-GB" sz="2800" b="1" dirty="0"/>
              <a:t>EX: Identifying and observing everyday life situations</a:t>
            </a:r>
            <a:r>
              <a:rPr lang="en-GB" sz="2800" i="1" dirty="0"/>
              <a:t> </a:t>
            </a:r>
            <a:br>
              <a:rPr lang="en-GB" sz="2800" i="1" dirty="0"/>
            </a:br>
            <a:br>
              <a:rPr lang="en-GB" sz="2800" i="1" dirty="0"/>
            </a:br>
            <a:r>
              <a:rPr lang="en-GB" sz="2800" dirty="0">
                <a:solidFill>
                  <a:schemeClr val="accent2">
                    <a:lumMod val="75000"/>
                  </a:schemeClr>
                </a:solidFill>
              </a:rPr>
              <a:t>As to integrate mathematics into learners’ everyday life, </a:t>
            </a:r>
            <a:r>
              <a:rPr lang="en-GB" sz="2800" dirty="0"/>
              <a:t>programme developers and educators should observe their life: cooking, repairing, setting table-there is a possibility to count pieces of dishes and cutlery for each person at table, or the number of guests is being counted and then the entire number of dishes, cutlery etc.). </a:t>
            </a:r>
            <a:br>
              <a:rPr lang="en-GB" sz="2800" dirty="0"/>
            </a:br>
            <a:br>
              <a:rPr lang="en-GB" sz="2800" dirty="0"/>
            </a:br>
            <a:r>
              <a:rPr lang="en-GB" sz="2800" dirty="0">
                <a:solidFill>
                  <a:schemeClr val="accent2">
                    <a:lumMod val="75000"/>
                  </a:schemeClr>
                </a:solidFill>
              </a:rPr>
              <a:t>It is indispensable that educator identifies situations having potential for stimulating learning mathematics</a:t>
            </a:r>
            <a:r>
              <a:rPr lang="en-GB" sz="2800" dirty="0"/>
              <a:t>.. (Peter-Koop/ </a:t>
            </a:r>
            <a:r>
              <a:rPr lang="en-GB" sz="2800" dirty="0" err="1"/>
              <a:t>Grüßing</a:t>
            </a:r>
            <a:r>
              <a:rPr lang="en-GB" sz="2800" dirty="0"/>
              <a:t>, 2007).</a:t>
            </a:r>
            <a:r>
              <a:rPr lang="en-SI" sz="2800" dirty="0">
                <a:effectLst/>
              </a:rPr>
              <a:t> </a:t>
            </a:r>
            <a:endParaRPr lang="en-GB" sz="2800" dirty="0"/>
          </a:p>
        </p:txBody>
      </p:sp>
    </p:spTree>
    <p:extLst>
      <p:ext uri="{BB962C8B-B14F-4D97-AF65-F5344CB8AC3E}">
        <p14:creationId xmlns:p14="http://schemas.microsoft.com/office/powerpoint/2010/main" val="19264756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73C6F7-930D-7838-F12B-249B75BB027C}"/>
              </a:ext>
            </a:extLst>
          </p:cNvPr>
          <p:cNvSpPr>
            <a:spLocks noGrp="1"/>
          </p:cNvSpPr>
          <p:nvPr>
            <p:ph type="title"/>
          </p:nvPr>
        </p:nvSpPr>
        <p:spPr>
          <a:xfrm>
            <a:off x="838200" y="365125"/>
            <a:ext cx="10515600" cy="5399571"/>
          </a:xfrm>
        </p:spPr>
        <p:txBody>
          <a:bodyPr>
            <a:normAutofit/>
          </a:bodyPr>
          <a:lstStyle/>
          <a:p>
            <a:br>
              <a:rPr lang="en-GB" dirty="0"/>
            </a:br>
            <a:endParaRPr lang="en-GB" dirty="0"/>
          </a:p>
        </p:txBody>
      </p:sp>
      <p:pic>
        <p:nvPicPr>
          <p:cNvPr id="3" name="Picture 2">
            <a:extLst>
              <a:ext uri="{FF2B5EF4-FFF2-40B4-BE49-F238E27FC236}">
                <a16:creationId xmlns:a16="http://schemas.microsoft.com/office/drawing/2014/main" id="{2E84167D-782B-C642-FDE2-AE8A913A68C8}"/>
              </a:ext>
            </a:extLst>
          </p:cNvPr>
          <p:cNvPicPr>
            <a:picLocks noChangeAspect="1"/>
          </p:cNvPicPr>
          <p:nvPr/>
        </p:nvPicPr>
        <p:blipFill>
          <a:blip r:embed="rId2"/>
          <a:stretch>
            <a:fillRect/>
          </a:stretch>
        </p:blipFill>
        <p:spPr>
          <a:xfrm>
            <a:off x="264227" y="69574"/>
            <a:ext cx="11663546" cy="6858000"/>
          </a:xfrm>
          <a:prstGeom prst="rect">
            <a:avLst/>
          </a:prstGeom>
        </p:spPr>
      </p:pic>
    </p:spTree>
    <p:extLst>
      <p:ext uri="{BB962C8B-B14F-4D97-AF65-F5344CB8AC3E}">
        <p14:creationId xmlns:p14="http://schemas.microsoft.com/office/powerpoint/2010/main" val="24908629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4A89E0-D861-EDEC-4472-E30BC8FCEEE7}"/>
              </a:ext>
            </a:extLst>
          </p:cNvPr>
          <p:cNvSpPr>
            <a:spLocks noGrp="1"/>
          </p:cNvSpPr>
          <p:nvPr>
            <p:ph type="title"/>
          </p:nvPr>
        </p:nvSpPr>
        <p:spPr>
          <a:xfrm>
            <a:off x="838200" y="365125"/>
            <a:ext cx="10515600" cy="4505049"/>
          </a:xfrm>
        </p:spPr>
        <p:txBody>
          <a:bodyPr>
            <a:normAutofit fontScale="90000"/>
          </a:bodyPr>
          <a:lstStyle/>
          <a:p>
            <a:r>
              <a:rPr lang="en-GB" sz="2400" dirty="0">
                <a:solidFill>
                  <a:schemeClr val="accent2">
                    <a:lumMod val="75000"/>
                  </a:schemeClr>
                </a:solidFill>
              </a:rPr>
              <a:t>EARLY LEAVERS HINDER  </a:t>
            </a:r>
            <a:br>
              <a:rPr lang="en-GB" sz="2400" dirty="0"/>
            </a:br>
            <a:br>
              <a:rPr lang="en-GB" sz="2400" dirty="0"/>
            </a:br>
            <a:r>
              <a:rPr lang="en-GB" sz="2400" dirty="0"/>
              <a:t>ECONOMIC AND</a:t>
            </a:r>
            <a:br>
              <a:rPr lang="en-GB" sz="2400" dirty="0"/>
            </a:br>
            <a:r>
              <a:rPr lang="en-GB" sz="2400" dirty="0"/>
              <a:t>SOCIAL DEVELOPMENT, </a:t>
            </a:r>
            <a:br>
              <a:rPr lang="en-GB" sz="2400" dirty="0"/>
            </a:br>
            <a:r>
              <a:rPr lang="en-GB" sz="2400" dirty="0"/>
              <a:t>EMPLOYMENT. </a:t>
            </a:r>
            <a:br>
              <a:rPr lang="en-GB" sz="2400" dirty="0"/>
            </a:br>
            <a:br>
              <a:rPr lang="en-GB" sz="2400" dirty="0"/>
            </a:br>
            <a:r>
              <a:rPr lang="en-GB" sz="2400" dirty="0"/>
              <a:t>POVERTY AND </a:t>
            </a:r>
            <a:br>
              <a:rPr lang="en-GB" sz="2400" dirty="0"/>
            </a:br>
            <a:r>
              <a:rPr lang="en-GB" sz="2400" dirty="0"/>
              <a:t>EXCLUSION </a:t>
            </a:r>
            <a:r>
              <a:rPr lang="en-GB" sz="2400" dirty="0">
                <a:solidFill>
                  <a:schemeClr val="accent2">
                    <a:lumMod val="75000"/>
                  </a:schemeClr>
                </a:solidFill>
              </a:rPr>
              <a:t>ARE INCREASED</a:t>
            </a:r>
            <a:br>
              <a:rPr lang="en-GB" sz="2400" dirty="0"/>
            </a:br>
            <a:br>
              <a:rPr lang="en-GB" sz="2400" dirty="0"/>
            </a:br>
            <a:r>
              <a:rPr lang="en-GB" sz="2400" dirty="0"/>
              <a:t>EARLY LEAVERS! IF THEIR FAMILIES ARE FUNCTIONALLY ILLITERATE IF THEIR </a:t>
            </a:r>
            <a:r>
              <a:rPr lang="en-GB" sz="2400" dirty="0">
                <a:solidFill>
                  <a:schemeClr val="accent2">
                    <a:lumMod val="75000"/>
                  </a:schemeClr>
                </a:solidFill>
              </a:rPr>
              <a:t>SOCIAL HABITUS </a:t>
            </a:r>
            <a:r>
              <a:rPr lang="en-GB" sz="2400" dirty="0"/>
              <a:t>IS NOT ENCOURAGEING. </a:t>
            </a:r>
            <a:br>
              <a:rPr lang="en-GB" sz="2400" dirty="0"/>
            </a:br>
            <a:br>
              <a:rPr lang="en-GB" sz="2400" dirty="0"/>
            </a:br>
            <a:r>
              <a:rPr lang="en-GB" sz="2400" dirty="0">
                <a:solidFill>
                  <a:schemeClr val="accent2">
                    <a:lumMod val="50000"/>
                  </a:schemeClr>
                </a:solidFill>
              </a:rPr>
              <a:t>EX. “</a:t>
            </a:r>
            <a:r>
              <a:rPr lang="en-GB" sz="2400" dirty="0"/>
              <a:t>MY FATHER WAS AN ALCHOLIC, I WAS NOT LOVED, I MET FRIENDS, BELONGED, BREACHED THE LAW… BELIEVED THAT IMMIGRANTS WERE BAD, WAS EMPRISONED…GOT EMPLOYED, I SAW IMMIGRANTS WERE NICE PEOPLE”</a:t>
            </a:r>
          </a:p>
        </p:txBody>
      </p:sp>
    </p:spTree>
    <p:extLst>
      <p:ext uri="{BB962C8B-B14F-4D97-AF65-F5344CB8AC3E}">
        <p14:creationId xmlns:p14="http://schemas.microsoft.com/office/powerpoint/2010/main" val="939065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0CC6366-A42B-95DD-67AA-D71FDE928E50}"/>
              </a:ext>
            </a:extLst>
          </p:cNvPr>
          <p:cNvSpPr>
            <a:spLocks noGrp="1"/>
          </p:cNvSpPr>
          <p:nvPr>
            <p:ph type="title"/>
          </p:nvPr>
        </p:nvSpPr>
        <p:spPr>
          <a:xfrm>
            <a:off x="838200" y="365124"/>
            <a:ext cx="10515600" cy="5479621"/>
          </a:xfrm>
        </p:spPr>
        <p:txBody>
          <a:bodyPr>
            <a:normAutofit fontScale="90000"/>
          </a:bodyPr>
          <a:lstStyle/>
          <a:p>
            <a:r>
              <a:rPr lang="en-GB" dirty="0">
                <a:solidFill>
                  <a:schemeClr val="accent2">
                    <a:lumMod val="75000"/>
                  </a:schemeClr>
                </a:solidFill>
              </a:rPr>
              <a:t>3 questions: </a:t>
            </a:r>
            <a:br>
              <a:rPr lang="en-GB" dirty="0"/>
            </a:br>
            <a:br>
              <a:rPr lang="en-GB" dirty="0"/>
            </a:br>
            <a:r>
              <a:rPr lang="en-GB" dirty="0"/>
              <a:t>(1) How do  </a:t>
            </a:r>
            <a:r>
              <a:rPr lang="en-GB" dirty="0">
                <a:solidFill>
                  <a:schemeClr val="accent2">
                    <a:lumMod val="75000"/>
                  </a:schemeClr>
                </a:solidFill>
              </a:rPr>
              <a:t>literacy skills i</a:t>
            </a:r>
            <a:r>
              <a:rPr lang="en-GB" dirty="0"/>
              <a:t>mpact older workers’ </a:t>
            </a:r>
            <a:r>
              <a:rPr lang="en-GB" dirty="0">
                <a:solidFill>
                  <a:schemeClr val="accent2">
                    <a:lumMod val="75000"/>
                  </a:schemeClr>
                </a:solidFill>
              </a:rPr>
              <a:t>working</a:t>
            </a:r>
            <a:r>
              <a:rPr lang="en-GB" dirty="0"/>
              <a:t> and their </a:t>
            </a:r>
            <a:r>
              <a:rPr lang="en-GB" dirty="0">
                <a:solidFill>
                  <a:schemeClr val="accent2">
                    <a:lumMod val="75000"/>
                  </a:schemeClr>
                </a:solidFill>
              </a:rPr>
              <a:t>everyday life? </a:t>
            </a:r>
            <a:br>
              <a:rPr lang="en-GB" dirty="0"/>
            </a:br>
            <a:br>
              <a:rPr lang="en-GB" dirty="0"/>
            </a:br>
            <a:r>
              <a:rPr lang="en-GB" dirty="0"/>
              <a:t>(2) How can be the </a:t>
            </a:r>
            <a:r>
              <a:rPr lang="en-GB" dirty="0">
                <a:solidFill>
                  <a:schemeClr val="accent2">
                    <a:lumMod val="75000"/>
                  </a:schemeClr>
                </a:solidFill>
              </a:rPr>
              <a:t>essential basic skills</a:t>
            </a:r>
            <a:r>
              <a:rPr lang="en-GB" dirty="0"/>
              <a:t> developed in </a:t>
            </a:r>
            <a:r>
              <a:rPr lang="en-GB" dirty="0">
                <a:solidFill>
                  <a:schemeClr val="accent2">
                    <a:lumMod val="75000"/>
                  </a:schemeClr>
                </a:solidFill>
              </a:rPr>
              <a:t>everyday life and at work?</a:t>
            </a:r>
            <a:br>
              <a:rPr lang="en-GB" dirty="0">
                <a:solidFill>
                  <a:schemeClr val="accent2">
                    <a:lumMod val="75000"/>
                  </a:schemeClr>
                </a:solidFill>
              </a:rPr>
            </a:br>
            <a:br>
              <a:rPr lang="en-GB" dirty="0"/>
            </a:br>
            <a:r>
              <a:rPr lang="en-GB" dirty="0"/>
              <a:t>(3) How can </a:t>
            </a:r>
            <a:r>
              <a:rPr lang="en-GB" dirty="0">
                <a:solidFill>
                  <a:schemeClr val="accent2">
                    <a:lumMod val="75000"/>
                  </a:schemeClr>
                </a:solidFill>
              </a:rPr>
              <a:t>literacy programmes </a:t>
            </a:r>
            <a:r>
              <a:rPr lang="en-GB" dirty="0"/>
              <a:t>change older adults’ </a:t>
            </a:r>
            <a:r>
              <a:rPr lang="en-GB" dirty="0">
                <a:solidFill>
                  <a:schemeClr val="accent2">
                    <a:lumMod val="75000"/>
                  </a:schemeClr>
                </a:solidFill>
              </a:rPr>
              <a:t>engagement with further learning</a:t>
            </a:r>
            <a:r>
              <a:rPr lang="en-SI" dirty="0">
                <a:solidFill>
                  <a:schemeClr val="accent2">
                    <a:lumMod val="75000"/>
                  </a:schemeClr>
                </a:solidFill>
                <a:effectLst/>
              </a:rPr>
              <a:t> </a:t>
            </a:r>
            <a:endParaRPr lang="en-GB" dirty="0">
              <a:solidFill>
                <a:schemeClr val="accent2">
                  <a:lumMod val="75000"/>
                </a:schemeClr>
              </a:solidFill>
            </a:endParaRPr>
          </a:p>
        </p:txBody>
      </p:sp>
    </p:spTree>
    <p:extLst>
      <p:ext uri="{BB962C8B-B14F-4D97-AF65-F5344CB8AC3E}">
        <p14:creationId xmlns:p14="http://schemas.microsoft.com/office/powerpoint/2010/main" val="23383920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0D2A6F2-9429-F827-6BDD-D23B8A4DA871}"/>
              </a:ext>
            </a:extLst>
          </p:cNvPr>
          <p:cNvSpPr>
            <a:spLocks noGrp="1"/>
          </p:cNvSpPr>
          <p:nvPr>
            <p:ph type="title"/>
          </p:nvPr>
        </p:nvSpPr>
        <p:spPr>
          <a:xfrm>
            <a:off x="1011195" y="562833"/>
            <a:ext cx="10515600" cy="4799999"/>
          </a:xfrm>
        </p:spPr>
        <p:txBody>
          <a:bodyPr/>
          <a:lstStyle/>
          <a:p>
            <a:r>
              <a:rPr lang="en-GB" dirty="0"/>
              <a:t>Literacy programmes?</a:t>
            </a:r>
            <a:br>
              <a:rPr lang="en-GB" dirty="0"/>
            </a:br>
            <a:br>
              <a:rPr lang="en-GB" dirty="0"/>
            </a:br>
            <a:r>
              <a:rPr lang="en-GB" dirty="0"/>
              <a:t>enhance literacy and numeracy</a:t>
            </a:r>
            <a:br>
              <a:rPr lang="en-GB" dirty="0"/>
            </a:br>
            <a:r>
              <a:rPr lang="en-GB" dirty="0"/>
              <a:t>relationships with reading writing, counting as well as communication+ relationships, motivation, cultural skills, etc.</a:t>
            </a:r>
          </a:p>
        </p:txBody>
      </p:sp>
      <p:sp>
        <p:nvSpPr>
          <p:cNvPr id="6" name="Right Arrow 5">
            <a:extLst>
              <a:ext uri="{FF2B5EF4-FFF2-40B4-BE49-F238E27FC236}">
                <a16:creationId xmlns:a16="http://schemas.microsoft.com/office/drawing/2014/main" id="{35BFCE8F-7A9A-9760-245A-C4DF3387EBD1}"/>
              </a:ext>
            </a:extLst>
          </p:cNvPr>
          <p:cNvSpPr/>
          <p:nvPr/>
        </p:nvSpPr>
        <p:spPr>
          <a:xfrm>
            <a:off x="6319803" y="1770136"/>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2954642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46AC6C-D80A-C914-F281-D1B869279FFD}"/>
              </a:ext>
            </a:extLst>
          </p:cNvPr>
          <p:cNvSpPr>
            <a:spLocks noGrp="1"/>
          </p:cNvSpPr>
          <p:nvPr>
            <p:ph type="title"/>
          </p:nvPr>
        </p:nvSpPr>
        <p:spPr>
          <a:xfrm>
            <a:off x="838200" y="365125"/>
            <a:ext cx="10515600" cy="5618232"/>
          </a:xfrm>
        </p:spPr>
        <p:txBody>
          <a:bodyPr>
            <a:noAutofit/>
          </a:bodyPr>
          <a:lstStyle/>
          <a:p>
            <a:r>
              <a:rPr lang="en-SI" sz="2400" b="1" dirty="0"/>
              <a:t>About communication  and relationships</a:t>
            </a:r>
            <a:br>
              <a:rPr lang="en-SI" sz="2400" dirty="0"/>
            </a:br>
            <a:br>
              <a:rPr lang="en-SI" sz="2400" dirty="0"/>
            </a:br>
            <a:br>
              <a:rPr lang="en-SI" sz="2400" dirty="0"/>
            </a:br>
            <a:r>
              <a:rPr lang="en-SI" sz="2400" dirty="0">
                <a:solidFill>
                  <a:schemeClr val="accent2">
                    <a:lumMod val="75000"/>
                  </a:schemeClr>
                </a:solidFill>
              </a:rPr>
              <a:t>Most communication is seemgly ordinar </a:t>
            </a:r>
            <a:r>
              <a:rPr lang="en-SI" sz="2400" dirty="0"/>
              <a:t>( e.g. making a conversation with a fruit seller, deciding where to eat with a friend) </a:t>
            </a:r>
            <a:br>
              <a:rPr lang="en-SI" sz="2400" dirty="0"/>
            </a:br>
            <a:br>
              <a:rPr lang="en-SI" sz="2400" dirty="0"/>
            </a:br>
            <a:r>
              <a:rPr lang="en-SI" sz="2400" dirty="0"/>
              <a:t>But! Everyday communication =a place where most </a:t>
            </a:r>
            <a:r>
              <a:rPr lang="en-SI" sz="2400" dirty="0">
                <a:solidFill>
                  <a:schemeClr val="accent2">
                    <a:lumMod val="75000"/>
                  </a:schemeClr>
                </a:solidFill>
              </a:rPr>
              <a:t>relational and life matters </a:t>
            </a:r>
            <a:r>
              <a:rPr lang="en-SI" sz="2400" dirty="0"/>
              <a:t>take place. </a:t>
            </a:r>
            <a:br>
              <a:rPr lang="en-SI" sz="2400" dirty="0"/>
            </a:br>
            <a:br>
              <a:rPr lang="en-SI" sz="2400" dirty="0"/>
            </a:br>
            <a:r>
              <a:rPr lang="en-SI" sz="2400" dirty="0">
                <a:solidFill>
                  <a:schemeClr val="accent2">
                    <a:lumMod val="75000"/>
                  </a:schemeClr>
                </a:solidFill>
              </a:rPr>
              <a:t>Our educational programmes </a:t>
            </a:r>
            <a:r>
              <a:rPr lang="en-SI" sz="2400" dirty="0"/>
              <a:t>should be </a:t>
            </a:r>
            <a:r>
              <a:rPr lang="en-SI" sz="2400" dirty="0">
                <a:solidFill>
                  <a:schemeClr val="accent2">
                    <a:lumMod val="75000"/>
                  </a:schemeClr>
                </a:solidFill>
              </a:rPr>
              <a:t>written in a conversational tone </a:t>
            </a:r>
            <a:r>
              <a:rPr lang="en-SI" sz="2400" dirty="0"/>
              <a:t>because  people over 45+ come from different backgorunds.</a:t>
            </a:r>
            <a:br>
              <a:rPr lang="en-SI" sz="2400" dirty="0"/>
            </a:br>
            <a:br>
              <a:rPr lang="en-SI" sz="2400" dirty="0"/>
            </a:br>
            <a:r>
              <a:rPr lang="en-SI" sz="2400" dirty="0">
                <a:solidFill>
                  <a:schemeClr val="accent2">
                    <a:lumMod val="75000"/>
                  </a:schemeClr>
                </a:solidFill>
              </a:rPr>
              <a:t>Topics in communication come together and are interconnected.</a:t>
            </a:r>
          </a:p>
        </p:txBody>
      </p:sp>
    </p:spTree>
    <p:extLst>
      <p:ext uri="{BB962C8B-B14F-4D97-AF65-F5344CB8AC3E}">
        <p14:creationId xmlns:p14="http://schemas.microsoft.com/office/powerpoint/2010/main" val="27205824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68EA29-3EDA-12BD-F27C-6FFE1A794BD6}"/>
              </a:ext>
            </a:extLst>
          </p:cNvPr>
          <p:cNvSpPr>
            <a:spLocks noGrp="1"/>
          </p:cNvSpPr>
          <p:nvPr>
            <p:ph type="title"/>
          </p:nvPr>
        </p:nvSpPr>
        <p:spPr>
          <a:xfrm>
            <a:off x="838200" y="365125"/>
            <a:ext cx="10515600" cy="5511334"/>
          </a:xfrm>
        </p:spPr>
        <p:txBody>
          <a:bodyPr>
            <a:normAutofit/>
          </a:bodyPr>
          <a:lstStyle/>
          <a:p>
            <a:r>
              <a:rPr lang="en-SI" sz="2700" dirty="0">
                <a:solidFill>
                  <a:schemeClr val="accent2">
                    <a:lumMod val="75000"/>
                  </a:schemeClr>
                </a:solidFill>
              </a:rPr>
              <a:t>Relationships</a:t>
            </a:r>
            <a:r>
              <a:rPr lang="en-SI" sz="2700" dirty="0"/>
              <a:t> </a:t>
            </a:r>
            <a:r>
              <a:rPr lang="en-SI" sz="2700" dirty="0">
                <a:solidFill>
                  <a:schemeClr val="accent2">
                    <a:lumMod val="75000"/>
                  </a:schemeClr>
                </a:solidFill>
              </a:rPr>
              <a:t>impact communication </a:t>
            </a:r>
            <a:r>
              <a:rPr lang="en-SI" sz="2700" dirty="0"/>
              <a:t>and communication impacts </a:t>
            </a:r>
            <a:r>
              <a:rPr lang="en-SI" sz="2700" dirty="0">
                <a:solidFill>
                  <a:schemeClr val="accent2">
                    <a:lumMod val="75000"/>
                  </a:schemeClr>
                </a:solidFill>
              </a:rPr>
              <a:t>relationships.</a:t>
            </a:r>
            <a:br>
              <a:rPr lang="en-SI" sz="2700" dirty="0">
                <a:solidFill>
                  <a:schemeClr val="accent2">
                    <a:lumMod val="75000"/>
                  </a:schemeClr>
                </a:solidFill>
              </a:rPr>
            </a:br>
            <a:br>
              <a:rPr lang="en-SI" sz="2700" dirty="0">
                <a:solidFill>
                  <a:schemeClr val="accent2">
                    <a:lumMod val="75000"/>
                  </a:schemeClr>
                </a:solidFill>
              </a:rPr>
            </a:br>
            <a:r>
              <a:rPr lang="en-SI" sz="2700" dirty="0"/>
              <a:t>Relationships are developed, maintained and modified through </a:t>
            </a:r>
            <a:r>
              <a:rPr lang="en-SI" sz="2700" dirty="0">
                <a:solidFill>
                  <a:schemeClr val="accent2">
                    <a:lumMod val="75000"/>
                  </a:schemeClr>
                </a:solidFill>
              </a:rPr>
              <a:t>communication</a:t>
            </a:r>
            <a:r>
              <a:rPr lang="en-SI" sz="2700" dirty="0"/>
              <a:t>.</a:t>
            </a:r>
            <a:br>
              <a:rPr lang="en-SI" sz="2700" dirty="0"/>
            </a:br>
            <a:br>
              <a:rPr lang="en-SI" sz="2700" dirty="0"/>
            </a:br>
            <a:r>
              <a:rPr lang="en-SI" sz="2700" dirty="0">
                <a:solidFill>
                  <a:schemeClr val="accent2">
                    <a:lumMod val="75000"/>
                  </a:schemeClr>
                </a:solidFill>
              </a:rPr>
              <a:t>Culture</a:t>
            </a:r>
            <a:r>
              <a:rPr lang="en-SI" sz="2700" dirty="0"/>
              <a:t> and </a:t>
            </a:r>
            <a:r>
              <a:rPr lang="en-SI" sz="2700" dirty="0">
                <a:solidFill>
                  <a:schemeClr val="accent2">
                    <a:lumMod val="75000"/>
                  </a:schemeClr>
                </a:solidFill>
              </a:rPr>
              <a:t>society</a:t>
            </a:r>
            <a:r>
              <a:rPr lang="en-SI" sz="2700" dirty="0"/>
              <a:t> are created and performed </a:t>
            </a:r>
            <a:r>
              <a:rPr lang="en-SI" sz="2700" dirty="0">
                <a:solidFill>
                  <a:schemeClr val="accent2">
                    <a:lumMod val="75000"/>
                  </a:schemeClr>
                </a:solidFill>
              </a:rPr>
              <a:t>through relationships </a:t>
            </a:r>
            <a:r>
              <a:rPr lang="en-SI" sz="2700" dirty="0"/>
              <a:t>and  other significant people. </a:t>
            </a:r>
            <a:br>
              <a:rPr lang="en-SI" sz="2700" dirty="0"/>
            </a:br>
            <a:br>
              <a:rPr lang="en-SI" sz="2700" dirty="0"/>
            </a:br>
            <a:r>
              <a:rPr lang="en-GB" sz="2800" dirty="0"/>
              <a:t>Our </a:t>
            </a:r>
            <a:r>
              <a:rPr lang="en-GB" sz="2800" dirty="0">
                <a:solidFill>
                  <a:schemeClr val="accent2">
                    <a:lumMod val="75000"/>
                  </a:schemeClr>
                </a:solidFill>
              </a:rPr>
              <a:t>understanding of the world </a:t>
            </a:r>
            <a:r>
              <a:rPr lang="en-GB" sz="2800" dirty="0"/>
              <a:t>has been formed and influenced  by relationships</a:t>
            </a:r>
            <a:br>
              <a:rPr lang="en-GB" sz="2800" dirty="0"/>
            </a:br>
            <a:br>
              <a:rPr lang="en-SI" sz="2700" dirty="0"/>
            </a:br>
            <a:r>
              <a:rPr lang="en-SI" sz="2700" dirty="0"/>
              <a:t>Family, groups, work place can be understood </a:t>
            </a:r>
            <a:r>
              <a:rPr lang="en-SI" sz="2700" dirty="0">
                <a:solidFill>
                  <a:schemeClr val="accent2">
                    <a:lumMod val="75000"/>
                  </a:schemeClr>
                </a:solidFill>
              </a:rPr>
              <a:t>not as structures</a:t>
            </a:r>
            <a:r>
              <a:rPr lang="en-SI" sz="2700" dirty="0"/>
              <a:t> but as an enactment </a:t>
            </a:r>
            <a:r>
              <a:rPr lang="en-SI" sz="2700" dirty="0">
                <a:solidFill>
                  <a:schemeClr val="accent2">
                    <a:lumMod val="75000"/>
                  </a:schemeClr>
                </a:solidFill>
              </a:rPr>
              <a:t>of relational communication.</a:t>
            </a:r>
          </a:p>
        </p:txBody>
      </p:sp>
    </p:spTree>
    <p:extLst>
      <p:ext uri="{BB962C8B-B14F-4D97-AF65-F5344CB8AC3E}">
        <p14:creationId xmlns:p14="http://schemas.microsoft.com/office/powerpoint/2010/main" val="36989878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978B63-E859-4099-9DCF-FA31E670228E}"/>
              </a:ext>
            </a:extLst>
          </p:cNvPr>
          <p:cNvSpPr>
            <a:spLocks noGrp="1"/>
          </p:cNvSpPr>
          <p:nvPr>
            <p:ph type="title"/>
          </p:nvPr>
        </p:nvSpPr>
        <p:spPr>
          <a:xfrm>
            <a:off x="838200" y="365125"/>
            <a:ext cx="10515600" cy="5141153"/>
          </a:xfrm>
        </p:spPr>
        <p:txBody>
          <a:bodyPr>
            <a:normAutofit/>
          </a:bodyPr>
          <a:lstStyle/>
          <a:p>
            <a:pPr marL="571500" indent="-571500">
              <a:buFont typeface="Wingdings" pitchFamily="2" charset="2"/>
              <a:buChar char="§"/>
            </a:pPr>
            <a:r>
              <a:rPr lang="en-GB" sz="2800" dirty="0">
                <a:solidFill>
                  <a:schemeClr val="accent2">
                    <a:lumMod val="75000"/>
                  </a:schemeClr>
                </a:solidFill>
              </a:rPr>
              <a:t>Motivating learners - crucial moments </a:t>
            </a:r>
            <a:br>
              <a:rPr lang="en-GB" sz="2800" dirty="0">
                <a:solidFill>
                  <a:schemeClr val="accent2">
                    <a:lumMod val="75000"/>
                  </a:schemeClr>
                </a:solidFill>
              </a:rPr>
            </a:br>
            <a:br>
              <a:rPr lang="en-GB" sz="2800" dirty="0">
                <a:solidFill>
                  <a:schemeClr val="accent2">
                    <a:lumMod val="75000"/>
                  </a:schemeClr>
                </a:solidFill>
              </a:rPr>
            </a:br>
            <a:r>
              <a:rPr lang="en-GB" sz="2800" dirty="0">
                <a:solidFill>
                  <a:schemeClr val="accent2">
                    <a:lumMod val="75000"/>
                  </a:schemeClr>
                </a:solidFill>
              </a:rPr>
              <a:t>-</a:t>
            </a:r>
            <a:r>
              <a:rPr lang="en-GB" sz="2800" dirty="0"/>
              <a:t>when they resist to enrol I</a:t>
            </a:r>
            <a:br>
              <a:rPr lang="en-GB" sz="2800" dirty="0"/>
            </a:br>
            <a:r>
              <a:rPr lang="en-GB" sz="2800" dirty="0"/>
              <a:t>-they are ready to quit at any moment - </a:t>
            </a:r>
            <a:r>
              <a:rPr lang="en-GB" sz="2800" dirty="0">
                <a:solidFill>
                  <a:schemeClr val="accent2">
                    <a:lumMod val="75000"/>
                  </a:schemeClr>
                </a:solidFill>
              </a:rPr>
              <a:t>motivation maintained!</a:t>
            </a:r>
            <a:br>
              <a:rPr lang="en-GB" sz="2800" dirty="0"/>
            </a:br>
            <a:r>
              <a:rPr lang="en-GB" sz="2800" dirty="0"/>
              <a:t>-when learning becomes more demanding,</a:t>
            </a:r>
            <a:br>
              <a:rPr lang="en-GB" sz="2800" dirty="0"/>
            </a:br>
            <a:r>
              <a:rPr lang="en-GB" sz="2800" dirty="0"/>
              <a:t>-when  they have to cope with difficult life events,</a:t>
            </a:r>
            <a:br>
              <a:rPr lang="en-GB" sz="2800" dirty="0"/>
            </a:br>
            <a:r>
              <a:rPr lang="en-GB" sz="2800" dirty="0"/>
              <a:t>-when they do not like other learners</a:t>
            </a:r>
          </a:p>
        </p:txBody>
      </p:sp>
    </p:spTree>
    <p:extLst>
      <p:ext uri="{BB962C8B-B14F-4D97-AF65-F5344CB8AC3E}">
        <p14:creationId xmlns:p14="http://schemas.microsoft.com/office/powerpoint/2010/main" val="189527270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1377</TotalTime>
  <Words>1694</Words>
  <Application>Microsoft Macintosh PowerPoint</Application>
  <PresentationFormat>Widescreen</PresentationFormat>
  <Paragraphs>32</Paragraphs>
  <Slides>25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Arial</vt:lpstr>
      <vt:lpstr>Calibri</vt:lpstr>
      <vt:lpstr>Calibri Light</vt:lpstr>
      <vt:lpstr>Wingdings</vt:lpstr>
      <vt:lpstr>Office Theme</vt:lpstr>
      <vt:lpstr>Dušana Findeisen,  Slovenian Third Age University</vt:lpstr>
      <vt:lpstr>Intro  People with poor literacy skills+ fewer possibilities in all areas of life= victims/sanitary crisis:   Cannot counter harmful impact / personal, family, social risks factors’ interaction No good or improvised teachers- children early leavers from school and training </vt:lpstr>
      <vt:lpstr> </vt:lpstr>
      <vt:lpstr>EARLY LEAVERS HINDER    ECONOMIC AND SOCIAL DEVELOPMENT,  EMPLOYMENT.   POVERTY AND  EXCLUSION ARE INCREASED  EARLY LEAVERS! IF THEIR FAMILIES ARE FUNCTIONALLY ILLITERATE IF THEIR SOCIAL HABITUS IS NOT ENCOURAGEING.   EX. “MY FATHER WAS AN ALCHOLIC, I WAS NOT LOVED, I MET FRIENDS, BELONGED, BREACHED THE LAW… BELIEVED THAT IMMIGRANTS WERE BAD, WAS EMPRISONED…GOT EMPLOYED, I SAW IMMIGRANTS WERE NICE PEOPLE”</vt:lpstr>
      <vt:lpstr>3 questions:   (1) How do  literacy skills impact older workers’ working and their everyday life?   (2) How can be the essential basic skills developed in everyday life and at work?  (3) How can literacy programmes change older adults’ engagement with further learning </vt:lpstr>
      <vt:lpstr>Literacy programmes?  enhance literacy and numeracy relationships with reading writing, counting as well as communication+ relationships, motivation, cultural skills, etc.</vt:lpstr>
      <vt:lpstr>About communication  and relationships   Most communication is seemgly ordinar ( e.g. making a conversation with a fruit seller, deciding where to eat with a friend)   But! Everyday communication =a place where most relational and life matters take place.   Our educational programmes should be written in a conversational tone because  people over 45+ come from different backgorunds.  Topics in communication come together and are interconnected.</vt:lpstr>
      <vt:lpstr>Relationships impact communication and communication impacts relationships.  Relationships are developed, maintained and modified through communication.  Culture and society are created and performed through relationships and  other significant people.   Our understanding of the world has been formed and influenced  by relationships  Family, groups, work place can be understood not as structures but as an enactment of relational communication.</vt:lpstr>
      <vt:lpstr>Motivating learners - crucial moments   -when they resist to enrol I -they are ready to quit at any moment - motivation maintained! -when learning becomes more demanding, -when  they have to cope with difficult life events, -when they do not like other learners</vt:lpstr>
      <vt:lpstr>What should literacy teachers do:  learn to be flexible! start by what learners know, address higher socio-psychological needs improve learners’ communication skills trigger learning through uthentic everyday situations!</vt:lpstr>
      <vt:lpstr>Learners need to be continuously motivated for staying in education for their own benefit, the benefit of the companies and indeed entire community. </vt:lpstr>
      <vt:lpstr>PowerPoint Presentation</vt:lpstr>
      <vt:lpstr>                                                                                                                Which skills/competencies/proficiency skills?  Basic skills i.e. listening, reading, writing, communication and cognitive  skills, cultural skills, social skills, digital skills and numeracy.   Actually, there is no literacy without basic skills. In literacy programmes they  cannot be dealt with separately but rather jointly, several at a time. </vt:lpstr>
      <vt:lpstr>PowerPoint Presentation</vt:lpstr>
      <vt:lpstr>How one lands up in situation of functional illiteracy  Persons in this situation did go to school,  wanted to learn, but  nobody really taught them how to learn and “significant adults” did not respect them nor their learning.   Therefore, their bad school memories hinder their learning sometimes for a life time.   </vt:lpstr>
      <vt:lpstr>    Social unfairness on different levels, (poor economic level, poor socio-cultural level, stigma, etc.) strengthen the situation of functional illiteracy of individuals.   Living on social allowance, narrow socio- cultural habitus, and stigma may contribute to adults’’ finding themselves in situation of functional illiteracy.  In sociology, habitus encompasses socially developed habits, skills and dispositions. It is a combination of group culture and personal history that shape body and mind. (Pierre Bourdieu)   </vt:lpstr>
      <vt:lpstr> Life long skills acquisition and skills loss is a highly individual phenomenon.   Skills may  improve up to early middle-age. They reach a plateau in the middle of life.   Increased literacy and numeracy skills ?? a result of  worker’s improving skills in employment.   The down-slope of skills in older age, is likely to be related to the ageing process, but  it may demonstrate a reduction in the use of those skills as well. (David Mallows and Jennifer Litster, 2016)  </vt:lpstr>
      <vt:lpstr>Alleviating the problem of functional illiteracy of low educated and low skilled labour force could offer benefits to all: individuals, their families, companies and entire communties.   </vt:lpstr>
      <vt:lpstr>Theories behind  a stronger foundation in educational theories is needed to design, deliver and evaluate educational programmes   Due to its social transformative role, education of learners in situation of functional illiteracy should never be understood as simple transmission of knowledge, rather as a collective construction of knowledge. </vt:lpstr>
      <vt:lpstr>   Cognitive learning theory  underlines the importance of personal agency as well as social and environmental variables to shape appropriate behaviour  and to build up both content, knowledge and underdeveloped self-regulatory skills.   Constructivism Experiential learning as well as inquiry-based and problem-based learning approaches  Lev Vygotsky viewed learning and development as a social process.   Learners grow into the intellectual life of those around them.   Learning is a process in which learners gradually “take for themselves knowledge and skills they developed in their interaction with others and with cultural tools.”     </vt:lpstr>
      <vt:lpstr>What is learning?  Learning is the process  towards a relatively stable change in thinking, doing, attitude, behaving in general.   For learning to exist there should be a noticeable or measurable change produced.   It best occurs when a person uses his or her cognitive abilities, body, emotions and senses, when the person is exposed to the impact of a learning group and a variety of » cultural tools«. </vt:lpstr>
      <vt:lpstr>Literacy programmes need to broaden the learners’ cultural tools:  language,  calendars,  graphs,  alphabet,  verbal paradigms,  organisation of forms to be filled in (first name, last name, date of birth, organization of letters, texts,  etc. ),  computer applications,  =systems that take off the burden of constant thinking….and taking decisions.   Low educated and low skilled learners need to apply skills, carry out a task and then reflect on it in an abstract way. This is how they learn.  </vt:lpstr>
      <vt:lpstr>Adult educators should have the ability to establish a critical distance towards the contents and the elements of knowledge to be taught.   They should create learning situations.  Not all situations have the potential of learning  </vt:lpstr>
      <vt:lpstr>          How to approach learners in situation of functional illiteracy   The method of choice is “biography” or life history -not unfamiliar to professional teaching.    Connecting learners’ learning with everyday situations is another essential approach to reach out to learners in situation of functional illiteracy.   Learning will be connected with learners’ every day or daily or routine life or work situations.   Everyday life = routine, natural, habitual, or normal and is important in literacy programmes.   Situations adults face in their everyday life may have similarities but they should be analysed with each and for each single learner.       </vt:lpstr>
      <vt:lpstr>EX: Identifying and observing everyday life situations   As to integrate mathematics into learners’ everyday life, programme developers and educators should observe their life: cooking, repairing, setting table-there is a possibility to count pieces of dishes and cutlery for each person at table, or the number of guests is being counted and then the entire number of dishes, cutlery etc.).   It is indispensable that educator identifies situations having potential for stimulating learning mathematics.. (Peter-Koop/ Grüßing, 2007).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Dušana Findeisen</dc:creator>
  <cp:lastModifiedBy>Dušana Findeisen</cp:lastModifiedBy>
  <cp:revision>13</cp:revision>
  <dcterms:created xsi:type="dcterms:W3CDTF">2022-05-09T06:52:43Z</dcterms:created>
  <dcterms:modified xsi:type="dcterms:W3CDTF">2022-10-17T06:48:52Z</dcterms:modified>
</cp:coreProperties>
</file>