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j1ntyryOny2oQ0Y+UvAE+4ZSn0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regular.fntdata"/><Relationship Id="rId14" Type="http://schemas.openxmlformats.org/officeDocument/2006/relationships/slide" Target="slides/slide10.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6d6df0efa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6d6df0ef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6d6df0ef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6d6df0e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06d6df0ef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06d6df0e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6d6df0ef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6d6df0ef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06d6df0ef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06d6df0ef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6d6df0ef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6d6df0ef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6d6df0efa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06d6df0ef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6d6df0efa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6d6df0ef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06d6df0efa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06d6df0ef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1524000" y="1122363"/>
            <a:ext cx="9144000" cy="2090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1524000" y="3330576"/>
            <a:ext cx="9144000" cy="444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2"/>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85" name="Shape 85"/>
        <p:cNvGrpSpPr/>
        <p:nvPr/>
      </p:nvGrpSpPr>
      <p:grpSpPr>
        <a:xfrm>
          <a:off x="0" y="0"/>
          <a:ext cx="0" cy="0"/>
          <a:chOff x="0" y="0"/>
          <a:chExt cx="0" cy="0"/>
        </a:xfrm>
      </p:grpSpPr>
      <p:sp>
        <p:nvSpPr>
          <p:cNvPr id="86" name="Google Shape;86;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1" name="Shape 91"/>
        <p:cNvGrpSpPr/>
        <p:nvPr/>
      </p:nvGrpSpPr>
      <p:grpSpPr>
        <a:xfrm>
          <a:off x="0" y="0"/>
          <a:ext cx="0" cy="0"/>
          <a:chOff x="0" y="0"/>
          <a:chExt cx="0" cy="0"/>
        </a:xfrm>
      </p:grpSpPr>
      <p:sp>
        <p:nvSpPr>
          <p:cNvPr id="92" name="Google Shape;9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9" name="Shape 99"/>
        <p:cNvGrpSpPr/>
        <p:nvPr/>
      </p:nvGrpSpPr>
      <p:grpSpPr>
        <a:xfrm>
          <a:off x="0" y="0"/>
          <a:ext cx="0" cy="0"/>
          <a:chOff x="0" y="0"/>
          <a:chExt cx="0" cy="0"/>
        </a:xfrm>
      </p:grpSpPr>
      <p:sp>
        <p:nvSpPr>
          <p:cNvPr id="100" name="Google Shape;10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03" name="Shape 103"/>
        <p:cNvGrpSpPr/>
        <p:nvPr/>
      </p:nvGrpSpPr>
      <p:grpSpPr>
        <a:xfrm>
          <a:off x="0" y="0"/>
          <a:ext cx="0" cy="0"/>
          <a:chOff x="0" y="0"/>
          <a:chExt cx="0" cy="0"/>
        </a:xfrm>
      </p:grpSpPr>
      <p:sp>
        <p:nvSpPr>
          <p:cNvPr id="104" name="Google Shape;104;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5" name="Google Shape;105;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109" name="Shape 109"/>
        <p:cNvGrpSpPr/>
        <p:nvPr/>
      </p:nvGrpSpPr>
      <p:grpSpPr>
        <a:xfrm>
          <a:off x="0" y="0"/>
          <a:ext cx="0" cy="0"/>
          <a:chOff x="0" y="0"/>
          <a:chExt cx="0" cy="0"/>
        </a:xfrm>
      </p:grpSpPr>
      <p:sp>
        <p:nvSpPr>
          <p:cNvPr id="110" name="Google Shape;11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13" name="Shape 113"/>
        <p:cNvGrpSpPr/>
        <p:nvPr/>
      </p:nvGrpSpPr>
      <p:grpSpPr>
        <a:xfrm>
          <a:off x="0" y="0"/>
          <a:ext cx="0" cy="0"/>
          <a:chOff x="0" y="0"/>
          <a:chExt cx="0" cy="0"/>
        </a:xfrm>
      </p:grpSpPr>
      <p:sp>
        <p:nvSpPr>
          <p:cNvPr id="114" name="Google Shape;1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p:nvPr>
            <p:ph idx="2" type="pic"/>
          </p:nvPr>
        </p:nvSpPr>
        <p:spPr>
          <a:xfrm>
            <a:off x="5183188" y="987425"/>
            <a:ext cx="6172200" cy="4873625"/>
          </a:xfrm>
          <a:prstGeom prst="rect">
            <a:avLst/>
          </a:prstGeom>
          <a:noFill/>
          <a:ln>
            <a:noFill/>
          </a:ln>
        </p:spPr>
      </p:sp>
      <p:sp>
        <p:nvSpPr>
          <p:cNvPr id="69" name="Google Shape;69;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1">
            <a:alphaModFix/>
          </a:blip>
          <a:srcRect b="0" l="0" r="0" t="0"/>
          <a:stretch/>
        </p:blipFill>
        <p:spPr>
          <a:xfrm>
            <a:off x="513250" y="6053794"/>
            <a:ext cx="1959938" cy="559361"/>
          </a:xfrm>
          <a:prstGeom prst="rect">
            <a:avLst/>
          </a:prstGeom>
          <a:noFill/>
          <a:ln>
            <a:noFill/>
          </a:ln>
        </p:spPr>
      </p:pic>
      <p:sp>
        <p:nvSpPr>
          <p:cNvPr id="7" name="Google Shape;7;p2"/>
          <p:cNvSpPr txBox="1"/>
          <p:nvPr/>
        </p:nvSpPr>
        <p:spPr>
          <a:xfrm>
            <a:off x="2653393" y="6102641"/>
            <a:ext cx="62293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rgbClr val="7F7F7F"/>
                </a:solidFill>
                <a:latin typeface="Calibri"/>
                <a:ea typeface="Calibri"/>
                <a:cs typeface="Calibri"/>
                <a:sym typeface="Calibri"/>
              </a:rPr>
              <a:t>The European Commission's support for the production of this publication does not constitute an endorsement of the contents, </a:t>
            </a:r>
            <a:br>
              <a:rPr b="0" i="0" lang="en-US" sz="800" u="none" cap="none" strike="noStrike">
                <a:solidFill>
                  <a:srgbClr val="7F7F7F"/>
                </a:solidFill>
                <a:latin typeface="Calibri"/>
                <a:ea typeface="Calibri"/>
                <a:cs typeface="Calibri"/>
                <a:sym typeface="Calibri"/>
              </a:rPr>
            </a:br>
            <a:r>
              <a:rPr b="0" i="0" lang="en-US" sz="800" u="none" cap="none" strike="noStrike">
                <a:solidFill>
                  <a:srgbClr val="7F7F7F"/>
                </a:solidFill>
                <a:latin typeface="Calibri"/>
                <a:ea typeface="Calibri"/>
                <a:cs typeface="Calibri"/>
                <a:sym typeface="Calibri"/>
              </a:rPr>
              <a:t>which reflect  the views only of the authors, and the Commission cannot be held responsible for any use which may be made </a:t>
            </a:r>
            <a:br>
              <a:rPr b="0" i="0" lang="en-US" sz="800" u="none" cap="none" strike="noStrike">
                <a:solidFill>
                  <a:srgbClr val="7F7F7F"/>
                </a:solidFill>
                <a:latin typeface="Calibri"/>
                <a:ea typeface="Calibri"/>
                <a:cs typeface="Calibri"/>
                <a:sym typeface="Calibri"/>
              </a:rPr>
            </a:br>
            <a:r>
              <a:rPr b="0" i="0" lang="en-US" sz="800" u="none" cap="none" strike="noStrike">
                <a:solidFill>
                  <a:srgbClr val="7F7F7F"/>
                </a:solidFill>
                <a:latin typeface="Calibri"/>
                <a:ea typeface="Calibri"/>
                <a:cs typeface="Calibri"/>
                <a:sym typeface="Calibri"/>
              </a:rPr>
              <a:t>of the information contained therein.</a:t>
            </a:r>
            <a:endParaRPr sz="3200">
              <a:solidFill>
                <a:srgbClr val="7F7F7F"/>
              </a:solidFill>
              <a:latin typeface="Calibri"/>
              <a:ea typeface="Calibri"/>
              <a:cs typeface="Calibri"/>
              <a:sym typeface="Calibri"/>
            </a:endParaRPr>
          </a:p>
        </p:txBody>
      </p:sp>
      <p:pic>
        <p:nvPicPr>
          <p:cNvPr descr="NEW all partners" id="8" name="Google Shape;8;p2"/>
          <p:cNvPicPr preferRelativeResize="0"/>
          <p:nvPr/>
        </p:nvPicPr>
        <p:blipFill rotWithShape="1">
          <a:blip r:embed="rId2">
            <a:alphaModFix/>
          </a:blip>
          <a:srcRect b="0" l="0" r="0" t="0"/>
          <a:stretch/>
        </p:blipFill>
        <p:spPr>
          <a:xfrm>
            <a:off x="7786006" y="172510"/>
            <a:ext cx="3887075" cy="472622"/>
          </a:xfrm>
          <a:prstGeom prst="rect">
            <a:avLst/>
          </a:prstGeom>
          <a:noFill/>
          <a:ln>
            <a:noFill/>
          </a:ln>
        </p:spPr>
      </p:pic>
      <p:sp>
        <p:nvSpPr>
          <p:cNvPr id="9" name="Google Shape;9;p2"/>
          <p:cNvSpPr/>
          <p:nvPr/>
        </p:nvSpPr>
        <p:spPr>
          <a:xfrm>
            <a:off x="5660572" y="645132"/>
            <a:ext cx="6096000"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800">
                <a:solidFill>
                  <a:srgbClr val="808080"/>
                </a:solidFill>
                <a:latin typeface="Calibri"/>
                <a:ea typeface="Calibri"/>
                <a:cs typeface="Calibri"/>
                <a:sym typeface="Calibri"/>
              </a:rPr>
              <a:t>Intergenerational Sport Solutions for Healthy Ageing (Funmilies) </a:t>
            </a:r>
            <a:br>
              <a:rPr lang="en-US" sz="800">
                <a:solidFill>
                  <a:srgbClr val="808080"/>
                </a:solidFill>
                <a:latin typeface="Calibri"/>
                <a:ea typeface="Calibri"/>
                <a:cs typeface="Calibri"/>
                <a:sym typeface="Calibri"/>
              </a:rPr>
            </a:br>
            <a:r>
              <a:rPr lang="en-US" sz="800">
                <a:solidFill>
                  <a:srgbClr val="808080"/>
                </a:solidFill>
                <a:latin typeface="Calibri"/>
                <a:ea typeface="Calibri"/>
                <a:cs typeface="Calibri"/>
                <a:sym typeface="Calibri"/>
              </a:rPr>
              <a:t> Project Number: 622408-EPP-1-2020-1-EL-SPO-SCP</a:t>
            </a:r>
            <a:endParaRPr sz="3200">
              <a:solidFill>
                <a:schemeClr val="dk1"/>
              </a:solidFill>
              <a:latin typeface="Calibri"/>
              <a:ea typeface="Calibri"/>
              <a:cs typeface="Calibri"/>
              <a:sym typeface="Calibri"/>
            </a:endParaRPr>
          </a:p>
        </p:txBody>
      </p:sp>
      <p:pic>
        <p:nvPicPr>
          <p:cNvPr id="10" name="Google Shape;10;p2"/>
          <p:cNvPicPr preferRelativeResize="0"/>
          <p:nvPr/>
        </p:nvPicPr>
        <p:blipFill rotWithShape="1">
          <a:blip r:embed="rId3">
            <a:alphaModFix/>
          </a:blip>
          <a:srcRect b="0" l="0" r="0" t="0"/>
          <a:stretch/>
        </p:blipFill>
        <p:spPr>
          <a:xfrm>
            <a:off x="513250" y="167784"/>
            <a:ext cx="1583047" cy="910999"/>
          </a:xfrm>
          <a:prstGeom prst="rect">
            <a:avLst/>
          </a:prstGeom>
          <a:noFill/>
          <a:ln>
            <a:noFill/>
          </a:ln>
        </p:spPr>
      </p:pic>
      <p:sp>
        <p:nvSpPr>
          <p:cNvPr id="11" name="Google Shape;11;p2"/>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Calibri"/>
                <a:ea typeface="Calibri"/>
                <a:cs typeface="Calibri"/>
                <a:sym typeface="Calibri"/>
              </a:defRPr>
            </a:lvl1pPr>
            <a:lvl2pPr indent="0" lvl="1" marL="0" marR="0" rtl="0" algn="r">
              <a:spcBef>
                <a:spcPts val="0"/>
              </a:spcBef>
              <a:buNone/>
              <a:defRPr b="0" sz="1200" u="none">
                <a:solidFill>
                  <a:srgbClr val="888888"/>
                </a:solidFill>
                <a:latin typeface="Calibri"/>
                <a:ea typeface="Calibri"/>
                <a:cs typeface="Calibri"/>
                <a:sym typeface="Calibri"/>
              </a:defRPr>
            </a:lvl2pPr>
            <a:lvl3pPr indent="0" lvl="2" marL="0" marR="0" rtl="0" algn="r">
              <a:spcBef>
                <a:spcPts val="0"/>
              </a:spcBef>
              <a:buNone/>
              <a:defRPr b="0" sz="1200" u="none">
                <a:solidFill>
                  <a:srgbClr val="888888"/>
                </a:solidFill>
                <a:latin typeface="Calibri"/>
                <a:ea typeface="Calibri"/>
                <a:cs typeface="Calibri"/>
                <a:sym typeface="Calibri"/>
              </a:defRPr>
            </a:lvl3pPr>
            <a:lvl4pPr indent="0" lvl="3" marL="0" marR="0" rtl="0" algn="r">
              <a:spcBef>
                <a:spcPts val="0"/>
              </a:spcBef>
              <a:buNone/>
              <a:defRPr b="0" sz="1200" u="none">
                <a:solidFill>
                  <a:srgbClr val="888888"/>
                </a:solidFill>
                <a:latin typeface="Calibri"/>
                <a:ea typeface="Calibri"/>
                <a:cs typeface="Calibri"/>
                <a:sym typeface="Calibri"/>
              </a:defRPr>
            </a:lvl4pPr>
            <a:lvl5pPr indent="0" lvl="4" marL="0" marR="0" rtl="0" algn="r">
              <a:spcBef>
                <a:spcPts val="0"/>
              </a:spcBef>
              <a:buNone/>
              <a:defRPr b="0" sz="1200" u="none">
                <a:solidFill>
                  <a:srgbClr val="888888"/>
                </a:solidFill>
                <a:latin typeface="Calibri"/>
                <a:ea typeface="Calibri"/>
                <a:cs typeface="Calibri"/>
                <a:sym typeface="Calibri"/>
              </a:defRPr>
            </a:lvl5pPr>
            <a:lvl6pPr indent="0" lvl="5" marL="0" marR="0" rtl="0" algn="r">
              <a:spcBef>
                <a:spcPts val="0"/>
              </a:spcBef>
              <a:buNone/>
              <a:defRPr b="0" sz="1200" u="none">
                <a:solidFill>
                  <a:srgbClr val="888888"/>
                </a:solidFill>
                <a:latin typeface="Calibri"/>
                <a:ea typeface="Calibri"/>
                <a:cs typeface="Calibri"/>
                <a:sym typeface="Calibri"/>
              </a:defRPr>
            </a:lvl6pPr>
            <a:lvl7pPr indent="0" lvl="6" marL="0" marR="0" rtl="0" algn="r">
              <a:spcBef>
                <a:spcPts val="0"/>
              </a:spcBef>
              <a:buNone/>
              <a:defRPr b="0" sz="1200" u="none">
                <a:solidFill>
                  <a:srgbClr val="888888"/>
                </a:solidFill>
                <a:latin typeface="Calibri"/>
                <a:ea typeface="Calibri"/>
                <a:cs typeface="Calibri"/>
                <a:sym typeface="Calibri"/>
              </a:defRPr>
            </a:lvl7pPr>
            <a:lvl8pPr indent="0" lvl="7" marL="0" marR="0" rtl="0" algn="r">
              <a:spcBef>
                <a:spcPts val="0"/>
              </a:spcBef>
              <a:buNone/>
              <a:defRPr b="0" sz="1200" u="none">
                <a:solidFill>
                  <a:srgbClr val="888888"/>
                </a:solidFill>
                <a:latin typeface="Calibri"/>
                <a:ea typeface="Calibri"/>
                <a:cs typeface="Calibri"/>
                <a:sym typeface="Calibri"/>
              </a:defRPr>
            </a:lvl8pPr>
            <a:lvl9pPr indent="0" lvl="8" marL="0" marR="0" rtl="0" algn="r">
              <a:spcBef>
                <a:spcPts val="0"/>
              </a:spcBef>
              <a:buNone/>
              <a:defRPr b="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1152450" y="1660225"/>
            <a:ext cx="9887100" cy="2090700"/>
          </a:xfrm>
          <a:prstGeom prst="rect">
            <a:avLst/>
          </a:prstGeom>
          <a:noFill/>
          <a:ln>
            <a:noFill/>
          </a:ln>
        </p:spPr>
        <p:txBody>
          <a:bodyPr anchorCtr="0" anchor="b" bIns="45700" lIns="91425" spcFirstLastPara="1" rIns="91425" wrap="square" tIns="45700">
            <a:normAutofit/>
          </a:bodyPr>
          <a:lstStyle/>
          <a:p>
            <a:pPr indent="0" lvl="0" marL="0" rtl="0" algn="ctr">
              <a:lnSpc>
                <a:spcPct val="115000"/>
              </a:lnSpc>
              <a:spcBef>
                <a:spcPts val="300"/>
              </a:spcBef>
              <a:spcAft>
                <a:spcPts val="300"/>
              </a:spcAft>
              <a:buClr>
                <a:schemeClr val="dk1"/>
              </a:buClr>
              <a:buSzPts val="1100"/>
              <a:buFont typeface="Arial"/>
              <a:buNone/>
            </a:pPr>
            <a:r>
              <a:rPr b="1" lang="en-US">
                <a:latin typeface="Times New Roman"/>
                <a:ea typeface="Times New Roman"/>
                <a:cs typeface="Times New Roman"/>
                <a:sym typeface="Times New Roman"/>
              </a:rPr>
              <a:t>Bodily/kinesthetic intelligence module</a:t>
            </a:r>
            <a:endParaRPr b="1">
              <a:latin typeface="Times New Roman"/>
              <a:ea typeface="Times New Roman"/>
              <a:cs typeface="Times New Roman"/>
              <a:sym typeface="Times New Roman"/>
            </a:endParaRPr>
          </a:p>
        </p:txBody>
      </p:sp>
      <p:sp>
        <p:nvSpPr>
          <p:cNvPr id="122" name="Google Shape;122;p1"/>
          <p:cNvSpPr txBox="1"/>
          <p:nvPr>
            <p:ph idx="1" type="subTitle"/>
          </p:nvPr>
        </p:nvSpPr>
        <p:spPr>
          <a:xfrm>
            <a:off x="1524000" y="4329501"/>
            <a:ext cx="9144000" cy="444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5C29"/>
              </a:buClr>
              <a:buSzPts val="2400"/>
              <a:buNone/>
            </a:pPr>
            <a:r>
              <a:rPr lang="en-US">
                <a:solidFill>
                  <a:srgbClr val="FF5C29"/>
                </a:solidFill>
                <a:latin typeface="Times New Roman"/>
                <a:ea typeface="Times New Roman"/>
                <a:cs typeface="Times New Roman"/>
                <a:sym typeface="Times New Roman"/>
              </a:rPr>
              <a:t>Intergenerational Sport Solutions for Healthy Ageing</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06d6df0efa_0_48"/>
          <p:cNvSpPr txBox="1"/>
          <p:nvPr>
            <p:ph type="title"/>
          </p:nvPr>
        </p:nvSpPr>
        <p:spPr>
          <a:xfrm>
            <a:off x="799900" y="2798100"/>
            <a:ext cx="5464500" cy="71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Times New Roman"/>
                <a:ea typeface="Times New Roman"/>
                <a:cs typeface="Times New Roman"/>
                <a:sym typeface="Times New Roman"/>
              </a:rPr>
              <a:t>Physical activity promotes high productivity!</a:t>
            </a:r>
            <a:endParaRPr>
              <a:latin typeface="Times New Roman"/>
              <a:ea typeface="Times New Roman"/>
              <a:cs typeface="Times New Roman"/>
              <a:sym typeface="Times New Roman"/>
            </a:endParaRPr>
          </a:p>
          <a:p>
            <a:pPr indent="0" lvl="0" marL="0" rtl="0" algn="ctr">
              <a:spcBef>
                <a:spcPts val="0"/>
              </a:spcBef>
              <a:spcAft>
                <a:spcPts val="0"/>
              </a:spcAft>
              <a:buNone/>
            </a:pPr>
            <a:r>
              <a:t/>
            </a:r>
            <a:endParaRPr>
              <a:latin typeface="Times New Roman"/>
              <a:ea typeface="Times New Roman"/>
              <a:cs typeface="Times New Roman"/>
              <a:sym typeface="Times New Roman"/>
            </a:endParaRPr>
          </a:p>
        </p:txBody>
      </p:sp>
      <p:pic>
        <p:nvPicPr>
          <p:cNvPr id="190" name="Google Shape;190;g106d6df0efa_0_48"/>
          <p:cNvPicPr preferRelativeResize="0"/>
          <p:nvPr/>
        </p:nvPicPr>
        <p:blipFill>
          <a:blip r:embed="rId3">
            <a:alphaModFix/>
          </a:blip>
          <a:stretch>
            <a:fillRect/>
          </a:stretch>
        </p:blipFill>
        <p:spPr>
          <a:xfrm>
            <a:off x="6915700" y="1652437"/>
            <a:ext cx="3770775" cy="3770775"/>
          </a:xfrm>
          <a:prstGeom prst="rect">
            <a:avLst/>
          </a:prstGeom>
          <a:noFill/>
          <a:ln>
            <a:noFill/>
          </a:ln>
        </p:spPr>
      </p:pic>
      <p:sp>
        <p:nvSpPr>
          <p:cNvPr id="191" name="Google Shape;191;g106d6df0efa_0_48"/>
          <p:cNvSpPr txBox="1"/>
          <p:nvPr/>
        </p:nvSpPr>
        <p:spPr>
          <a:xfrm>
            <a:off x="799900" y="3772850"/>
            <a:ext cx="5648400" cy="12003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As an alternative activity the trainer may encourage the participants to share their experiences as well as the activities that they usually practice for improving BKI.</a:t>
            </a:r>
            <a:endParaRPr i="1">
              <a:solidFill>
                <a:schemeClr val="dk1"/>
              </a:solidFill>
              <a:latin typeface="Times New Roman"/>
              <a:ea typeface="Times New Roman"/>
              <a:cs typeface="Times New Roman"/>
              <a:sym typeface="Times New Roman"/>
            </a:endParaRPr>
          </a:p>
          <a:p>
            <a:pPr indent="0" lvl="0" marL="0" rtl="0" algn="l">
              <a:spcBef>
                <a:spcPts val="80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06d6df0efa_0_0"/>
          <p:cNvSpPr txBox="1"/>
          <p:nvPr>
            <p:ph idx="1" type="body"/>
          </p:nvPr>
        </p:nvSpPr>
        <p:spPr>
          <a:xfrm>
            <a:off x="491100" y="2104350"/>
            <a:ext cx="5345400" cy="26493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2400">
                <a:solidFill>
                  <a:srgbClr val="202124"/>
                </a:solidFill>
                <a:highlight>
                  <a:srgbClr val="FFFFFF"/>
                </a:highlight>
                <a:latin typeface="Times New Roman"/>
                <a:ea typeface="Times New Roman"/>
                <a:cs typeface="Times New Roman"/>
                <a:sym typeface="Times New Roman"/>
              </a:rPr>
              <a:t>Bodily kinesthetic learning style or intelligence refers to </a:t>
            </a:r>
            <a:r>
              <a:rPr b="1" lang="en-US" sz="2400">
                <a:solidFill>
                  <a:srgbClr val="202124"/>
                </a:solidFill>
                <a:highlight>
                  <a:srgbClr val="FFFFFF"/>
                </a:highlight>
                <a:latin typeface="Times New Roman"/>
                <a:ea typeface="Times New Roman"/>
                <a:cs typeface="Times New Roman"/>
                <a:sym typeface="Times New Roman"/>
              </a:rPr>
              <a:t>a person's ability to process information physically through hand and body movement, control, and expression</a:t>
            </a:r>
            <a:r>
              <a:rPr lang="en-US" sz="2400">
                <a:solidFill>
                  <a:srgbClr val="202124"/>
                </a:solidFill>
                <a:highlight>
                  <a:srgbClr val="FFFFFF"/>
                </a:highlight>
                <a:latin typeface="Times New Roman"/>
                <a:ea typeface="Times New Roman"/>
                <a:cs typeface="Times New Roman"/>
                <a:sym typeface="Times New Roman"/>
              </a:rPr>
              <a:t>. It is also known as the physical learning style or tactile-kinesthetic learning style.</a:t>
            </a:r>
            <a:endParaRPr sz="2400">
              <a:latin typeface="Times New Roman"/>
              <a:ea typeface="Times New Roman"/>
              <a:cs typeface="Times New Roman"/>
              <a:sym typeface="Times New Roman"/>
            </a:endParaRPr>
          </a:p>
        </p:txBody>
      </p:sp>
      <p:pic>
        <p:nvPicPr>
          <p:cNvPr id="128" name="Google Shape;128;g106d6df0efa_0_0"/>
          <p:cNvPicPr preferRelativeResize="0"/>
          <p:nvPr/>
        </p:nvPicPr>
        <p:blipFill rotWithShape="1">
          <a:blip r:embed="rId3">
            <a:alphaModFix/>
          </a:blip>
          <a:srcRect b="4898" l="7535" r="0" t="4898"/>
          <a:stretch/>
        </p:blipFill>
        <p:spPr>
          <a:xfrm>
            <a:off x="7647400" y="1460887"/>
            <a:ext cx="4002400" cy="340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06d6df0efa_0_5"/>
          <p:cNvSpPr txBox="1"/>
          <p:nvPr>
            <p:ph type="title"/>
          </p:nvPr>
        </p:nvSpPr>
        <p:spPr>
          <a:xfrm>
            <a:off x="838200" y="904736"/>
            <a:ext cx="10515600" cy="70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Overview</a:t>
            </a:r>
            <a:endParaRPr>
              <a:latin typeface="Times New Roman"/>
              <a:ea typeface="Times New Roman"/>
              <a:cs typeface="Times New Roman"/>
              <a:sym typeface="Times New Roman"/>
            </a:endParaRPr>
          </a:p>
        </p:txBody>
      </p:sp>
      <p:sp>
        <p:nvSpPr>
          <p:cNvPr id="134" name="Google Shape;134;g106d6df0efa_0_5"/>
          <p:cNvSpPr txBox="1"/>
          <p:nvPr>
            <p:ph idx="1" type="body"/>
          </p:nvPr>
        </p:nvSpPr>
        <p:spPr>
          <a:xfrm>
            <a:off x="5622825" y="1972275"/>
            <a:ext cx="5778600" cy="3046800"/>
          </a:xfrm>
          <a:prstGeom prst="rect">
            <a:avLst/>
          </a:prstGeom>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1100"/>
              <a:buFont typeface="Arial"/>
              <a:buNone/>
            </a:pPr>
            <a:r>
              <a:rPr lang="en-US" sz="1600">
                <a:latin typeface="Times New Roman"/>
                <a:ea typeface="Times New Roman"/>
                <a:cs typeface="Times New Roman"/>
                <a:sym typeface="Times New Roman"/>
              </a:rPr>
              <a:t>This module was created to provide trainees with practical examples of how to improve bodily kinaesthetic intelligence in adolescents and the elderly. The trainers will present BKI and its significance in active ageing and young well-being in this unit. The trainer will also go through all of the qualities that an exercise must have in order to activate the participants' BKI. The trainees will then participate in a practical activity that will serve as a model for building future BKI programs. The first activity focuses on increasing attentiveness and critical thinking skills. The trainees' second activity, on the other hand, will be more focused on the development of communication and coordination skills.</a:t>
            </a:r>
            <a:endParaRPr sz="1600"/>
          </a:p>
        </p:txBody>
      </p:sp>
      <p:pic>
        <p:nvPicPr>
          <p:cNvPr id="135" name="Google Shape;135;g106d6df0efa_0_5"/>
          <p:cNvPicPr preferRelativeResize="0"/>
          <p:nvPr/>
        </p:nvPicPr>
        <p:blipFill>
          <a:blip r:embed="rId3">
            <a:alphaModFix/>
          </a:blip>
          <a:stretch>
            <a:fillRect/>
          </a:stretch>
        </p:blipFill>
        <p:spPr>
          <a:xfrm>
            <a:off x="366175" y="2189151"/>
            <a:ext cx="4798751" cy="2999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06d6df0efa_0_10"/>
          <p:cNvSpPr txBox="1"/>
          <p:nvPr>
            <p:ph idx="1" type="body"/>
          </p:nvPr>
        </p:nvSpPr>
        <p:spPr>
          <a:xfrm>
            <a:off x="6018300" y="1313275"/>
            <a:ext cx="5622000" cy="1952700"/>
          </a:xfrm>
          <a:prstGeom prst="rect">
            <a:avLst/>
          </a:prstGeom>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dk1"/>
              </a:buClr>
              <a:buSzPts val="1100"/>
              <a:buFont typeface="Arial"/>
              <a:buNone/>
            </a:pPr>
            <a:r>
              <a:rPr lang="en-US" sz="1600">
                <a:latin typeface="Times New Roman"/>
                <a:ea typeface="Times New Roman"/>
                <a:cs typeface="Times New Roman"/>
                <a:sym typeface="Times New Roman"/>
              </a:rPr>
              <a:t>The ability to control items and apply a range of physical talents is referred to as bodily kinesthetic intelligence. This intelligence also includes a sense of time as well as the mastery of abilities achieved via mind–body integration. Athletes, dancers, surgeons, and others who work with their hands have highly developed physical kinesthetic intelligence. </a:t>
            </a:r>
            <a:endParaRPr sz="1700">
              <a:latin typeface="Times New Roman"/>
              <a:ea typeface="Times New Roman"/>
              <a:cs typeface="Times New Roman"/>
              <a:sym typeface="Times New Roman"/>
            </a:endParaRPr>
          </a:p>
        </p:txBody>
      </p:sp>
      <p:pic>
        <p:nvPicPr>
          <p:cNvPr id="141" name="Google Shape;141;g106d6df0efa_0_10"/>
          <p:cNvPicPr preferRelativeResize="0"/>
          <p:nvPr/>
        </p:nvPicPr>
        <p:blipFill>
          <a:blip r:embed="rId3">
            <a:alphaModFix/>
          </a:blip>
          <a:stretch>
            <a:fillRect/>
          </a:stretch>
        </p:blipFill>
        <p:spPr>
          <a:xfrm>
            <a:off x="6594875" y="3463875"/>
            <a:ext cx="5045475" cy="2249450"/>
          </a:xfrm>
          <a:prstGeom prst="rect">
            <a:avLst/>
          </a:prstGeom>
          <a:noFill/>
          <a:ln>
            <a:noFill/>
          </a:ln>
        </p:spPr>
      </p:pic>
      <p:pic>
        <p:nvPicPr>
          <p:cNvPr id="142" name="Google Shape;142;g106d6df0efa_0_10"/>
          <p:cNvPicPr preferRelativeResize="0"/>
          <p:nvPr/>
        </p:nvPicPr>
        <p:blipFill>
          <a:blip r:embed="rId4">
            <a:alphaModFix/>
          </a:blip>
          <a:stretch>
            <a:fillRect/>
          </a:stretch>
        </p:blipFill>
        <p:spPr>
          <a:xfrm>
            <a:off x="1158250" y="1115375"/>
            <a:ext cx="4473350" cy="2348500"/>
          </a:xfrm>
          <a:prstGeom prst="rect">
            <a:avLst/>
          </a:prstGeom>
          <a:noFill/>
          <a:ln>
            <a:noFill/>
          </a:ln>
        </p:spPr>
      </p:pic>
      <p:sp>
        <p:nvSpPr>
          <p:cNvPr id="143" name="Google Shape;143;g106d6df0efa_0_10"/>
          <p:cNvSpPr txBox="1"/>
          <p:nvPr/>
        </p:nvSpPr>
        <p:spPr>
          <a:xfrm>
            <a:off x="446175" y="3530550"/>
            <a:ext cx="5810400" cy="27645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Clr>
                <a:schemeClr val="dk1"/>
              </a:buClr>
              <a:buSzPts val="1100"/>
              <a:buFont typeface="Arial"/>
              <a:buNone/>
            </a:pPr>
            <a:r>
              <a:rPr lang="en-US" sz="1600">
                <a:solidFill>
                  <a:schemeClr val="dk1"/>
                </a:solidFill>
                <a:latin typeface="Times New Roman"/>
                <a:ea typeface="Times New Roman"/>
                <a:cs typeface="Times New Roman"/>
                <a:sym typeface="Times New Roman"/>
              </a:rPr>
              <a:t>Sport activities are thought to generate an intergenerational interaction zone in the Funmilies initiative, which is not confined to physical exercise with physical health advantages only. They are also said to have the ability to build relationships and have a transforming effect on society. The outcomes of intergenerational programs and scientific researchers have proven that intergenerational activities help both the old and the youth, which has been the subject of research and analysis in recent decades.</a:t>
            </a:r>
            <a:endParaRPr sz="17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06d6df0efa_0_20"/>
          <p:cNvSpPr txBox="1"/>
          <p:nvPr>
            <p:ph type="title"/>
          </p:nvPr>
        </p:nvSpPr>
        <p:spPr>
          <a:xfrm>
            <a:off x="838200" y="983686"/>
            <a:ext cx="10515600" cy="70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Practical part</a:t>
            </a:r>
            <a:endParaRPr>
              <a:latin typeface="Times New Roman"/>
              <a:ea typeface="Times New Roman"/>
              <a:cs typeface="Times New Roman"/>
              <a:sym typeface="Times New Roman"/>
            </a:endParaRPr>
          </a:p>
        </p:txBody>
      </p:sp>
      <p:sp>
        <p:nvSpPr>
          <p:cNvPr id="149" name="Google Shape;149;g106d6df0efa_0_20"/>
          <p:cNvSpPr txBox="1"/>
          <p:nvPr>
            <p:ph idx="1" type="body"/>
          </p:nvPr>
        </p:nvSpPr>
        <p:spPr>
          <a:xfrm>
            <a:off x="838200" y="1981025"/>
            <a:ext cx="10515600" cy="4351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2400">
                <a:latin typeface="Times New Roman"/>
                <a:ea typeface="Times New Roman"/>
                <a:cs typeface="Times New Roman"/>
                <a:sym typeface="Times New Roman"/>
              </a:rPr>
              <a:t>The following activities put the concept of bodily intelligence into practice and can teach people </a:t>
            </a:r>
            <a:r>
              <a:rPr lang="en-US" sz="2400">
                <a:latin typeface="Times New Roman"/>
                <a:ea typeface="Times New Roman"/>
                <a:cs typeface="Times New Roman"/>
                <a:sym typeface="Times New Roman"/>
              </a:rPr>
              <a:t>how to use their body as a learning tool as well as enhance the i</a:t>
            </a:r>
            <a:r>
              <a:rPr lang="en-US" sz="2400">
                <a:latin typeface="Times New Roman"/>
                <a:ea typeface="Times New Roman"/>
                <a:cs typeface="Times New Roman"/>
                <a:sym typeface="Times New Roman"/>
              </a:rPr>
              <a:t>ntergenerational activities which help both the old and the young</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pic>
        <p:nvPicPr>
          <p:cNvPr id="150" name="Google Shape;150;g106d6df0efa_0_20"/>
          <p:cNvPicPr preferRelativeResize="0"/>
          <p:nvPr/>
        </p:nvPicPr>
        <p:blipFill>
          <a:blip r:embed="rId3">
            <a:alphaModFix/>
          </a:blip>
          <a:stretch>
            <a:fillRect/>
          </a:stretch>
        </p:blipFill>
        <p:spPr>
          <a:xfrm>
            <a:off x="4278169" y="3316824"/>
            <a:ext cx="3635650" cy="2424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06d6df0efa_0_15"/>
          <p:cNvSpPr txBox="1"/>
          <p:nvPr>
            <p:ph type="title"/>
          </p:nvPr>
        </p:nvSpPr>
        <p:spPr>
          <a:xfrm>
            <a:off x="904000" y="1118536"/>
            <a:ext cx="10515600" cy="70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Activity 1: Make the story</a:t>
            </a:r>
            <a:endParaRPr>
              <a:latin typeface="Times New Roman"/>
              <a:ea typeface="Times New Roman"/>
              <a:cs typeface="Times New Roman"/>
              <a:sym typeface="Times New Roman"/>
            </a:endParaRPr>
          </a:p>
        </p:txBody>
      </p:sp>
      <p:sp>
        <p:nvSpPr>
          <p:cNvPr id="156" name="Google Shape;156;g106d6df0efa_0_15"/>
          <p:cNvSpPr txBox="1"/>
          <p:nvPr>
            <p:ph idx="1" type="body"/>
          </p:nvPr>
        </p:nvSpPr>
        <p:spPr>
          <a:xfrm>
            <a:off x="904000" y="1990100"/>
            <a:ext cx="10515600" cy="43512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1100"/>
              <a:buFont typeface="Arial"/>
              <a:buNone/>
            </a:pPr>
            <a:r>
              <a:rPr lang="en-US" sz="1800">
                <a:latin typeface="Times New Roman"/>
                <a:ea typeface="Times New Roman"/>
                <a:cs typeface="Times New Roman"/>
                <a:sym typeface="Times New Roman"/>
              </a:rPr>
              <a:t>For the the importance of Bodily kinaesthetic intelligence unit the group will participate in an activity called “Make the story”. They will form a line and one person at a time will be stepping forward to say a word of a story, then step back in the line. Another person will carry on the story by stepping forward and afterwards stepping back in line. The story will be </a:t>
            </a:r>
            <a:r>
              <a:rPr lang="en-US" sz="1800">
                <a:latin typeface="Times New Roman"/>
                <a:ea typeface="Times New Roman"/>
                <a:cs typeface="Times New Roman"/>
                <a:sym typeface="Times New Roman"/>
              </a:rPr>
              <a:t>created</a:t>
            </a:r>
            <a:r>
              <a:rPr lang="en-US" sz="1800">
                <a:latin typeface="Times New Roman"/>
                <a:ea typeface="Times New Roman"/>
                <a:cs typeface="Times New Roman"/>
                <a:sym typeface="Times New Roman"/>
              </a:rPr>
              <a:t> like that until every member of the group has participated. The activity will continue until the story naturally ends.</a:t>
            </a:r>
            <a:r>
              <a:rPr lang="en-US"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p:txBody>
      </p:sp>
      <p:sp>
        <p:nvSpPr>
          <p:cNvPr id="157" name="Google Shape;157;g106d6df0efa_0_15"/>
          <p:cNvSpPr txBox="1"/>
          <p:nvPr/>
        </p:nvSpPr>
        <p:spPr>
          <a:xfrm>
            <a:off x="7291200" y="3930600"/>
            <a:ext cx="4900800" cy="173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Objectives:</a:t>
            </a:r>
            <a:endParaRPr sz="1800">
              <a:latin typeface="Times New Roman"/>
              <a:ea typeface="Times New Roman"/>
              <a:cs typeface="Times New Roman"/>
              <a:sym typeface="Times New Roman"/>
            </a:endParaRPr>
          </a:p>
          <a:p>
            <a:pPr indent="-261620" lvl="0" marL="147320" rtl="0" algn="l">
              <a:lnSpc>
                <a:spcPct val="12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Increased attention span</a:t>
            </a:r>
            <a:endParaRPr sz="1800">
              <a:solidFill>
                <a:schemeClr val="dk1"/>
              </a:solidFill>
              <a:latin typeface="Times New Roman"/>
              <a:ea typeface="Times New Roman"/>
              <a:cs typeface="Times New Roman"/>
              <a:sym typeface="Times New Roman"/>
            </a:endParaRPr>
          </a:p>
          <a:p>
            <a:pPr indent="-261620" lvl="0" marL="147320" rtl="0" algn="l">
              <a:lnSpc>
                <a:spcPct val="12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Increased concentration</a:t>
            </a:r>
            <a:endParaRPr sz="1800">
              <a:solidFill>
                <a:schemeClr val="dk1"/>
              </a:solidFill>
              <a:latin typeface="Times New Roman"/>
              <a:ea typeface="Times New Roman"/>
              <a:cs typeface="Times New Roman"/>
              <a:sym typeface="Times New Roman"/>
            </a:endParaRPr>
          </a:p>
          <a:p>
            <a:pPr indent="-261620" lvl="0" marL="147320" rtl="0" algn="l">
              <a:lnSpc>
                <a:spcPct val="12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Better communication skills</a:t>
            </a:r>
            <a:endParaRPr sz="1800">
              <a:solidFill>
                <a:schemeClr val="dk1"/>
              </a:solidFill>
              <a:latin typeface="Times New Roman"/>
              <a:ea typeface="Times New Roman"/>
              <a:cs typeface="Times New Roman"/>
              <a:sym typeface="Times New Roman"/>
            </a:endParaRPr>
          </a:p>
          <a:p>
            <a:pPr indent="-261620" lvl="0" marL="147320" rtl="0" algn="l">
              <a:lnSpc>
                <a:spcPct val="120000"/>
              </a:lnSpc>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Better analytical thinking</a:t>
            </a:r>
            <a:endParaRPr sz="1800">
              <a:latin typeface="Times New Roman"/>
              <a:ea typeface="Times New Roman"/>
              <a:cs typeface="Times New Roman"/>
              <a:sym typeface="Times New Roman"/>
            </a:endParaRPr>
          </a:p>
        </p:txBody>
      </p:sp>
      <p:pic>
        <p:nvPicPr>
          <p:cNvPr id="158" name="Google Shape;158;g106d6df0efa_0_15"/>
          <p:cNvPicPr preferRelativeResize="0"/>
          <p:nvPr/>
        </p:nvPicPr>
        <p:blipFill>
          <a:blip r:embed="rId3">
            <a:alphaModFix/>
          </a:blip>
          <a:stretch>
            <a:fillRect/>
          </a:stretch>
        </p:blipFill>
        <p:spPr>
          <a:xfrm>
            <a:off x="1812050" y="3588025"/>
            <a:ext cx="2188625" cy="225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06d6df0efa_0_54"/>
          <p:cNvSpPr txBox="1"/>
          <p:nvPr/>
        </p:nvSpPr>
        <p:spPr>
          <a:xfrm>
            <a:off x="377350" y="4319475"/>
            <a:ext cx="44463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Materials needed:</a:t>
            </a:r>
            <a:br>
              <a:rPr lang="en-US" sz="2000">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Paper, scissors, makers, tape, stickers, sticky notes</a:t>
            </a:r>
            <a:endParaRPr sz="2000">
              <a:latin typeface="Times New Roman"/>
              <a:ea typeface="Times New Roman"/>
              <a:cs typeface="Times New Roman"/>
              <a:sym typeface="Times New Roman"/>
            </a:endParaRPr>
          </a:p>
          <a:p>
            <a:pPr indent="0" lvl="0" marL="0" rtl="0" algn="ctr">
              <a:spcBef>
                <a:spcPts val="0"/>
              </a:spcBef>
              <a:spcAft>
                <a:spcPts val="0"/>
              </a:spcAft>
              <a:buNone/>
            </a:pPr>
            <a:r>
              <a:t/>
            </a:r>
            <a:endParaRPr sz="2000">
              <a:latin typeface="Times New Roman"/>
              <a:ea typeface="Times New Roman"/>
              <a:cs typeface="Times New Roman"/>
              <a:sym typeface="Times New Roman"/>
            </a:endParaRPr>
          </a:p>
        </p:txBody>
      </p:sp>
      <p:sp>
        <p:nvSpPr>
          <p:cNvPr id="164" name="Google Shape;164;g106d6df0efa_0_54"/>
          <p:cNvSpPr txBox="1"/>
          <p:nvPr/>
        </p:nvSpPr>
        <p:spPr>
          <a:xfrm>
            <a:off x="869525" y="1518800"/>
            <a:ext cx="3018900" cy="21537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Clr>
                <a:schemeClr val="dk1"/>
              </a:buClr>
              <a:buSzPts val="1100"/>
              <a:buFont typeface="Arial"/>
              <a:buNone/>
            </a:pPr>
            <a:r>
              <a:rPr b="1" lang="en-US" sz="2000">
                <a:solidFill>
                  <a:schemeClr val="dk1"/>
                </a:solidFill>
                <a:latin typeface="Times New Roman"/>
                <a:ea typeface="Times New Roman"/>
                <a:cs typeface="Times New Roman"/>
                <a:sym typeface="Times New Roman"/>
              </a:rPr>
              <a:t>N° of People:</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It will depend on the number of participants in the event, but 5-10 people per team would be best for the facilitators.</a:t>
            </a:r>
            <a:endParaRPr sz="2000">
              <a:latin typeface="Times New Roman"/>
              <a:ea typeface="Times New Roman"/>
              <a:cs typeface="Times New Roman"/>
              <a:sym typeface="Times New Roman"/>
            </a:endParaRPr>
          </a:p>
        </p:txBody>
      </p:sp>
      <p:sp>
        <p:nvSpPr>
          <p:cNvPr id="165" name="Google Shape;165;g106d6df0efa_0_54"/>
          <p:cNvSpPr txBox="1"/>
          <p:nvPr/>
        </p:nvSpPr>
        <p:spPr>
          <a:xfrm>
            <a:off x="7678325" y="1518800"/>
            <a:ext cx="4008000" cy="18213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b="1" lang="en-US" sz="2000">
                <a:solidFill>
                  <a:schemeClr val="dk1"/>
                </a:solidFill>
                <a:latin typeface="Times New Roman"/>
                <a:ea typeface="Times New Roman"/>
                <a:cs typeface="Times New Roman"/>
                <a:sym typeface="Times New Roman"/>
              </a:rPr>
              <a:t>Sub-module objectives:</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This unit would aim to enhance the attentiveness of the group and relate a mental exercise with a physical one.</a:t>
            </a:r>
            <a:endParaRPr sz="2000">
              <a:latin typeface="Times New Roman"/>
              <a:ea typeface="Times New Roman"/>
              <a:cs typeface="Times New Roman"/>
              <a:sym typeface="Times New Roman"/>
            </a:endParaRPr>
          </a:p>
        </p:txBody>
      </p:sp>
      <p:sp>
        <p:nvSpPr>
          <p:cNvPr id="166" name="Google Shape;166;g106d6df0efa_0_54"/>
          <p:cNvSpPr txBox="1"/>
          <p:nvPr/>
        </p:nvSpPr>
        <p:spPr>
          <a:xfrm>
            <a:off x="8182325" y="3914175"/>
            <a:ext cx="3000000" cy="18213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b="1" lang="en-US" sz="2000">
                <a:solidFill>
                  <a:schemeClr val="dk1"/>
                </a:solidFill>
                <a:latin typeface="Times New Roman"/>
                <a:ea typeface="Times New Roman"/>
                <a:cs typeface="Times New Roman"/>
                <a:sym typeface="Times New Roman"/>
              </a:rPr>
              <a:t>Time:</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Half an hour should be enough with a possible extension of about 5-10 mins.</a:t>
            </a:r>
            <a:endParaRPr sz="2000">
              <a:latin typeface="Times New Roman"/>
              <a:ea typeface="Times New Roman"/>
              <a:cs typeface="Times New Roman"/>
              <a:sym typeface="Times New Roman"/>
            </a:endParaRPr>
          </a:p>
        </p:txBody>
      </p:sp>
      <p:pic>
        <p:nvPicPr>
          <p:cNvPr id="167" name="Google Shape;167;g106d6df0efa_0_54"/>
          <p:cNvPicPr preferRelativeResize="0"/>
          <p:nvPr/>
        </p:nvPicPr>
        <p:blipFill>
          <a:blip r:embed="rId3">
            <a:alphaModFix/>
          </a:blip>
          <a:stretch>
            <a:fillRect/>
          </a:stretch>
        </p:blipFill>
        <p:spPr>
          <a:xfrm>
            <a:off x="4292825" y="2339575"/>
            <a:ext cx="3485102" cy="21788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06d6df0efa_0_37"/>
          <p:cNvSpPr txBox="1"/>
          <p:nvPr>
            <p:ph type="title"/>
          </p:nvPr>
        </p:nvSpPr>
        <p:spPr>
          <a:xfrm>
            <a:off x="838200" y="983686"/>
            <a:ext cx="10515600" cy="707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Times New Roman"/>
                <a:ea typeface="Times New Roman"/>
                <a:cs typeface="Times New Roman"/>
                <a:sym typeface="Times New Roman"/>
              </a:rPr>
              <a:t>Activity 2: Find me on the map</a:t>
            </a:r>
            <a:endParaRPr>
              <a:latin typeface="Times New Roman"/>
              <a:ea typeface="Times New Roman"/>
              <a:cs typeface="Times New Roman"/>
              <a:sym typeface="Times New Roman"/>
            </a:endParaRPr>
          </a:p>
        </p:txBody>
      </p:sp>
      <p:sp>
        <p:nvSpPr>
          <p:cNvPr id="173" name="Google Shape;173;g106d6df0efa_0_3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lnSpc>
                <a:spcPct val="100000"/>
              </a:lnSpc>
              <a:spcBef>
                <a:spcPts val="0"/>
              </a:spcBef>
              <a:spcAft>
                <a:spcPts val="0"/>
              </a:spcAft>
              <a:buNone/>
            </a:pPr>
            <a:r>
              <a:rPr lang="en-US" sz="1800">
                <a:solidFill>
                  <a:srgbClr val="000000"/>
                </a:solidFill>
                <a:highlight>
                  <a:srgbClr val="FFFFFF"/>
                </a:highlight>
                <a:latin typeface="Times New Roman"/>
                <a:ea typeface="Times New Roman"/>
                <a:cs typeface="Times New Roman"/>
                <a:sym typeface="Times New Roman"/>
              </a:rPr>
              <a:t>Delegates should form a big board and assign persons to certain sections of the board. The board will be displayed as a cultural map with information on the cultures, traditions, and beliefs of a certain nation. Every 2 minutes, the trainer will be reading a line about a different culture, and the participants must position themselves correctly. The exercise "Find me on the map" combines the concepts of physical intelligence and intercultural communication. The aim for participants will be to learn about other cultures via physical activities and practical knowledge.</a:t>
            </a:r>
            <a:endParaRPr sz="1800">
              <a:solidFill>
                <a:srgbClr val="000000"/>
              </a:solidFill>
              <a:latin typeface="Helvetica Neue"/>
              <a:ea typeface="Helvetica Neue"/>
              <a:cs typeface="Helvetica Neue"/>
              <a:sym typeface="Helvetica Neue"/>
            </a:endParaRPr>
          </a:p>
          <a:p>
            <a:pPr indent="0" lvl="0" marL="0" rtl="0" algn="l">
              <a:spcBef>
                <a:spcPts val="4935"/>
              </a:spcBef>
              <a:spcAft>
                <a:spcPts val="0"/>
              </a:spcAft>
              <a:buNone/>
            </a:pPr>
            <a:r>
              <a:t/>
            </a:r>
            <a:endParaRPr/>
          </a:p>
        </p:txBody>
      </p:sp>
      <p:sp>
        <p:nvSpPr>
          <p:cNvPr id="174" name="Google Shape;174;g106d6df0efa_0_37"/>
          <p:cNvSpPr txBox="1"/>
          <p:nvPr/>
        </p:nvSpPr>
        <p:spPr>
          <a:xfrm>
            <a:off x="7291200" y="4102800"/>
            <a:ext cx="4900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Objectives:</a:t>
            </a:r>
            <a:endParaRPr sz="1800">
              <a:latin typeface="Times New Roman"/>
              <a:ea typeface="Times New Roman"/>
              <a:cs typeface="Times New Roman"/>
              <a:sym typeface="Times New Roman"/>
            </a:endParaRPr>
          </a:p>
          <a:p>
            <a:pPr indent="-261620" lvl="0" marL="14732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Awareness of the cultural differences</a:t>
            </a:r>
            <a:endParaRPr sz="1800">
              <a:solidFill>
                <a:schemeClr val="dk1"/>
              </a:solidFill>
              <a:latin typeface="Times New Roman"/>
              <a:ea typeface="Times New Roman"/>
              <a:cs typeface="Times New Roman"/>
              <a:sym typeface="Times New Roman"/>
            </a:endParaRPr>
          </a:p>
          <a:p>
            <a:pPr indent="-261620" lvl="0" marL="14732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Cultural education</a:t>
            </a:r>
            <a:endParaRPr sz="1800">
              <a:solidFill>
                <a:schemeClr val="dk1"/>
              </a:solidFill>
              <a:latin typeface="Times New Roman"/>
              <a:ea typeface="Times New Roman"/>
              <a:cs typeface="Times New Roman"/>
              <a:sym typeface="Times New Roman"/>
            </a:endParaRPr>
          </a:p>
          <a:p>
            <a:pPr indent="-261620" lvl="0" marL="147320" rtl="0" algn="l">
              <a:spcBef>
                <a:spcPts val="0"/>
              </a:spcBef>
              <a:spcAft>
                <a:spcPts val="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Improvement of the logical thinking</a:t>
            </a:r>
            <a:endParaRPr sz="1800">
              <a:solidFill>
                <a:schemeClr val="dk1"/>
              </a:solidFill>
              <a:latin typeface="Times New Roman"/>
              <a:ea typeface="Times New Roman"/>
              <a:cs typeface="Times New Roman"/>
              <a:sym typeface="Times New Roman"/>
            </a:endParaRPr>
          </a:p>
          <a:p>
            <a:pPr indent="-261620" lvl="0" marL="147320" rtl="0" algn="l">
              <a:spcBef>
                <a:spcPts val="0"/>
              </a:spcBef>
              <a:spcAft>
                <a:spcPts val="1600"/>
              </a:spcAft>
              <a:buClr>
                <a:schemeClr val="dk1"/>
              </a:buClr>
              <a:buSzPts val="1800"/>
              <a:buFont typeface="Times New Roman"/>
              <a:buChar char="➔"/>
            </a:pPr>
            <a:r>
              <a:rPr lang="en-US" sz="1800">
                <a:solidFill>
                  <a:schemeClr val="dk1"/>
                </a:solidFill>
                <a:latin typeface="Times New Roman"/>
                <a:ea typeface="Times New Roman"/>
                <a:cs typeface="Times New Roman"/>
                <a:sym typeface="Times New Roman"/>
              </a:rPr>
              <a:t>Improved communication skills</a:t>
            </a:r>
            <a:endParaRPr sz="1800">
              <a:solidFill>
                <a:schemeClr val="dk1"/>
              </a:solidFill>
              <a:latin typeface="Times New Roman"/>
              <a:ea typeface="Times New Roman"/>
              <a:cs typeface="Times New Roman"/>
              <a:sym typeface="Times New Roman"/>
            </a:endParaRPr>
          </a:p>
        </p:txBody>
      </p:sp>
      <p:pic>
        <p:nvPicPr>
          <p:cNvPr id="175" name="Google Shape;175;g106d6df0efa_0_37"/>
          <p:cNvPicPr preferRelativeResize="0"/>
          <p:nvPr/>
        </p:nvPicPr>
        <p:blipFill rotWithShape="1">
          <a:blip r:embed="rId3">
            <a:alphaModFix/>
          </a:blip>
          <a:srcRect b="0" l="4844" r="4943" t="0"/>
          <a:stretch/>
        </p:blipFill>
        <p:spPr>
          <a:xfrm>
            <a:off x="1820075" y="3704400"/>
            <a:ext cx="3333225" cy="207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06d6df0efa_0_64"/>
          <p:cNvSpPr txBox="1"/>
          <p:nvPr/>
        </p:nvSpPr>
        <p:spPr>
          <a:xfrm>
            <a:off x="869525" y="1518800"/>
            <a:ext cx="3018900" cy="11571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b="1" lang="en-US" sz="2000">
                <a:solidFill>
                  <a:schemeClr val="dk1"/>
                </a:solidFill>
                <a:latin typeface="Times New Roman"/>
                <a:ea typeface="Times New Roman"/>
                <a:cs typeface="Times New Roman"/>
                <a:sym typeface="Times New Roman"/>
              </a:rPr>
              <a:t>N° of People:</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All of the people shall take place in this activity </a:t>
            </a:r>
            <a:endParaRPr sz="2000">
              <a:latin typeface="Times New Roman"/>
              <a:ea typeface="Times New Roman"/>
              <a:cs typeface="Times New Roman"/>
              <a:sym typeface="Times New Roman"/>
            </a:endParaRPr>
          </a:p>
        </p:txBody>
      </p:sp>
      <p:sp>
        <p:nvSpPr>
          <p:cNvPr id="181" name="Google Shape;181;g106d6df0efa_0_64"/>
          <p:cNvSpPr txBox="1"/>
          <p:nvPr/>
        </p:nvSpPr>
        <p:spPr>
          <a:xfrm>
            <a:off x="377350" y="4319475"/>
            <a:ext cx="44463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Times New Roman"/>
                <a:ea typeface="Times New Roman"/>
                <a:cs typeface="Times New Roman"/>
                <a:sym typeface="Times New Roman"/>
              </a:rPr>
              <a:t>Materials needed:</a:t>
            </a:r>
            <a:br>
              <a:rPr lang="en-US" sz="2000">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Colorful pens, markers, highlighters, paper</a:t>
            </a:r>
            <a:endParaRPr sz="2000">
              <a:latin typeface="Times New Roman"/>
              <a:ea typeface="Times New Roman"/>
              <a:cs typeface="Times New Roman"/>
              <a:sym typeface="Times New Roman"/>
            </a:endParaRPr>
          </a:p>
          <a:p>
            <a:pPr indent="0" lvl="0" marL="0" rtl="0" algn="ctr">
              <a:spcBef>
                <a:spcPts val="0"/>
              </a:spcBef>
              <a:spcAft>
                <a:spcPts val="0"/>
              </a:spcAft>
              <a:buNone/>
            </a:pPr>
            <a:r>
              <a:t/>
            </a:r>
            <a:endParaRPr sz="2000">
              <a:latin typeface="Times New Roman"/>
              <a:ea typeface="Times New Roman"/>
              <a:cs typeface="Times New Roman"/>
              <a:sym typeface="Times New Roman"/>
            </a:endParaRPr>
          </a:p>
        </p:txBody>
      </p:sp>
      <p:sp>
        <p:nvSpPr>
          <p:cNvPr id="182" name="Google Shape;182;g106d6df0efa_0_64"/>
          <p:cNvSpPr txBox="1"/>
          <p:nvPr/>
        </p:nvSpPr>
        <p:spPr>
          <a:xfrm>
            <a:off x="7678325" y="1518800"/>
            <a:ext cx="4008000" cy="14892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b="1" lang="en-US" sz="2000">
                <a:solidFill>
                  <a:schemeClr val="dk1"/>
                </a:solidFill>
                <a:latin typeface="Times New Roman"/>
                <a:ea typeface="Times New Roman"/>
                <a:cs typeface="Times New Roman"/>
                <a:sym typeface="Times New Roman"/>
              </a:rPr>
              <a:t>Sub-module objectives:</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This unit would aim at providing understanding of the different cultural values.</a:t>
            </a:r>
            <a:endParaRPr sz="2000">
              <a:latin typeface="Times New Roman"/>
              <a:ea typeface="Times New Roman"/>
              <a:cs typeface="Times New Roman"/>
              <a:sym typeface="Times New Roman"/>
            </a:endParaRPr>
          </a:p>
        </p:txBody>
      </p:sp>
      <p:sp>
        <p:nvSpPr>
          <p:cNvPr id="183" name="Google Shape;183;g106d6df0efa_0_64"/>
          <p:cNvSpPr txBox="1"/>
          <p:nvPr/>
        </p:nvSpPr>
        <p:spPr>
          <a:xfrm>
            <a:off x="8182325" y="4319475"/>
            <a:ext cx="3000000" cy="8247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None/>
            </a:pPr>
            <a:r>
              <a:rPr b="1" lang="en-US" sz="2000">
                <a:solidFill>
                  <a:schemeClr val="dk1"/>
                </a:solidFill>
                <a:latin typeface="Times New Roman"/>
                <a:ea typeface="Times New Roman"/>
                <a:cs typeface="Times New Roman"/>
                <a:sym typeface="Times New Roman"/>
              </a:rPr>
              <a:t>Time:</a:t>
            </a:r>
            <a:br>
              <a:rPr b="1" lang="en-US" sz="2000">
                <a:solidFill>
                  <a:schemeClr val="dk1"/>
                </a:solidFill>
                <a:latin typeface="Times New Roman"/>
                <a:ea typeface="Times New Roman"/>
                <a:cs typeface="Times New Roman"/>
                <a:sym typeface="Times New Roman"/>
              </a:rPr>
            </a:br>
            <a:r>
              <a:rPr lang="en-US" sz="2000">
                <a:solidFill>
                  <a:schemeClr val="dk1"/>
                </a:solidFill>
                <a:latin typeface="Times New Roman"/>
                <a:ea typeface="Times New Roman"/>
                <a:cs typeface="Times New Roman"/>
                <a:sym typeface="Times New Roman"/>
              </a:rPr>
              <a:t>30 mins to 1 hour</a:t>
            </a:r>
            <a:endParaRPr sz="2000">
              <a:latin typeface="Times New Roman"/>
              <a:ea typeface="Times New Roman"/>
              <a:cs typeface="Times New Roman"/>
              <a:sym typeface="Times New Roman"/>
            </a:endParaRPr>
          </a:p>
        </p:txBody>
      </p:sp>
      <p:pic>
        <p:nvPicPr>
          <p:cNvPr id="184" name="Google Shape;184;g106d6df0efa_0_64"/>
          <p:cNvPicPr preferRelativeResize="0"/>
          <p:nvPr/>
        </p:nvPicPr>
        <p:blipFill>
          <a:blip r:embed="rId3">
            <a:alphaModFix/>
          </a:blip>
          <a:stretch>
            <a:fillRect/>
          </a:stretch>
        </p:blipFill>
        <p:spPr>
          <a:xfrm>
            <a:off x="3915838" y="1975550"/>
            <a:ext cx="4360324" cy="290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Custom Funmilies">
      <a:dk1>
        <a:srgbClr val="000000"/>
      </a:dk1>
      <a:lt1>
        <a:srgbClr val="FFFFFF"/>
      </a:lt1>
      <a:dk2>
        <a:srgbClr val="44546A"/>
      </a:dk2>
      <a:lt2>
        <a:srgbClr val="E7E6E6"/>
      </a:lt2>
      <a:accent1>
        <a:srgbClr val="72E1D7"/>
      </a:accent1>
      <a:accent2>
        <a:srgbClr val="FF6464"/>
      </a:accent2>
      <a:accent3>
        <a:srgbClr val="EDEDED"/>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2021-10-07T09:55:09Z</dcterms:created>
  <dc:creator>famighetti</dc:creator>
</cp:coreProperties>
</file>