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3"/>
  </p:handoutMasterIdLst>
  <p:sldIdLst>
    <p:sldId id="257" r:id="rId2"/>
    <p:sldId id="258" r:id="rId3"/>
    <p:sldId id="259" r:id="rId4"/>
    <p:sldId id="260" r:id="rId5"/>
    <p:sldId id="262" r:id="rId6"/>
    <p:sldId id="282" r:id="rId7"/>
    <p:sldId id="263" r:id="rId8"/>
    <p:sldId id="283" r:id="rId9"/>
    <p:sldId id="270" r:id="rId10"/>
    <p:sldId id="272" r:id="rId11"/>
    <p:sldId id="278" r:id="rId12"/>
    <p:sldId id="279" r:id="rId13"/>
    <p:sldId id="281" r:id="rId14"/>
    <p:sldId id="284" r:id="rId15"/>
    <p:sldId id="273" r:id="rId16"/>
    <p:sldId id="276" r:id="rId17"/>
    <p:sldId id="275" r:id="rId18"/>
    <p:sldId id="285" r:id="rId19"/>
    <p:sldId id="265" r:id="rId20"/>
    <p:sldId id="266" r:id="rId21"/>
    <p:sldId id="261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8FB052A-E498-47B4-A702-DA82D3294B8D}">
          <p14:sldIdLst>
            <p14:sldId id="257"/>
            <p14:sldId id="258"/>
            <p14:sldId id="259"/>
            <p14:sldId id="260"/>
          </p14:sldIdLst>
        </p14:section>
        <p14:section name="U1: Having Fun" id="{F7D0FF71-F122-4A2F-B93F-BBDDB6294E10}">
          <p14:sldIdLst>
            <p14:sldId id="262"/>
            <p14:sldId id="282"/>
            <p14:sldId id="263"/>
            <p14:sldId id="283"/>
          </p14:sldIdLst>
        </p14:section>
        <p14:section name="U2: Ensuring Safety" id="{7C16E04A-988E-417C-8C41-CC54A8947DE7}">
          <p14:sldIdLst>
            <p14:sldId id="270"/>
            <p14:sldId id="272"/>
            <p14:sldId id="278"/>
            <p14:sldId id="279"/>
            <p14:sldId id="281"/>
            <p14:sldId id="284"/>
          </p14:sldIdLst>
        </p14:section>
        <p14:section name="U3: Strong bounds" id="{C98D3508-AD7A-4ADF-843D-E5CD1ECECB9C}">
          <p14:sldIdLst>
            <p14:sldId id="273"/>
            <p14:sldId id="276"/>
            <p14:sldId id="275"/>
            <p14:sldId id="285"/>
          </p14:sldIdLst>
        </p14:section>
        <p14:section name="Ending" id="{178C6161-2B7D-46EE-ABBE-9A8E9D1DE89D}">
          <p14:sldIdLst>
            <p14:sldId id="265"/>
            <p14:sldId id="266"/>
            <p14:sldId id="261"/>
          </p14:sldIdLst>
        </p14:section>
      </p14:sectionLst>
    </p:ex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79"/>
    <a:srgbClr val="05FF76"/>
    <a:srgbClr val="FF6D6D"/>
    <a:srgbClr val="FF5C29"/>
    <a:srgbClr val="FFF3CD"/>
    <a:srgbClr val="DDFFF9"/>
    <a:srgbClr val="29FFD6"/>
    <a:srgbClr val="72E1D2"/>
    <a:srgbClr val="00D2AA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62" autoAdjust="0"/>
    <p:restoredTop sz="95179" autoAdjust="0"/>
  </p:normalViewPr>
  <p:slideViewPr>
    <p:cSldViewPr snapToGrid="0" showGuides="1">
      <p:cViewPr varScale="1">
        <p:scale>
          <a:sx n="86" d="100"/>
          <a:sy n="86" d="100"/>
        </p:scale>
        <p:origin x="420" y="84"/>
      </p:cViewPr>
      <p:guideLst>
        <p:guide pos="3840"/>
        <p:guide orient="horz" pos="216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9678"/>
    </p:cViewPr>
  </p:sorterViewPr>
  <p:notesViewPr>
    <p:cSldViewPr snapToGrid="0" showGuides="1">
      <p:cViewPr varScale="1">
        <p:scale>
          <a:sx n="57" d="100"/>
          <a:sy n="57" d="100"/>
        </p:scale>
        <p:origin x="283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6E9F88-03D7-4D59-A410-6AB99FF9DC9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0661A9-B8BE-49DD-A230-B1B26B6E1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4234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0907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330576"/>
            <a:ext cx="9144000" cy="44450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Subtitle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9DB89-0950-43C4-B976-22C665E9107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DAB0B-916F-4FB9-B8BA-E27E9C2D3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776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9DB89-0950-43C4-B976-22C665E9107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DAB0B-916F-4FB9-B8BA-E27E9C2D3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398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9DB89-0950-43C4-B976-22C665E9107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DAB0B-916F-4FB9-B8BA-E27E9C2D3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0548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F79B8-7499-496E-958C-6094E72552C0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C4C31-6EB0-4DF3-9D68-D7C7C840F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7765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F79B8-7499-496E-958C-6094E72552C0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C4C31-6EB0-4DF3-9D68-D7C7C840F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498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F79B8-7499-496E-958C-6094E72552C0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C4C31-6EB0-4DF3-9D68-D7C7C840F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9526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F79B8-7499-496E-958C-6094E72552C0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C4C31-6EB0-4DF3-9D68-D7C7C840F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3694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F79B8-7499-496E-958C-6094E72552C0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C4C31-6EB0-4DF3-9D68-D7C7C840F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100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F79B8-7499-496E-958C-6094E72552C0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C4C31-6EB0-4DF3-9D68-D7C7C840F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6417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9DB89-0950-43C4-B976-22C665E9107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DAB0B-916F-4FB9-B8BA-E27E9C2D3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6070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9DB89-0950-43C4-B976-22C665E9107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DAB0B-916F-4FB9-B8BA-E27E9C2D3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828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9DB89-0950-43C4-B976-22C665E9107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DAB0B-916F-4FB9-B8BA-E27E9C2D3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603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9DB89-0950-43C4-B976-22C665E9107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DAB0B-916F-4FB9-B8BA-E27E9C2D3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743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9DB89-0950-43C4-B976-22C665E9107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DAB0B-916F-4FB9-B8BA-E27E9C2D3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475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9DB89-0950-43C4-B976-22C665E9107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DAB0B-916F-4FB9-B8BA-E27E9C2D3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048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9DB89-0950-43C4-B976-22C665E9107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DAB0B-916F-4FB9-B8BA-E27E9C2D3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5986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9DB89-0950-43C4-B976-22C665E9107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DAB0B-916F-4FB9-B8BA-E27E9C2D3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388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3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Slika 1"/>
          <p:cNvPicPr/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250" y="6053794"/>
            <a:ext cx="1959938" cy="559361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7"/>
          <p:cNvSpPr txBox="1"/>
          <p:nvPr userDrawn="1"/>
        </p:nvSpPr>
        <p:spPr>
          <a:xfrm>
            <a:off x="2653393" y="6102641"/>
            <a:ext cx="6229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The European Commission's support for the production of this publication does not constitute an endorsement of the contents, </a:t>
            </a:r>
            <a:br>
              <a:rPr lang="de-DE" sz="8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</a:br>
            <a:r>
              <a:rPr lang="de-DE" sz="8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which reflect  the views only of the authors, and the Commission cannot be held responsible for any use which may be made </a:t>
            </a:r>
            <a:br>
              <a:rPr lang="de-DE" sz="8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</a:br>
            <a:r>
              <a:rPr lang="de-DE" sz="8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of the information contained therein.</a:t>
            </a:r>
            <a:endParaRPr lang="en-US" sz="3200" dirty="0" smtClean="0">
              <a:solidFill>
                <a:schemeClr val="tx1">
                  <a:lumMod val="50000"/>
                  <a:lumOff val="50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orbel" panose="020B0503020204020204" pitchFamily="34" charset="0"/>
            </a:endParaRPr>
          </a:p>
        </p:txBody>
      </p:sp>
      <p:pic>
        <p:nvPicPr>
          <p:cNvPr id="9" name="Picture 4" descr="NEW all partners"/>
          <p:cNvPicPr>
            <a:picLocks noChangeAspect="1" noChangeArrowheads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6006" y="172510"/>
            <a:ext cx="3887075" cy="472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 userDrawn="1"/>
        </p:nvSpPr>
        <p:spPr>
          <a:xfrm>
            <a:off x="5660572" y="645132"/>
            <a:ext cx="6096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spcAft>
                <a:spcPts val="0"/>
              </a:spcAft>
            </a:pPr>
            <a:r>
              <a:rPr lang="en-US" sz="800" dirty="0" smtClean="0">
                <a:solidFill>
                  <a:srgbClr val="80808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orbel" panose="020B0503020204020204" pitchFamily="34" charset="0"/>
              </a:rPr>
              <a:t>Intergenerational Sport Solutions for Healthy Ageing (</a:t>
            </a:r>
            <a:r>
              <a:rPr lang="en-US" sz="800" dirty="0" err="1" smtClean="0">
                <a:solidFill>
                  <a:srgbClr val="80808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orbel" panose="020B0503020204020204" pitchFamily="34" charset="0"/>
              </a:rPr>
              <a:t>Funmilies</a:t>
            </a:r>
            <a:r>
              <a:rPr lang="en-US" sz="800" dirty="0" smtClean="0">
                <a:solidFill>
                  <a:srgbClr val="80808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orbel" panose="020B0503020204020204" pitchFamily="34" charset="0"/>
              </a:rPr>
              <a:t>) </a:t>
            </a:r>
            <a:br>
              <a:rPr lang="en-US" sz="800" dirty="0" smtClean="0">
                <a:solidFill>
                  <a:srgbClr val="80808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orbel" panose="020B0503020204020204" pitchFamily="34" charset="0"/>
              </a:rPr>
            </a:br>
            <a:r>
              <a:rPr lang="en-US" sz="800" dirty="0" smtClean="0">
                <a:solidFill>
                  <a:srgbClr val="80808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orbel" panose="020B0503020204020204" pitchFamily="34" charset="0"/>
              </a:rPr>
              <a:t> Project Number: 622408-EPP-1-2020-1-EL-SPO-SCP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orbel" panose="020B0503020204020204" pitchFamily="34" charset="0"/>
            </a:endParaRPr>
          </a:p>
        </p:txBody>
      </p:sp>
      <p:pic>
        <p:nvPicPr>
          <p:cNvPr id="11" name="Slika 12"/>
          <p:cNvPicPr/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250" y="167784"/>
            <a:ext cx="1583047" cy="91099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983686"/>
            <a:ext cx="10515600" cy="7070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59DB89-0950-43C4-B976-22C665E9107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0DAB0B-916F-4FB9-B8BA-E27E9C2D3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105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52" r:id="rId12"/>
    <p:sldLayoutId id="2147483653" r:id="rId13"/>
    <p:sldLayoutId id="2147483654" r:id="rId14"/>
    <p:sldLayoutId id="2147483656" r:id="rId15"/>
    <p:sldLayoutId id="2147483658" r:id="rId16"/>
    <p:sldLayoutId id="2147483659" r:id="rId17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op.europa.eu/en/publication-detail/-/publication/0878e8b0-3b61-11eb-b27b-01aa75ed71a1/language-en" TargetMode="External"/><Relationship Id="rId7" Type="http://schemas.openxmlformats.org/officeDocument/2006/relationships/hyperlink" Target="https://sportscotland.org.uk/media/2595/learning-note-older-people-and-sport.pdf" TargetMode="External"/><Relationship Id="rId2" Type="http://schemas.openxmlformats.org/officeDocument/2006/relationships/hyperlink" Target="https://outdoorsvictoria.org.au/wp-content/uploads/2015/09/20150617-COTA-Vic-How-to-Engage-Older-People-in-Sport-and-Physical-Activity-Resource-Guide-July-2015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portengland-production-files.s3.eu-west-2.amazonaws.com/s3fs-public/understanding-participation-among-recently-retired-people.pdf" TargetMode="External"/><Relationship Id="rId5" Type="http://schemas.openxmlformats.org/officeDocument/2006/relationships/hyperlink" Target="https://doi.org/10.1016/j.ptsp.2010.07.005" TargetMode="External"/><Relationship Id="rId4" Type="http://schemas.openxmlformats.org/officeDocument/2006/relationships/hyperlink" Target="https://www.sportsinjurybulletin.com/fear-avoidance-4-ways-to-address-fear-of-pain-and-re-injury/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524000" y="1566864"/>
            <a:ext cx="9144000" cy="1174788"/>
          </a:xfrm>
        </p:spPr>
        <p:txBody>
          <a:bodyPr/>
          <a:lstStyle/>
          <a:p>
            <a:r>
              <a:rPr lang="en-US" dirty="0" err="1" smtClean="0"/>
              <a:t>Funmilies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0" y="2741652"/>
            <a:ext cx="9144000" cy="444500"/>
          </a:xfrm>
        </p:spPr>
        <p:txBody>
          <a:bodyPr/>
          <a:lstStyle/>
          <a:p>
            <a:r>
              <a:rPr lang="en-US" dirty="0" smtClean="0">
                <a:solidFill>
                  <a:srgbClr val="FF5C29"/>
                </a:solidFill>
              </a:rPr>
              <a:t>FUNMILIES - Intergenerational </a:t>
            </a:r>
            <a:r>
              <a:rPr lang="en-US" dirty="0">
                <a:solidFill>
                  <a:srgbClr val="FF5C29"/>
                </a:solidFill>
              </a:rPr>
              <a:t>Sport Solutions for Healthy Ageing</a:t>
            </a:r>
            <a:endParaRPr lang="en-US" dirty="0"/>
          </a:p>
        </p:txBody>
      </p:sp>
      <p:sp>
        <p:nvSpPr>
          <p:cNvPr id="6" name="Subtitle 4"/>
          <p:cNvSpPr txBox="1">
            <a:spLocks/>
          </p:cNvSpPr>
          <p:nvPr/>
        </p:nvSpPr>
        <p:spPr>
          <a:xfrm>
            <a:off x="1524000" y="3429000"/>
            <a:ext cx="9144000" cy="4445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dirty="0" smtClean="0">
                <a:solidFill>
                  <a:schemeClr val="tx1"/>
                </a:solidFill>
              </a:rPr>
              <a:t>Capacity </a:t>
            </a:r>
            <a:r>
              <a:rPr lang="en-US" sz="3200" b="1" dirty="0">
                <a:solidFill>
                  <a:schemeClr val="tx1"/>
                </a:solidFill>
              </a:rPr>
              <a:t>building program for sports </a:t>
            </a:r>
            <a:r>
              <a:rPr lang="en-US" sz="3200" b="1" dirty="0" smtClean="0">
                <a:solidFill>
                  <a:schemeClr val="tx1"/>
                </a:solidFill>
              </a:rPr>
              <a:t>professionals</a:t>
            </a:r>
          </a:p>
          <a:p>
            <a:r>
              <a:rPr lang="en-US" sz="3200" dirty="0" smtClean="0">
                <a:solidFill>
                  <a:schemeClr val="tx1"/>
                </a:solidFill>
              </a:rPr>
              <a:t>Module 4</a:t>
            </a:r>
            <a:r>
              <a:rPr lang="it-IT" sz="3200" dirty="0" smtClean="0">
                <a:solidFill>
                  <a:schemeClr val="tx1"/>
                </a:solidFill>
              </a:rPr>
              <a:t>: Ne</a:t>
            </a:r>
            <a:r>
              <a:rPr lang="en-US" sz="3200" dirty="0" err="1" smtClean="0">
                <a:solidFill>
                  <a:schemeClr val="tx1"/>
                </a:solidFill>
              </a:rPr>
              <a:t>eds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>
                <a:solidFill>
                  <a:schemeClr val="tx1"/>
                </a:solidFill>
              </a:rPr>
              <a:t>of elders in sports</a:t>
            </a:r>
          </a:p>
        </p:txBody>
      </p:sp>
    </p:spTree>
    <p:extLst>
      <p:ext uri="{BB962C8B-B14F-4D97-AF65-F5344CB8AC3E}">
        <p14:creationId xmlns:p14="http://schemas.microsoft.com/office/powerpoint/2010/main" val="293976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Introduction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33630" y="1688464"/>
            <a:ext cx="10045390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100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The elderly might fear any injury that could endanger their independence 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</a:rPr>
              <a:t>and way of life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340004" y="4573235"/>
            <a:ext cx="47216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</a:rPr>
              <a:t>Over-doing, high-impact exercises or accidents </a:t>
            </a:r>
            <a:endParaRPr lang="en-US" b="1" dirty="0"/>
          </a:p>
        </p:txBody>
      </p:sp>
      <p:sp>
        <p:nvSpPr>
          <p:cNvPr id="11" name="Rectangle 10"/>
          <p:cNvSpPr/>
          <p:nvPr/>
        </p:nvSpPr>
        <p:spPr>
          <a:xfrm>
            <a:off x="6783559" y="4023125"/>
            <a:ext cx="341747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>
                <a:latin typeface="Calibri" panose="020F0502020204030204" pitchFamily="34" charset="0"/>
                <a:ea typeface="Calibri" panose="020F0502020204030204" pitchFamily="34" charset="0"/>
              </a:rPr>
              <a:t>Physical consequences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</a:rPr>
              <a:t/>
            </a:r>
            <a:b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(Breaks, strains, and joint damage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</a:rPr>
              <a:t>)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783559" y="5074167"/>
            <a:ext cx="23354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>
                <a:latin typeface="Calibri" panose="020F0502020204030204" pitchFamily="34" charset="0"/>
                <a:ea typeface="Calibri" panose="020F0502020204030204" pitchFamily="34" charset="0"/>
              </a:rPr>
              <a:t>Psychosocial </a:t>
            </a: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</a:rPr>
              <a:t>concerns </a:t>
            </a:r>
            <a:endParaRPr lang="en-US" b="1" dirty="0"/>
          </a:p>
        </p:txBody>
      </p:sp>
      <p:cxnSp>
        <p:nvCxnSpPr>
          <p:cNvPr id="17" name="Curved Connector 16"/>
          <p:cNvCxnSpPr>
            <a:stCxn id="7" idx="3"/>
            <a:endCxn id="11" idx="1"/>
          </p:cNvCxnSpPr>
          <p:nvPr/>
        </p:nvCxnSpPr>
        <p:spPr>
          <a:xfrm flipV="1">
            <a:off x="6061693" y="4346291"/>
            <a:ext cx="721866" cy="411610"/>
          </a:xfrm>
          <a:prstGeom prst="curvedConnector3">
            <a:avLst>
              <a:gd name="adj1" fmla="val 50000"/>
            </a:avLst>
          </a:prstGeom>
          <a:ln w="190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urved Connector 19"/>
          <p:cNvCxnSpPr>
            <a:stCxn id="7" idx="3"/>
            <a:endCxn id="12" idx="1"/>
          </p:cNvCxnSpPr>
          <p:nvPr/>
        </p:nvCxnSpPr>
        <p:spPr>
          <a:xfrm>
            <a:off x="6061693" y="4757901"/>
            <a:ext cx="721866" cy="500932"/>
          </a:xfrm>
          <a:prstGeom prst="curvedConnector3">
            <a:avLst>
              <a:gd name="adj1" fmla="val 50000"/>
            </a:avLst>
          </a:prstGeom>
          <a:ln w="190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ounded Rectangle 36"/>
          <p:cNvSpPr/>
          <p:nvPr/>
        </p:nvSpPr>
        <p:spPr>
          <a:xfrm>
            <a:off x="1395759" y="2503477"/>
            <a:ext cx="3905638" cy="813981"/>
          </a:xfrm>
          <a:prstGeom prst="round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Higher risk in case health issues and joint pain are already present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6431290" y="2503477"/>
            <a:ext cx="3988518" cy="1125324"/>
          </a:xfrm>
          <a:prstGeom prst="round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  <a:spcAft>
                <a:spcPts val="1000"/>
              </a:spcAft>
            </a:pPr>
            <a:r>
              <a:rPr lang="en-GB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Physical constraints can have such </a:t>
            </a:r>
            <a:r>
              <a:rPr lang="en-GB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limiting conditions </a:t>
            </a:r>
            <a:r>
              <a:rPr lang="en-GB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that they can be compared to forms of disability.</a:t>
            </a:r>
            <a:endParaRPr lang="en-US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cxnSp>
        <p:nvCxnSpPr>
          <p:cNvPr id="13" name="Curved Connector 12"/>
          <p:cNvCxnSpPr>
            <a:stCxn id="5" idx="2"/>
            <a:endCxn id="38" idx="0"/>
          </p:cNvCxnSpPr>
          <p:nvPr/>
        </p:nvCxnSpPr>
        <p:spPr>
          <a:xfrm rot="16200000" flipH="1">
            <a:off x="6945797" y="1023724"/>
            <a:ext cx="390281" cy="2569224"/>
          </a:xfrm>
          <a:prstGeom prst="curvedConnector3">
            <a:avLst>
              <a:gd name="adj1" fmla="val 50000"/>
            </a:avLst>
          </a:prstGeom>
          <a:ln w="190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urved Connector 13"/>
          <p:cNvCxnSpPr>
            <a:stCxn id="5" idx="2"/>
            <a:endCxn id="37" idx="0"/>
          </p:cNvCxnSpPr>
          <p:nvPr/>
        </p:nvCxnSpPr>
        <p:spPr>
          <a:xfrm rot="5400000">
            <a:off x="4407312" y="1054463"/>
            <a:ext cx="390281" cy="2507747"/>
          </a:xfrm>
          <a:prstGeom prst="curvedConnector3">
            <a:avLst>
              <a:gd name="adj1" fmla="val 50000"/>
            </a:avLst>
          </a:prstGeom>
          <a:ln w="190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6563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Direct communication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200511" y="2021382"/>
            <a:ext cx="5716533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Reassuring participants will engage in ad-hoc activities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/>
              <a:t>Ensure optimal safety</a:t>
            </a:r>
            <a:endParaRPr lang="en-US" dirty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/>
              <a:t>Clearly state the degree of effort that every single exercise </a:t>
            </a:r>
            <a:r>
              <a:rPr lang="en-GB" dirty="0" smtClean="0"/>
              <a:t>requires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078965" y="3841877"/>
            <a:ext cx="89384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>
                <a:solidFill>
                  <a:schemeClr val="accent5"/>
                </a:solidFill>
              </a:rPr>
              <a:t>Mention your experience </a:t>
            </a:r>
            <a:r>
              <a:rPr lang="en-GB" dirty="0" smtClean="0"/>
              <a:t>with older people sport activities and/or on treating body accidents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130438" y="4508209"/>
            <a:ext cx="48869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N.B. Some studies demonstrate how women </a:t>
            </a:r>
            <a:r>
              <a:rPr lang="en-GB" dirty="0"/>
              <a:t>are </a:t>
            </a:r>
            <a:r>
              <a:rPr lang="en-GB" b="1" dirty="0"/>
              <a:t>more likely to need reassurance </a:t>
            </a:r>
            <a:r>
              <a:rPr lang="en-GB" dirty="0"/>
              <a:t>concerning the risk of injuries 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1078965" y="2021382"/>
            <a:ext cx="3732467" cy="379692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Design a communication framework</a:t>
            </a:r>
            <a:endParaRPr lang="en-US" b="1" dirty="0">
              <a:solidFill>
                <a:schemeClr val="bg1"/>
              </a:solidFill>
            </a:endParaRPr>
          </a:p>
        </p:txBody>
      </p:sp>
      <p:cxnSp>
        <p:nvCxnSpPr>
          <p:cNvPr id="15" name="Curved Connector 14"/>
          <p:cNvCxnSpPr>
            <a:endCxn id="12" idx="1"/>
          </p:cNvCxnSpPr>
          <p:nvPr/>
        </p:nvCxnSpPr>
        <p:spPr>
          <a:xfrm>
            <a:off x="2178066" y="4211209"/>
            <a:ext cx="2952372" cy="758665"/>
          </a:xfrm>
          <a:prstGeom prst="curvedConnector3">
            <a:avLst>
              <a:gd name="adj1" fmla="val 5431"/>
            </a:avLst>
          </a:prstGeom>
          <a:ln w="19050">
            <a:solidFill>
              <a:schemeClr val="accent5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3052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Implementable </a:t>
            </a:r>
            <a:r>
              <a:rPr lang="it-IT" dirty="0" smtClean="0"/>
              <a:t>actions (</a:t>
            </a:r>
            <a:r>
              <a:rPr lang="it-IT" dirty="0"/>
              <a:t>1/2</a:t>
            </a:r>
            <a:r>
              <a:rPr lang="it-IT" dirty="0" smtClean="0"/>
              <a:t>)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406804" y="4804491"/>
            <a:ext cx="7885772" cy="11442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</a:rPr>
              <a:t>Place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an emergency aid kit in the 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</a:rPr>
              <a:t>surroundings</a:t>
            </a:r>
          </a:p>
          <a:p>
            <a:pPr marL="285750" indent="-285750" algn="just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</a:rPr>
              <a:t>Agreements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with doctors or </a:t>
            </a: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</a:rPr>
              <a:t>health professionals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to provide a monthly free </a:t>
            </a: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</a:rPr>
              <a:t>check-up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 at the 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</a:rPr>
              <a:t>venue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65662" y="1838693"/>
            <a:ext cx="19012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1. </a:t>
            </a:r>
            <a:r>
              <a:rPr lang="en-GB" sz="2400" b="1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Equipment</a:t>
            </a:r>
            <a:endParaRPr lang="en-US" sz="2400" b="1" dirty="0">
              <a:solidFill>
                <a:schemeClr val="accent2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89824" y="4377587"/>
            <a:ext cx="35275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GB" sz="2400" b="1" dirty="0" smtClean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 Medical services </a:t>
            </a:r>
            <a:endParaRPr lang="en-US" sz="2400" b="1" dirty="0">
              <a:solidFill>
                <a:schemeClr val="accent2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406804" y="2227631"/>
            <a:ext cx="915143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</a:rPr>
              <a:t>Reinforce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all the safety 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</a:rPr>
              <a:t>measures</a:t>
            </a:r>
          </a:p>
          <a:p>
            <a:pPr marL="285750" indent="-285750" algn="just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</a:rPr>
              <a:t>Consider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the inclusion of 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</a:rPr>
              <a:t>specifically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designed 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</a:rPr>
              <a:t>equipment </a:t>
            </a:r>
          </a:p>
          <a:p>
            <a:pPr marL="285750" indent="-285750" algn="just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</a:rPr>
              <a:t>Include an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assessment of all </a:t>
            </a: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</a:rPr>
              <a:t>physical </a:t>
            </a:r>
            <a:r>
              <a:rPr lang="en-GB" b="1" dirty="0" smtClean="0">
                <a:latin typeface="Calibri" panose="020F0502020204030204" pitchFamily="34" charset="0"/>
                <a:ea typeface="Calibri" panose="020F0502020204030204" pitchFamily="34" charset="0"/>
              </a:rPr>
              <a:t>barriers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</a:rPr>
              <a:t>: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	</a:t>
            </a:r>
            <a:r>
              <a:rPr lang="en-GB" dirty="0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	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</a:rPr>
              <a:t>Stair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climbers or wheelchair ramp stairs </a:t>
            </a:r>
            <a:endParaRPr lang="en-GB" dirty="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</a:rPr>
              <a:t>		Parking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for blue badge holders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975406" y="3650203"/>
            <a:ext cx="216000" cy="0"/>
          </a:xfrm>
          <a:prstGeom prst="straightConnector1">
            <a:avLst/>
          </a:prstGeom>
          <a:ln w="28575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3982843" y="4081381"/>
            <a:ext cx="216000" cy="0"/>
          </a:xfrm>
          <a:prstGeom prst="straightConnector1">
            <a:avLst/>
          </a:prstGeom>
          <a:ln w="28575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0443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Implementable </a:t>
            </a:r>
            <a:r>
              <a:rPr lang="it-IT" dirty="0" smtClean="0"/>
              <a:t>actions (</a:t>
            </a:r>
            <a:r>
              <a:rPr lang="it-IT" dirty="0"/>
              <a:t>2/2</a:t>
            </a:r>
            <a:r>
              <a:rPr lang="it-IT" dirty="0" smtClean="0"/>
              <a:t>)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377068" y="2300358"/>
            <a:ext cx="8976732" cy="8118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</a:rPr>
              <a:t>Fear of travelling to the facilities</a:t>
            </a:r>
          </a:p>
          <a:p>
            <a:pPr marL="285750" indent="-285750" algn="just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</a:rPr>
              <a:t>engagement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of the entire family 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</a:rPr>
              <a:t>(safe trip and emergency contact)</a:t>
            </a:r>
          </a:p>
        </p:txBody>
      </p:sp>
      <p:sp>
        <p:nvSpPr>
          <p:cNvPr id="8" name="Rectangle 7"/>
          <p:cNvSpPr/>
          <p:nvPr/>
        </p:nvSpPr>
        <p:spPr>
          <a:xfrm>
            <a:off x="2377068" y="3884198"/>
            <a:ext cx="92443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</a:rPr>
              <a:t>Be aware that unplanned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changes in the activity might take place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377068" y="5105975"/>
            <a:ext cx="5865543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</a:rPr>
              <a:t>Graded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exposure 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</a:rPr>
              <a:t>to the environment to gain confidence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</a:rPr>
              <a:t>Divide activities into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small 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</a:rPr>
              <a:t>chunks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265662" y="3389172"/>
            <a:ext cx="18603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4</a:t>
            </a:r>
            <a:r>
              <a:rPr lang="en-GB" sz="2400" b="1" dirty="0" smtClean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 Flexibility</a:t>
            </a:r>
            <a:endParaRPr lang="en-US" sz="2400" b="1" dirty="0">
              <a:solidFill>
                <a:schemeClr val="accent2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265662" y="4640715"/>
            <a:ext cx="27747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dirty="0" smtClean="0">
                <a:solidFill>
                  <a:schemeClr val="accent2"/>
                </a:solidFill>
              </a:rPr>
              <a:t>5. Activities design</a:t>
            </a:r>
            <a:endParaRPr lang="en-US" sz="2400" b="1" dirty="0">
              <a:solidFill>
                <a:schemeClr val="accent2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265662" y="1838693"/>
            <a:ext cx="30164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3. Family engagement</a:t>
            </a:r>
            <a:endParaRPr lang="en-US" sz="24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022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Group activity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Unit 2: </a:t>
            </a:r>
            <a:r>
              <a:rPr lang="en-GB" dirty="0"/>
              <a:t>Ensuring SAFETY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2005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Strong </a:t>
            </a:r>
            <a:r>
              <a:rPr lang="en-GB" b="1" dirty="0" smtClean="0"/>
              <a:t>BONDS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Unit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7695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Instructors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55008" y="1872782"/>
            <a:ext cx="10298792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3000"/>
              </a:spcAft>
              <a:buFont typeface="Arial" panose="020B0604020202020204" pitchFamily="34" charset="0"/>
              <a:buChar char="•"/>
            </a:pPr>
            <a:r>
              <a:rPr lang="en-GB" b="1" dirty="0" smtClean="0">
                <a:solidFill>
                  <a:schemeClr val="accent2"/>
                </a:solidFill>
              </a:rPr>
              <a:t>Adopt </a:t>
            </a:r>
            <a:r>
              <a:rPr lang="en-GB" b="1" dirty="0">
                <a:solidFill>
                  <a:schemeClr val="accent2"/>
                </a:solidFill>
              </a:rPr>
              <a:t>an encouraging and kind </a:t>
            </a:r>
            <a:r>
              <a:rPr lang="en-GB" b="1" dirty="0" smtClean="0">
                <a:solidFill>
                  <a:schemeClr val="accent2"/>
                </a:solidFill>
              </a:rPr>
              <a:t>approach</a:t>
            </a:r>
          </a:p>
          <a:p>
            <a:pPr marL="285750" indent="-285750">
              <a:spcAft>
                <a:spcPts val="3000"/>
              </a:spcAft>
              <a:buFont typeface="Arial" panose="020B0604020202020204" pitchFamily="34" charset="0"/>
              <a:buChar char="•"/>
            </a:pPr>
            <a:r>
              <a:rPr lang="it-IT" dirty="0"/>
              <a:t>Dialogue over patronization</a:t>
            </a:r>
            <a:endParaRPr lang="en-US" dirty="0"/>
          </a:p>
          <a:p>
            <a:pPr marL="285750" indent="-285750">
              <a:spcAft>
                <a:spcPts val="30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Elders prefer </a:t>
            </a:r>
            <a:r>
              <a:rPr lang="en-GB" dirty="0"/>
              <a:t>structured and institutionalised sporting activities </a:t>
            </a:r>
            <a:endParaRPr lang="en-US" dirty="0"/>
          </a:p>
          <a:p>
            <a:pPr marL="285750" indent="-285750">
              <a:spcAft>
                <a:spcPts val="30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Some studies show how age </a:t>
            </a:r>
            <a:r>
              <a:rPr lang="en-GB" dirty="0"/>
              <a:t>and gender of the instructor should match that of the participants</a:t>
            </a:r>
            <a:r>
              <a:rPr lang="en-GB" dirty="0" smtClean="0"/>
              <a:t>,</a:t>
            </a:r>
            <a:br>
              <a:rPr lang="en-GB" dirty="0" smtClean="0"/>
            </a:br>
            <a:r>
              <a:rPr lang="en-GB" dirty="0" smtClean="0"/>
              <a:t>especially </a:t>
            </a:r>
            <a:r>
              <a:rPr lang="en-GB" dirty="0"/>
              <a:t>in the case of aged </a:t>
            </a:r>
            <a:r>
              <a:rPr lang="en-GB" dirty="0" smtClean="0"/>
              <a:t>women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060799" y="4763697"/>
            <a:ext cx="734329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GB" b="1" dirty="0" smtClean="0"/>
              <a:t>Reduce </a:t>
            </a:r>
            <a:r>
              <a:rPr lang="en-GB" b="1" dirty="0"/>
              <a:t>insecurities and embarrassment</a:t>
            </a:r>
            <a:r>
              <a:rPr lang="en-GB" dirty="0"/>
              <a:t>, improve trust towards the </a:t>
            </a:r>
            <a:r>
              <a:rPr lang="en-GB" dirty="0" smtClean="0"/>
              <a:t>coach</a:t>
            </a:r>
          </a:p>
          <a:p>
            <a:pPr>
              <a:spcAft>
                <a:spcPts val="1200"/>
              </a:spcAft>
            </a:pPr>
            <a:r>
              <a:rPr lang="en-GB" dirty="0" smtClean="0"/>
              <a:t>Let </a:t>
            </a:r>
            <a:r>
              <a:rPr lang="en-GB" dirty="0"/>
              <a:t>participants </a:t>
            </a:r>
            <a:r>
              <a:rPr lang="en-GB" b="1" dirty="0"/>
              <a:t>feel "understood"</a:t>
            </a:r>
            <a:r>
              <a:rPr lang="en-GB" dirty="0"/>
              <a:t> with respect to their specific needs </a:t>
            </a:r>
            <a:endParaRPr lang="en-US" dirty="0"/>
          </a:p>
        </p:txBody>
      </p:sp>
      <p:cxnSp>
        <p:nvCxnSpPr>
          <p:cNvPr id="10" name="Curved Connector 9"/>
          <p:cNvCxnSpPr/>
          <p:nvPr/>
        </p:nvCxnSpPr>
        <p:spPr>
          <a:xfrm>
            <a:off x="2040673" y="4581603"/>
            <a:ext cx="1020126" cy="367029"/>
          </a:xfrm>
          <a:prstGeom prst="curvedConnector3">
            <a:avLst>
              <a:gd name="adj1" fmla="val -15587"/>
            </a:avLst>
          </a:prstGeom>
          <a:ln w="190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urved Connector 13"/>
          <p:cNvCxnSpPr/>
          <p:nvPr/>
        </p:nvCxnSpPr>
        <p:spPr>
          <a:xfrm>
            <a:off x="2040673" y="4581603"/>
            <a:ext cx="1020126" cy="757322"/>
          </a:xfrm>
          <a:prstGeom prst="curvedConnector3">
            <a:avLst>
              <a:gd name="adj1" fmla="val -22146"/>
            </a:avLst>
          </a:prstGeom>
          <a:ln w="190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4421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Community and Communication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609492" y="2538595"/>
            <a:ext cx="6910040" cy="124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GB" dirty="0" smtClean="0"/>
              <a:t>Focus on individuals </a:t>
            </a:r>
            <a:r>
              <a:rPr lang="en-GB" dirty="0"/>
              <a:t>and families that can </a:t>
            </a:r>
            <a:r>
              <a:rPr lang="en-GB" dirty="0" smtClean="0"/>
              <a:t>take </a:t>
            </a:r>
            <a:r>
              <a:rPr lang="en-GB" dirty="0"/>
              <a:t>care of their </a:t>
            </a:r>
            <a:r>
              <a:rPr lang="en-GB" dirty="0" smtClean="0"/>
              <a:t>elders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GB" dirty="0" smtClean="0"/>
              <a:t>Mapping </a:t>
            </a:r>
            <a:r>
              <a:rPr lang="en-GB" dirty="0"/>
              <a:t>and understanding of the local </a:t>
            </a:r>
            <a:r>
              <a:rPr lang="en-GB" dirty="0" smtClean="0"/>
              <a:t>needs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GB" b="1" dirty="0"/>
              <a:t>Activities designed </a:t>
            </a:r>
            <a:r>
              <a:rPr lang="en-GB" b="1" dirty="0" smtClean="0"/>
              <a:t>according </a:t>
            </a:r>
            <a:r>
              <a:rPr lang="en-GB" b="1" dirty="0"/>
              <a:t>to </a:t>
            </a:r>
            <a:r>
              <a:rPr lang="en-GB" b="1" dirty="0" smtClean="0"/>
              <a:t>local </a:t>
            </a:r>
            <a:r>
              <a:rPr lang="en-GB" b="1" dirty="0"/>
              <a:t>needs and </a:t>
            </a:r>
            <a:r>
              <a:rPr lang="en-GB" b="1" dirty="0" smtClean="0"/>
              <a:t>features</a:t>
            </a:r>
            <a:endParaRPr lang="en-US" b="1" dirty="0"/>
          </a:p>
        </p:txBody>
      </p:sp>
      <p:sp>
        <p:nvSpPr>
          <p:cNvPr id="6" name="Rectangle 5"/>
          <p:cNvSpPr/>
          <p:nvPr/>
        </p:nvSpPr>
        <p:spPr>
          <a:xfrm>
            <a:off x="2903034" y="1802627"/>
            <a:ext cx="79136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 small </a:t>
            </a:r>
            <a:r>
              <a:rPr lang="en-GB" sz="16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urban settlement might be more sensitive and more appropriate and rewarding for launching first </a:t>
            </a:r>
            <a:r>
              <a:rPr lang="en-GB" sz="16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activities </a:t>
            </a:r>
            <a:r>
              <a:rPr lang="en-GB" sz="16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</a:t>
            </a:r>
            <a:r>
              <a:rPr lang="en-GB" sz="1600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Funmilies</a:t>
            </a:r>
            <a:r>
              <a:rPr lang="en-GB" sz="16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2021</a:t>
            </a:r>
            <a:r>
              <a:rPr lang="en-GB" sz="16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  <a:endParaRPr lang="en-US" sz="16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609492" y="4730744"/>
            <a:ext cx="6096000" cy="100027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600"/>
              </a:spcAft>
            </a:pPr>
            <a:r>
              <a:rPr lang="en-GB" dirty="0" smtClean="0"/>
              <a:t>Informing </a:t>
            </a:r>
            <a:r>
              <a:rPr lang="en-GB" dirty="0"/>
              <a:t>the elderly </a:t>
            </a:r>
            <a:r>
              <a:rPr lang="en-GB" dirty="0" smtClean="0"/>
              <a:t>through </a:t>
            </a:r>
            <a:r>
              <a:rPr lang="en-GB" dirty="0"/>
              <a:t>non-digital </a:t>
            </a:r>
            <a:r>
              <a:rPr lang="en-GB" dirty="0" smtClean="0"/>
              <a:t>means</a:t>
            </a:r>
            <a:r>
              <a:rPr lang="it-IT" dirty="0" smtClean="0"/>
              <a:t>:</a:t>
            </a:r>
          </a:p>
          <a:p>
            <a:pPr>
              <a:spcAft>
                <a:spcPts val="600"/>
              </a:spcAft>
            </a:pPr>
            <a:r>
              <a:rPr lang="en-GB" dirty="0" smtClean="0"/>
              <a:t>Promotion </a:t>
            </a:r>
            <a:r>
              <a:rPr lang="en-GB" dirty="0"/>
              <a:t>through mail, leaflets, local newspapers, and notice boards in </a:t>
            </a:r>
            <a:r>
              <a:rPr lang="en-GB" b="1" dirty="0"/>
              <a:t>local community centres </a:t>
            </a:r>
            <a:r>
              <a:rPr lang="en-GB" dirty="0"/>
              <a:t>(both civil and religious) 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978605" y="1908333"/>
            <a:ext cx="1530420" cy="379692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Communities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978605" y="4195927"/>
            <a:ext cx="2481991" cy="379692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Ad Hoc Communication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9718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Group activity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Unit 3: </a:t>
            </a:r>
            <a:r>
              <a:rPr lang="en-GB" dirty="0"/>
              <a:t>Strong BONDS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852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Wrap up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77900" y="2962194"/>
            <a:ext cx="825817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b="1" dirty="0" smtClean="0"/>
              <a:t>Having FUN</a:t>
            </a:r>
            <a:r>
              <a:rPr lang="en-GB" dirty="0" smtClean="0"/>
              <a:t>: the </a:t>
            </a:r>
            <a:r>
              <a:rPr lang="en-GB" dirty="0"/>
              <a:t>different drivers that make a sports activity with the elderly an engaging </a:t>
            </a:r>
            <a:r>
              <a:rPr lang="en-GB" dirty="0" smtClean="0"/>
              <a:t>one</a:t>
            </a:r>
            <a:br>
              <a:rPr lang="en-GB" dirty="0" smtClean="0"/>
            </a:br>
            <a:endParaRPr lang="en-GB" dirty="0" smtClean="0"/>
          </a:p>
          <a:p>
            <a:pPr marL="342900" indent="-342900">
              <a:buFont typeface="+mj-lt"/>
              <a:buAutoNum type="arabicPeriod"/>
            </a:pPr>
            <a:r>
              <a:rPr lang="en-GB" b="1" dirty="0"/>
              <a:t>Ensuring </a:t>
            </a:r>
            <a:r>
              <a:rPr lang="en-GB" b="1" dirty="0" smtClean="0"/>
              <a:t>SAFETY</a:t>
            </a:r>
            <a:r>
              <a:rPr lang="en-GB" dirty="0" smtClean="0"/>
              <a:t>: take into account </a:t>
            </a:r>
            <a:r>
              <a:rPr lang="en-GB" dirty="0"/>
              <a:t>physical and psychosocial consequences of injuries to older </a:t>
            </a:r>
            <a:r>
              <a:rPr lang="en-GB" dirty="0" smtClean="0"/>
              <a:t>participants, and preventive solutions</a:t>
            </a:r>
            <a:br>
              <a:rPr lang="en-GB" dirty="0" smtClean="0"/>
            </a:br>
            <a:endParaRPr lang="en-GB" dirty="0" smtClean="0"/>
          </a:p>
          <a:p>
            <a:pPr marL="342900" indent="-342900">
              <a:buFont typeface="+mj-lt"/>
              <a:buAutoNum type="arabicPeriod"/>
            </a:pPr>
            <a:r>
              <a:rPr lang="en-GB" b="1" dirty="0"/>
              <a:t>Strong </a:t>
            </a:r>
            <a:r>
              <a:rPr lang="en-GB" b="1" dirty="0" smtClean="0"/>
              <a:t>BOUNDS</a:t>
            </a:r>
            <a:r>
              <a:rPr lang="en-GB" dirty="0" smtClean="0"/>
              <a:t>: the perception elders have towards sport instructors, and communication channels to engage with older audience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324100" y="1902740"/>
            <a:ext cx="85979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A</a:t>
            </a:r>
            <a:r>
              <a:rPr lang="en-GB" dirty="0" err="1"/>
              <a:t>cquire</a:t>
            </a:r>
            <a:r>
              <a:rPr lang="en-GB" dirty="0"/>
              <a:t> the basic knowledge necessary to understand </a:t>
            </a:r>
            <a:r>
              <a:rPr lang="en-GB" b="1" dirty="0"/>
              <a:t>the major factors that </a:t>
            </a:r>
            <a:r>
              <a:rPr lang="en-GB" b="1" dirty="0" smtClean="0"/>
              <a:t>prevent the elderly from </a:t>
            </a:r>
            <a:r>
              <a:rPr lang="en-GB" b="1" dirty="0"/>
              <a:t>participating in sports </a:t>
            </a:r>
            <a:r>
              <a:rPr lang="en-GB" b="1" dirty="0" smtClean="0"/>
              <a:t>activities</a:t>
            </a:r>
            <a:r>
              <a:rPr lang="en-GB" dirty="0" smtClean="0"/>
              <a:t>, and learn implementable solutions</a:t>
            </a:r>
            <a:endParaRPr lang="en-GB" dirty="0"/>
          </a:p>
        </p:txBody>
      </p:sp>
      <p:sp>
        <p:nvSpPr>
          <p:cNvPr id="8" name="Rounded Rectangle 7"/>
          <p:cNvSpPr/>
          <p:nvPr/>
        </p:nvSpPr>
        <p:spPr>
          <a:xfrm>
            <a:off x="977900" y="2014601"/>
            <a:ext cx="1206500" cy="379692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/>
              <a:t>Our Goal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423236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90600" y="1559038"/>
            <a:ext cx="10236200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1000"/>
              </a:spcAft>
            </a:pPr>
            <a:r>
              <a:rPr lang="en-GB" b="1" dirty="0" smtClean="0">
                <a:latin typeface="Calibri" panose="020F0502020204030204" pitchFamily="34" charset="0"/>
                <a:ea typeface="Calibri" panose="020F0502020204030204" pitchFamily="34" charset="0"/>
              </a:rPr>
              <a:t>Involvement </a:t>
            </a: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</a:rPr>
              <a:t>in sports activities </a:t>
            </a:r>
            <a:r>
              <a:rPr lang="en-GB" b="1" dirty="0" smtClean="0">
                <a:latin typeface="Calibri" panose="020F0502020204030204" pitchFamily="34" charset="0"/>
                <a:ea typeface="Calibri" panose="020F0502020204030204" pitchFamily="34" charset="0"/>
              </a:rPr>
              <a:t>decreases with age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</a:rPr>
              <a:t>.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The elderly people 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</a:rPr>
              <a:t>have particular needs that must be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taken into consideration if our society would like to see them participate in sports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20800" y="2989352"/>
            <a:ext cx="4610100" cy="186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</a:rPr>
              <a:t>Fear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of 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</a:rPr>
              <a:t>injury</a:t>
            </a:r>
          </a:p>
          <a:p>
            <a:pPr marL="285750" indent="-285750" algn="just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</a:rPr>
              <a:t>Stereotypes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regarding 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</a:rPr>
              <a:t>aging</a:t>
            </a:r>
          </a:p>
          <a:p>
            <a:pPr marL="285750" indent="-285750" algn="just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</a:rPr>
              <a:t>Lack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of fun during sports 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</a:rPr>
              <a:t>activities</a:t>
            </a:r>
          </a:p>
          <a:p>
            <a:pPr marL="285750" indent="-285750" algn="just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</a:rPr>
              <a:t>Lack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of knowledge regarding the provision of proper sport activities at local 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</a:rPr>
              <a:t>level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90600" y="5201418"/>
            <a:ext cx="1023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latin typeface="Calibri" panose="020F0502020204030204" pitchFamily="34" charset="0"/>
                <a:ea typeface="Calibri" panose="020F0502020204030204" pitchFamily="34" charset="0"/>
              </a:rPr>
              <a:t>Some 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</a:rPr>
              <a:t>of these </a:t>
            </a: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</a:rPr>
              <a:t>limitation factors can be overcome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by adjusting the sports programmes and the attitudes of the instructors, and that is the main scope of this training module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369050" y="2989352"/>
            <a:ext cx="4749800" cy="15850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Embarrassment regarding their performance</a:t>
            </a:r>
          </a:p>
          <a:p>
            <a:pPr marL="285750" indent="-285750" algn="just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Rapport with 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</a:rPr>
              <a:t>instructors</a:t>
            </a:r>
          </a:p>
          <a:p>
            <a:pPr marL="285750" indent="-285750" algn="just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</a:rPr>
              <a:t>Lack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of 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</a:rPr>
              <a:t>interest</a:t>
            </a:r>
          </a:p>
          <a:p>
            <a:pPr marL="285750" lvl="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</a:rPr>
              <a:t>Lack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of time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90600" y="2497302"/>
            <a:ext cx="8788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000"/>
              </a:spcAft>
            </a:pPr>
            <a:r>
              <a:rPr lang="en-GB" b="1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Major factors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that push the elderly to abstain from sports activities: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1130300" y="2884771"/>
            <a:ext cx="9867900" cy="2071210"/>
          </a:xfrm>
          <a:prstGeom prst="round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917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772287"/>
          </a:xfrm>
        </p:spPr>
        <p:txBody>
          <a:bodyPr>
            <a:normAutofit fontScale="47500" lnSpcReduction="20000"/>
          </a:bodyPr>
          <a:lstStyle/>
          <a:p>
            <a:pPr lvl="0">
              <a:lnSpc>
                <a:spcPct val="120000"/>
              </a:lnSpc>
            </a:pPr>
            <a:r>
              <a:rPr lang="en-GB" dirty="0"/>
              <a:t>COTA (2015). How to engage older people in sport and physical activity. State Government Victoria. </a:t>
            </a:r>
            <a:r>
              <a:rPr lang="en-GB" u="sng" dirty="0">
                <a:hlinkClick r:id="rId2"/>
              </a:rPr>
              <a:t>https://outdoorsvictoria.org.au/wp-content/uploads/2015/09/20150617-COTA-Vic-How-to-Engage-Older-People-in-Sport-and-Physical-Activity-Resource-Guide-July-2015.pdf</a:t>
            </a:r>
            <a:endParaRPr lang="en-US" dirty="0"/>
          </a:p>
          <a:p>
            <a:pPr lvl="0">
              <a:lnSpc>
                <a:spcPct val="120000"/>
              </a:lnSpc>
            </a:pPr>
            <a:r>
              <a:rPr lang="en-GB" dirty="0" err="1"/>
              <a:t>Ecorys</a:t>
            </a:r>
            <a:r>
              <a:rPr lang="en-GB" dirty="0"/>
              <a:t> (2020). Mapping study on the intergenerational dimension of sport. </a:t>
            </a:r>
            <a:r>
              <a:rPr lang="en-GB" u="sng" dirty="0">
                <a:hlinkClick r:id="rId3"/>
              </a:rPr>
              <a:t>https://op.europa.eu/en/publication-detail/-/publication/0878e8b0-3b61-11eb-b27b-01aa75ed71a1/language-en</a:t>
            </a:r>
            <a:endParaRPr lang="en-US" dirty="0"/>
          </a:p>
          <a:p>
            <a:pPr lvl="0">
              <a:lnSpc>
                <a:spcPct val="120000"/>
              </a:lnSpc>
            </a:pPr>
            <a:r>
              <a:rPr lang="en-GB" dirty="0" err="1"/>
              <a:t>Filley</a:t>
            </a:r>
            <a:r>
              <a:rPr lang="en-GB" dirty="0"/>
              <a:t>, A. (2019). Fear Avoidance: 4 Ways To Address Fear Of Pain And Re-injury. Sports Injury Bulletin. </a:t>
            </a:r>
            <a:r>
              <a:rPr lang="en-GB" u="sng" dirty="0">
                <a:hlinkClick r:id="rId4"/>
              </a:rPr>
              <a:t>https://www.sportsinjurybulletin.com/fear-avoidance-4-ways-to-address-fear-of-pain-and-re-injury/</a:t>
            </a:r>
            <a:r>
              <a:rPr lang="en-GB" dirty="0"/>
              <a:t>.</a:t>
            </a:r>
            <a:endParaRPr lang="en-US" dirty="0"/>
          </a:p>
          <a:p>
            <a:pPr lvl="0">
              <a:lnSpc>
                <a:spcPct val="120000"/>
              </a:lnSpc>
            </a:pPr>
            <a:r>
              <a:rPr lang="en-GB" dirty="0" err="1" smtClean="0"/>
              <a:t>Funmilies</a:t>
            </a:r>
            <a:r>
              <a:rPr lang="en-GB" dirty="0" smtClean="0"/>
              <a:t> (</a:t>
            </a:r>
            <a:r>
              <a:rPr lang="en-GB" dirty="0"/>
              <a:t>2021). Compiled European survey research report on the readiness to undertake intergenerational sporting activities in </a:t>
            </a:r>
            <a:r>
              <a:rPr lang="en-GB" dirty="0" err="1"/>
              <a:t>Funmilies</a:t>
            </a:r>
            <a:r>
              <a:rPr lang="en-GB" dirty="0"/>
              <a:t> partners’ countries</a:t>
            </a:r>
            <a:endParaRPr lang="en-US" dirty="0"/>
          </a:p>
          <a:p>
            <a:pPr lvl="0">
              <a:lnSpc>
                <a:spcPct val="120000"/>
              </a:lnSpc>
            </a:pPr>
            <a:r>
              <a:rPr lang="en-GB" dirty="0" err="1"/>
              <a:t>Podlog</a:t>
            </a:r>
            <a:r>
              <a:rPr lang="en-GB" dirty="0"/>
              <a:t>, L., </a:t>
            </a:r>
            <a:r>
              <a:rPr lang="en-GB" dirty="0" err="1"/>
              <a:t>Dimmock</a:t>
            </a:r>
            <a:r>
              <a:rPr lang="en-GB" dirty="0"/>
              <a:t>, J., &amp; Miller, J. (2011). A review of return to sport concerns following injury rehabilitation: practitioner strategies for enhancing recovery outcomes. Physical therapy in sport: official journal of the Association of Chartered Physiotherapists in Sports Medicine, 12(1), 36–42.  </a:t>
            </a:r>
            <a:r>
              <a:rPr lang="en-GB" u="sng" dirty="0">
                <a:hlinkClick r:id="rId5"/>
              </a:rPr>
              <a:t>https://doi.org/10.1016/j.ptsp.2010.07.005</a:t>
            </a:r>
            <a:endParaRPr lang="en-US" dirty="0"/>
          </a:p>
          <a:p>
            <a:pPr lvl="0">
              <a:lnSpc>
                <a:spcPct val="120000"/>
              </a:lnSpc>
            </a:pPr>
            <a:r>
              <a:rPr lang="en-GB" dirty="0" err="1"/>
              <a:t>Arkenford</a:t>
            </a:r>
            <a:r>
              <a:rPr lang="en-GB" dirty="0"/>
              <a:t> Ltd. &amp; Act 2. (2006). Understanding Non-Participation in Sport &amp; Physical Activity amongst Recently Retired. Sport England. </a:t>
            </a:r>
            <a:r>
              <a:rPr lang="en-GB" dirty="0">
                <a:hlinkClick r:id="rId6"/>
              </a:rPr>
              <a:t>https://</a:t>
            </a:r>
            <a:r>
              <a:rPr lang="en-GB" dirty="0" smtClean="0">
                <a:hlinkClick r:id="rId6"/>
              </a:rPr>
              <a:t>sportengland-production-files.s3.eu-west-2.amazonaws.com/s3fs-public/understanding-participation-among-recently-retired-people.pdf</a:t>
            </a:r>
            <a:endParaRPr lang="en-GB" dirty="0" smtClean="0"/>
          </a:p>
          <a:p>
            <a:pPr>
              <a:lnSpc>
                <a:spcPct val="120000"/>
              </a:lnSpc>
            </a:pPr>
            <a:r>
              <a:rPr lang="en-GB" dirty="0" err="1" smtClean="0"/>
              <a:t>Sportscotland</a:t>
            </a:r>
            <a:r>
              <a:rPr lang="en-GB" dirty="0" smtClean="0"/>
              <a:t> </a:t>
            </a:r>
            <a:r>
              <a:rPr lang="en-GB" dirty="0"/>
              <a:t>(</a:t>
            </a:r>
            <a:r>
              <a:rPr lang="en-GB" dirty="0" err="1"/>
              <a:t>n.d.</a:t>
            </a:r>
            <a:r>
              <a:rPr lang="en-GB" dirty="0"/>
              <a:t>). Older people and sport. </a:t>
            </a:r>
            <a:r>
              <a:rPr lang="en-GB" dirty="0">
                <a:hlinkClick r:id="rId7"/>
              </a:rPr>
              <a:t>https://</a:t>
            </a:r>
            <a:r>
              <a:rPr lang="en-GB" dirty="0" smtClean="0">
                <a:hlinkClick r:id="rId7"/>
              </a:rPr>
              <a:t>sportscotland.org.uk/media/2595/learning-note-older-people-and-sport.pdf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494776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Closure and Final Evaluation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Thank you!!!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05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336800" y="3954935"/>
            <a:ext cx="825817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b="1" dirty="0" smtClean="0"/>
              <a:t>Having FUN</a:t>
            </a:r>
            <a:r>
              <a:rPr lang="en-GB" dirty="0" smtClean="0"/>
              <a:t>: </a:t>
            </a:r>
            <a:r>
              <a:rPr lang="en-GB" dirty="0"/>
              <a:t>understand the different drivers that make a sports activity with the elderly an engaging one</a:t>
            </a:r>
            <a:endParaRPr lang="en-GB" dirty="0" smtClean="0"/>
          </a:p>
          <a:p>
            <a:pPr marL="342900" indent="-342900">
              <a:buFont typeface="+mj-lt"/>
              <a:buAutoNum type="arabicPeriod"/>
            </a:pPr>
            <a:r>
              <a:rPr lang="en-GB" b="1" dirty="0"/>
              <a:t>Ensuring </a:t>
            </a:r>
            <a:r>
              <a:rPr lang="en-GB" b="1" dirty="0" smtClean="0"/>
              <a:t>SAFETY</a:t>
            </a:r>
            <a:r>
              <a:rPr lang="en-GB" dirty="0" smtClean="0"/>
              <a:t>: take into account </a:t>
            </a:r>
            <a:r>
              <a:rPr lang="en-GB" dirty="0"/>
              <a:t>physical and psychosocial consequences of injuries to older </a:t>
            </a:r>
            <a:r>
              <a:rPr lang="en-GB" dirty="0" smtClean="0"/>
              <a:t>participants, and preventive solutions</a:t>
            </a:r>
          </a:p>
          <a:p>
            <a:pPr marL="342900" indent="-342900">
              <a:buFont typeface="+mj-lt"/>
              <a:buAutoNum type="arabicPeriod"/>
            </a:pPr>
            <a:r>
              <a:rPr lang="en-GB" b="1" dirty="0"/>
              <a:t>Strong </a:t>
            </a:r>
            <a:r>
              <a:rPr lang="en-GB" b="1" dirty="0" smtClean="0"/>
              <a:t>BONDS</a:t>
            </a:r>
            <a:r>
              <a:rPr lang="en-GB" dirty="0" smtClean="0"/>
              <a:t>: the perception elders have towards sport instructors, and communication channels to engage with older audience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336800" y="3575243"/>
            <a:ext cx="8026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The module "Needs of elderly" is composed of three separate </a:t>
            </a:r>
            <a:r>
              <a:rPr lang="en-GB" dirty="0" smtClean="0"/>
              <a:t>units: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324100" y="2694417"/>
            <a:ext cx="86995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Beyond </a:t>
            </a:r>
            <a:r>
              <a:rPr lang="en-GB" b="1" dirty="0" smtClean="0"/>
              <a:t>frontal classes</a:t>
            </a:r>
            <a:r>
              <a:rPr lang="en-GB" dirty="0" smtClean="0"/>
              <a:t>, we </a:t>
            </a:r>
            <a:r>
              <a:rPr lang="en-GB" dirty="0"/>
              <a:t>will make use of </a:t>
            </a:r>
            <a:r>
              <a:rPr lang="en-GB" b="1" dirty="0"/>
              <a:t>focus groups </a:t>
            </a:r>
            <a:r>
              <a:rPr lang="en-GB" dirty="0"/>
              <a:t>to let you share your experiences, learn from real cases and ensure a concrete and lasting understanding</a:t>
            </a:r>
          </a:p>
        </p:txBody>
      </p:sp>
      <p:sp>
        <p:nvSpPr>
          <p:cNvPr id="9" name="Rectangle 8"/>
          <p:cNvSpPr/>
          <p:nvPr/>
        </p:nvSpPr>
        <p:spPr>
          <a:xfrm>
            <a:off x="2324100" y="1902740"/>
            <a:ext cx="85979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A</a:t>
            </a:r>
            <a:r>
              <a:rPr lang="en-GB" dirty="0" err="1"/>
              <a:t>cquire</a:t>
            </a:r>
            <a:r>
              <a:rPr lang="en-GB" dirty="0"/>
              <a:t> the basic knowledge necessary to understand </a:t>
            </a:r>
            <a:r>
              <a:rPr lang="en-GB" b="1" dirty="0"/>
              <a:t>the major factors that </a:t>
            </a:r>
            <a:r>
              <a:rPr lang="en-GB" b="1" dirty="0" smtClean="0"/>
              <a:t>prevent the elderly from </a:t>
            </a:r>
            <a:r>
              <a:rPr lang="en-GB" b="1" dirty="0"/>
              <a:t>participating in sports </a:t>
            </a:r>
            <a:r>
              <a:rPr lang="en-GB" b="1" dirty="0" smtClean="0"/>
              <a:t>activities</a:t>
            </a:r>
            <a:r>
              <a:rPr lang="en-GB" dirty="0" smtClean="0"/>
              <a:t>, and learn implementable solutions</a:t>
            </a:r>
            <a:endParaRPr lang="en-GB" dirty="0"/>
          </a:p>
        </p:txBody>
      </p:sp>
      <p:sp>
        <p:nvSpPr>
          <p:cNvPr id="10" name="Rounded Rectangle 9"/>
          <p:cNvSpPr/>
          <p:nvPr/>
        </p:nvSpPr>
        <p:spPr>
          <a:xfrm>
            <a:off x="977900" y="2014601"/>
            <a:ext cx="1206500" cy="379692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/>
              <a:t>Goal</a:t>
            </a:r>
            <a:endParaRPr lang="en-US" sz="2000" b="1" dirty="0"/>
          </a:p>
        </p:txBody>
      </p:sp>
      <p:sp>
        <p:nvSpPr>
          <p:cNvPr id="11" name="Rounded Rectangle 10"/>
          <p:cNvSpPr/>
          <p:nvPr/>
        </p:nvSpPr>
        <p:spPr>
          <a:xfrm>
            <a:off x="965200" y="2794922"/>
            <a:ext cx="1206500" cy="379692"/>
          </a:xfrm>
          <a:prstGeom prst="round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/>
              <a:t>Format</a:t>
            </a:r>
            <a:endParaRPr lang="en-US" sz="2000" b="1" dirty="0"/>
          </a:p>
        </p:txBody>
      </p:sp>
      <p:sp>
        <p:nvSpPr>
          <p:cNvPr id="12" name="Rounded Rectangle 11"/>
          <p:cNvSpPr/>
          <p:nvPr/>
        </p:nvSpPr>
        <p:spPr>
          <a:xfrm>
            <a:off x="977900" y="3575243"/>
            <a:ext cx="1206500" cy="379692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/>
              <a:t>Content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174728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Introductory Evaluation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8200" y="1690688"/>
            <a:ext cx="10515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/>
              <a:t>Please complete the introductory questionnaire. </a:t>
            </a:r>
            <a:endParaRPr lang="it-IT" sz="2400" dirty="0" smtClean="0"/>
          </a:p>
          <a:p>
            <a:endParaRPr lang="it-IT" sz="2400" dirty="0" smtClean="0"/>
          </a:p>
          <a:p>
            <a:r>
              <a:rPr lang="it-IT" sz="2400" dirty="0" smtClean="0"/>
              <a:t>It </a:t>
            </a:r>
            <a:r>
              <a:rPr lang="it-IT" sz="2400" dirty="0"/>
              <a:t>will help you be aware of your current degree of understanding and support your learning outcomes by the end of the module.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46850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Having FUN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Unit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9121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Engagement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139282" y="2500312"/>
            <a:ext cx="41251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M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</a:rPr>
              <a:t>eeting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new people, improving health, reducing stress, enjoying 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</a:rPr>
              <a:t>small challenges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139282" y="3810412"/>
            <a:ext cx="37691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Activities should be designed with the aim of being </a:t>
            </a: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</a:rPr>
              <a:t>playful and accessible</a:t>
            </a:r>
            <a:endParaRPr lang="en-US" b="1" dirty="0"/>
          </a:p>
        </p:txBody>
      </p:sp>
      <p:sp>
        <p:nvSpPr>
          <p:cNvPr id="10" name="Rectangle 9"/>
          <p:cNvSpPr/>
          <p:nvPr/>
        </p:nvSpPr>
        <p:spPr>
          <a:xfrm>
            <a:off x="1139282" y="4611322"/>
            <a:ext cx="225401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</a:rPr>
              <a:t>Cooperation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J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</a:rPr>
              <a:t>oy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of 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</a:rPr>
              <a:t>participating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</a:rPr>
              <a:t>Gaming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elements 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6368164" y="2499911"/>
            <a:ext cx="498563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smtClean="0">
                <a:latin typeface="Calibri" panose="020F0502020204030204" pitchFamily="34" charset="0"/>
                <a:ea typeface="Calibri" panose="020F0502020204030204" pitchFamily="34" charset="0"/>
              </a:rPr>
              <a:t>Promote social outcomes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Physical activity sessions should be interlinked with social 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</a:rPr>
              <a:t>ones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Refreshments at the end of the 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</a:rPr>
              <a:t>activity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6368165" y="4557089"/>
            <a:ext cx="49342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</a:rPr>
              <a:t>Tackle loneliness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and social 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</a:rPr>
              <a:t>isolation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</a:rPr>
              <a:t>Promote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the creation of 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</a:rPr>
              <a:t>friendships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6713851" y="5291461"/>
            <a:ext cx="387566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F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</a:rPr>
              <a:t>ormalised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dialogues or buddy systems 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6713851" y="5616985"/>
            <a:ext cx="372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S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</a:rPr>
              <a:t>elf-disclosure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of 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</a:rPr>
              <a:t>past experiences </a:t>
            </a:r>
            <a:endParaRPr lang="en-US" dirty="0"/>
          </a:p>
        </p:txBody>
      </p:sp>
      <p:sp>
        <p:nvSpPr>
          <p:cNvPr id="22" name="Rounded Rectangle 21"/>
          <p:cNvSpPr/>
          <p:nvPr/>
        </p:nvSpPr>
        <p:spPr>
          <a:xfrm>
            <a:off x="1139282" y="1966039"/>
            <a:ext cx="1712415" cy="379692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/>
              <a:t>Motivations</a:t>
            </a:r>
            <a:endParaRPr lang="en-US" sz="2000" b="1" dirty="0"/>
          </a:p>
        </p:txBody>
      </p:sp>
      <p:sp>
        <p:nvSpPr>
          <p:cNvPr id="26" name="Right Arrow 25"/>
          <p:cNvSpPr/>
          <p:nvPr/>
        </p:nvSpPr>
        <p:spPr>
          <a:xfrm rot="5400000">
            <a:off x="2846531" y="3317508"/>
            <a:ext cx="354607" cy="322040"/>
          </a:xfrm>
          <a:prstGeom prst="rightArrow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ounded Rectangle 27"/>
          <p:cNvSpPr/>
          <p:nvPr/>
        </p:nvSpPr>
        <p:spPr>
          <a:xfrm>
            <a:off x="6397082" y="1987575"/>
            <a:ext cx="1031894" cy="37969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/>
              <a:t>How?</a:t>
            </a:r>
            <a:endParaRPr lang="en-US" sz="2000" b="1" dirty="0"/>
          </a:p>
        </p:txBody>
      </p:sp>
      <p:sp>
        <p:nvSpPr>
          <p:cNvPr id="29" name="Rounded Rectangle 28"/>
          <p:cNvSpPr/>
          <p:nvPr/>
        </p:nvSpPr>
        <p:spPr>
          <a:xfrm>
            <a:off x="6397082" y="4023175"/>
            <a:ext cx="3033065" cy="379692"/>
          </a:xfrm>
          <a:prstGeom prst="round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>
                <a:solidFill>
                  <a:schemeClr val="tx1"/>
                </a:solidFill>
              </a:rPr>
              <a:t>Intergenerational settings</a:t>
            </a:r>
            <a:endParaRPr lang="en-US" sz="2000" b="1" dirty="0">
              <a:solidFill>
                <a:schemeClr val="tx1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6368164" y="5482544"/>
            <a:ext cx="329788" cy="0"/>
          </a:xfrm>
          <a:prstGeom prst="straightConnector1">
            <a:avLst/>
          </a:prstGeom>
          <a:ln w="28575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6368164" y="5802212"/>
            <a:ext cx="329788" cy="0"/>
          </a:xfrm>
          <a:prstGeom prst="straightConnector1">
            <a:avLst/>
          </a:prstGeom>
          <a:ln w="28575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866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Stereotypes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38199" y="1591264"/>
            <a:ext cx="100280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</a:rPr>
              <a:t>Oversimplified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and biased images, perceptions and ideas about a particular category of people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711500" y="2044775"/>
            <a:ext cx="84857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</a:rPr>
              <a:t>Ideas on elders</a:t>
            </a:r>
            <a:r>
              <a:rPr lang="it-IT" dirty="0" smtClean="0">
                <a:latin typeface="Calibri" panose="020F0502020204030204" pitchFamily="34" charset="0"/>
                <a:ea typeface="Calibri" panose="020F0502020204030204" pitchFamily="34" charset="0"/>
              </a:rPr>
              <a:t>: 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</a:rPr>
              <a:t>need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of continuous care, subject to weakness, and dependent on 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</a:rPr>
              <a:t>others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98621" y="4036819"/>
            <a:ext cx="374790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</a:rPr>
              <a:t>The </a:t>
            </a:r>
            <a:r>
              <a:rPr lang="en-GB" b="1" dirty="0">
                <a:solidFill>
                  <a:schemeClr val="accent6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environment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 in which activities take place has a significant 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</a:rPr>
              <a:t>impact, as it affects perceptions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466668" y="3946217"/>
            <a:ext cx="45052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</a:rPr>
              <a:t>• The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burden of one's own age is emphasised 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993846" y="3852153"/>
            <a:ext cx="259767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</a:rPr>
              <a:t>Hospitals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, schools, retirement homes, etc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en-US" dirty="0"/>
          </a:p>
        </p:txBody>
      </p:sp>
      <p:sp>
        <p:nvSpPr>
          <p:cNvPr id="21" name="Rounded Rectangle 20"/>
          <p:cNvSpPr/>
          <p:nvPr/>
        </p:nvSpPr>
        <p:spPr>
          <a:xfrm>
            <a:off x="3039636" y="2899286"/>
            <a:ext cx="6112727" cy="37969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bg1"/>
                </a:solidFill>
              </a:rPr>
              <a:t>Social Anxiety p</a:t>
            </a:r>
            <a:r>
              <a:rPr lang="en-GB" b="1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revents</a:t>
            </a:r>
            <a:r>
              <a:rPr lang="en-GB" b="1" dirty="0" smtClean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</a:rPr>
              <a:t>their participation in social activities </a:t>
            </a:r>
            <a:endParaRPr lang="en-US" b="1" dirty="0"/>
          </a:p>
        </p:txBody>
      </p:sp>
      <p:sp>
        <p:nvSpPr>
          <p:cNvPr id="23" name="Rectangle 22"/>
          <p:cNvSpPr/>
          <p:nvPr/>
        </p:nvSpPr>
        <p:spPr>
          <a:xfrm>
            <a:off x="4993846" y="4718194"/>
            <a:ext cx="24728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</a:rPr>
              <a:t>Parks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, community and sport centres, etc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</a:rPr>
              <a:t>. </a:t>
            </a:r>
            <a:endParaRPr lang="en-US" dirty="0"/>
          </a:p>
        </p:txBody>
      </p:sp>
      <p:cxnSp>
        <p:nvCxnSpPr>
          <p:cNvPr id="27" name="Curved Connector 26"/>
          <p:cNvCxnSpPr>
            <a:stCxn id="11" idx="3"/>
            <a:endCxn id="17" idx="1"/>
          </p:cNvCxnSpPr>
          <p:nvPr/>
        </p:nvCxnSpPr>
        <p:spPr>
          <a:xfrm flipV="1">
            <a:off x="4346522" y="4175319"/>
            <a:ext cx="647324" cy="323165"/>
          </a:xfrm>
          <a:prstGeom prst="curvedConnector3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urved Connector 28"/>
          <p:cNvCxnSpPr>
            <a:stCxn id="11" idx="3"/>
            <a:endCxn id="23" idx="1"/>
          </p:cNvCxnSpPr>
          <p:nvPr/>
        </p:nvCxnSpPr>
        <p:spPr>
          <a:xfrm>
            <a:off x="4346522" y="4498484"/>
            <a:ext cx="647324" cy="542876"/>
          </a:xfrm>
          <a:prstGeom prst="curvedConnector3">
            <a:avLst>
              <a:gd name="adj1" fmla="val 50000"/>
            </a:avLst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7466668" y="4714732"/>
            <a:ext cx="416646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</a:rPr>
              <a:t>• Neutral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places perceived 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</a:rPr>
              <a:t>safe</a:t>
            </a:r>
          </a:p>
          <a:p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</a:rPr>
              <a:t>• Age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is not perceived as a crucial 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</a:rPr>
              <a:t>element</a:t>
            </a:r>
          </a:p>
        </p:txBody>
      </p:sp>
      <p:sp>
        <p:nvSpPr>
          <p:cNvPr id="43" name="Rounded Rectangle 42"/>
          <p:cNvSpPr/>
          <p:nvPr/>
        </p:nvSpPr>
        <p:spPr>
          <a:xfrm>
            <a:off x="3515825" y="5544722"/>
            <a:ext cx="5160350" cy="37969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Elderly prefer engaging in physical activities outdoor </a:t>
            </a:r>
            <a:endParaRPr lang="en-US" b="1" dirty="0">
              <a:solidFill>
                <a:schemeClr val="bg1"/>
              </a:solidFill>
            </a:endParaRPr>
          </a:p>
        </p:txBody>
      </p:sp>
      <p:cxnSp>
        <p:nvCxnSpPr>
          <p:cNvPr id="46" name="Curved Connector 45"/>
          <p:cNvCxnSpPr/>
          <p:nvPr/>
        </p:nvCxnSpPr>
        <p:spPr>
          <a:xfrm>
            <a:off x="1081668" y="1971747"/>
            <a:ext cx="629832" cy="268845"/>
          </a:xfrm>
          <a:prstGeom prst="curvedConnector3">
            <a:avLst>
              <a:gd name="adj1" fmla="val -6656"/>
            </a:avLst>
          </a:prstGeom>
          <a:ln w="190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6096000" y="2450614"/>
            <a:ext cx="0" cy="326040"/>
          </a:xfrm>
          <a:prstGeom prst="straightConnector1">
            <a:avLst/>
          </a:prstGeom>
          <a:ln w="28575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6025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Group activity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Unit 1: Having FUN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673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Ensuring SAFETY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Unit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290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Funmilie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72E1D7"/>
      </a:accent1>
      <a:accent2>
        <a:srgbClr val="FF6464"/>
      </a:accent2>
      <a:accent3>
        <a:srgbClr val="EDEDED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806</TotalTime>
  <Words>1057</Words>
  <Application>Microsoft Office PowerPoint</Application>
  <PresentationFormat>Widescreen</PresentationFormat>
  <Paragraphs>134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Corbel</vt:lpstr>
      <vt:lpstr>Times New Roman</vt:lpstr>
      <vt:lpstr>Custom Design</vt:lpstr>
      <vt:lpstr>Funmilies</vt:lpstr>
      <vt:lpstr>Intro</vt:lpstr>
      <vt:lpstr>Overview</vt:lpstr>
      <vt:lpstr>Introductory Evaluation</vt:lpstr>
      <vt:lpstr>Having FUN</vt:lpstr>
      <vt:lpstr>Engagement</vt:lpstr>
      <vt:lpstr>Stereotypes</vt:lpstr>
      <vt:lpstr>Group activity</vt:lpstr>
      <vt:lpstr>Ensuring SAFETY</vt:lpstr>
      <vt:lpstr>Introduction</vt:lpstr>
      <vt:lpstr>Direct communication</vt:lpstr>
      <vt:lpstr>Implementable actions (1/2)</vt:lpstr>
      <vt:lpstr>Implementable actions (2/2)</vt:lpstr>
      <vt:lpstr>Group activity</vt:lpstr>
      <vt:lpstr>Strong BONDS</vt:lpstr>
      <vt:lpstr>Instructors</vt:lpstr>
      <vt:lpstr>Community and Communication</vt:lpstr>
      <vt:lpstr>Group activity</vt:lpstr>
      <vt:lpstr>Wrap up</vt:lpstr>
      <vt:lpstr>References</vt:lpstr>
      <vt:lpstr>Closure and Final Evaluation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Funmilies partners meeting</dc:title>
  <dc:creator>famighetti</dc:creator>
  <cp:lastModifiedBy>Microsoft account</cp:lastModifiedBy>
  <cp:revision>50</cp:revision>
  <dcterms:created xsi:type="dcterms:W3CDTF">2021-10-07T09:55:09Z</dcterms:created>
  <dcterms:modified xsi:type="dcterms:W3CDTF">2021-12-15T13:09:21Z</dcterms:modified>
</cp:coreProperties>
</file>