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18" roundtripDataSignature="AMtx7mi30cyD/XeUIeSwSwFu5RLk1or5h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9" name="Google Shape;119;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109913eeb8e_0_6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 name="Google Shape;180;g109913eeb8e_0_6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09913eeb8e_0_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g109913eeb8e_0_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09913eeb8e_0_7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9" name="Google Shape;199;g109913eeb8e_0_7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09913eeb8e_0_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g109913eeb8e_0_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g109913eeb8e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2" name="Google Shape;132;g109913eeb8e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09913eeb8e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 name="Google Shape;138;g109913eeb8e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09913eeb8e_0_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5" name="Google Shape;145;g109913eeb8e_0_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09913eeb8e_0_3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2" name="Google Shape;152;g109913eeb8e_0_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109913eeb8e_0_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9" name="Google Shape;159;g109913eeb8e_0_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09913eeb8e_0_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6" name="Google Shape;166;g109913eeb8e_0_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09913eeb8e_0_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g109913eeb8e_0_6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6" name="Shape 16"/>
        <p:cNvGrpSpPr/>
        <p:nvPr/>
      </p:nvGrpSpPr>
      <p:grpSpPr>
        <a:xfrm>
          <a:off x="0" y="0"/>
          <a:ext cx="0" cy="0"/>
          <a:chOff x="0" y="0"/>
          <a:chExt cx="0" cy="0"/>
        </a:xfrm>
      </p:grpSpPr>
      <p:sp>
        <p:nvSpPr>
          <p:cNvPr id="17" name="Google Shape;17;p3"/>
          <p:cNvSpPr txBox="1"/>
          <p:nvPr>
            <p:ph type="ctrTitle"/>
          </p:nvPr>
        </p:nvSpPr>
        <p:spPr>
          <a:xfrm>
            <a:off x="1524000" y="1122363"/>
            <a:ext cx="9144000" cy="209073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 type="subTitle"/>
          </p:nvPr>
        </p:nvSpPr>
        <p:spPr>
          <a:xfrm>
            <a:off x="1524000" y="3330576"/>
            <a:ext cx="9144000" cy="4445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9" name="Google Shape;19;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2"/>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1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6" name="Google Shape;76;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1" name="Google Shape;81;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2" name="Google Shape;82;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p:cSld name="1_Two Content">
    <p:spTree>
      <p:nvGrpSpPr>
        <p:cNvPr id="85" name="Shape 85"/>
        <p:cNvGrpSpPr/>
        <p:nvPr/>
      </p:nvGrpSpPr>
      <p:grpSpPr>
        <a:xfrm>
          <a:off x="0" y="0"/>
          <a:ext cx="0" cy="0"/>
          <a:chOff x="0" y="0"/>
          <a:chExt cx="0" cy="0"/>
        </a:xfrm>
      </p:grpSpPr>
      <p:sp>
        <p:nvSpPr>
          <p:cNvPr id="86" name="Google Shape;86;p14"/>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4"/>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9" name="Google Shape;89;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mparison">
  <p:cSld name="1_Comparison">
    <p:spTree>
      <p:nvGrpSpPr>
        <p:cNvPr id="91" name="Shape 91"/>
        <p:cNvGrpSpPr/>
        <p:nvPr/>
      </p:nvGrpSpPr>
      <p:grpSpPr>
        <a:xfrm>
          <a:off x="0" y="0"/>
          <a:ext cx="0" cy="0"/>
          <a:chOff x="0" y="0"/>
          <a:chExt cx="0" cy="0"/>
        </a:xfrm>
      </p:grpSpPr>
      <p:sp>
        <p:nvSpPr>
          <p:cNvPr id="92" name="Google Shape;92;p15"/>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3" name="Google Shape;93;p15"/>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4" name="Google Shape;94;p15"/>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5" name="Google Shape;95;p15"/>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6" name="Google Shape;96;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Only">
  <p:cSld name="1_Title Only">
    <p:spTree>
      <p:nvGrpSpPr>
        <p:cNvPr id="99" name="Shape 99"/>
        <p:cNvGrpSpPr/>
        <p:nvPr/>
      </p:nvGrpSpPr>
      <p:grpSpPr>
        <a:xfrm>
          <a:off x="0" y="0"/>
          <a:ext cx="0" cy="0"/>
          <a:chOff x="0" y="0"/>
          <a:chExt cx="0" cy="0"/>
        </a:xfrm>
      </p:grpSpPr>
      <p:sp>
        <p:nvSpPr>
          <p:cNvPr id="100" name="Google Shape;100;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with Caption">
  <p:cSld name="1_Content with Caption">
    <p:spTree>
      <p:nvGrpSpPr>
        <p:cNvPr id="103" name="Shape 103"/>
        <p:cNvGrpSpPr/>
        <p:nvPr/>
      </p:nvGrpSpPr>
      <p:grpSpPr>
        <a:xfrm>
          <a:off x="0" y="0"/>
          <a:ext cx="0" cy="0"/>
          <a:chOff x="0" y="0"/>
          <a:chExt cx="0" cy="0"/>
        </a:xfrm>
      </p:grpSpPr>
      <p:sp>
        <p:nvSpPr>
          <p:cNvPr id="104" name="Google Shape;104;p17"/>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5" name="Google Shape;105;p17"/>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06" name="Google Shape;106;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Vertical Text">
  <p:cSld name="1_Title and Vertical Text">
    <p:spTree>
      <p:nvGrpSpPr>
        <p:cNvPr id="109" name="Shape 109"/>
        <p:cNvGrpSpPr/>
        <p:nvPr/>
      </p:nvGrpSpPr>
      <p:grpSpPr>
        <a:xfrm>
          <a:off x="0" y="0"/>
          <a:ext cx="0" cy="0"/>
          <a:chOff x="0" y="0"/>
          <a:chExt cx="0" cy="0"/>
        </a:xfrm>
      </p:grpSpPr>
      <p:sp>
        <p:nvSpPr>
          <p:cNvPr id="110" name="Google Shape;110;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2" name="Google Shape;112;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113" name="Shape 113"/>
        <p:cNvGrpSpPr/>
        <p:nvPr/>
      </p:nvGrpSpPr>
      <p:grpSpPr>
        <a:xfrm>
          <a:off x="0" y="0"/>
          <a:ext cx="0" cy="0"/>
          <a:chOff x="0" y="0"/>
          <a:chExt cx="0" cy="0"/>
        </a:xfrm>
      </p:grpSpPr>
      <p:sp>
        <p:nvSpPr>
          <p:cNvPr id="114" name="Google Shape;114;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5" name="Google Shape;115;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6" name="Google Shape;116;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 name="Shape 22"/>
        <p:cNvGrpSpPr/>
        <p:nvPr/>
      </p:nvGrpSpPr>
      <p:grpSpPr>
        <a:xfrm>
          <a:off x="0" y="0"/>
          <a:ext cx="0" cy="0"/>
          <a:chOff x="0" y="0"/>
          <a:chExt cx="0" cy="0"/>
        </a:xfrm>
      </p:grpSpPr>
      <p:sp>
        <p:nvSpPr>
          <p:cNvPr id="23" name="Google Shape;23;p5"/>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5"/>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5" name="Google Shape;25;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8" name="Shape 28"/>
        <p:cNvGrpSpPr/>
        <p:nvPr/>
      </p:nvGrpSpPr>
      <p:grpSpPr>
        <a:xfrm>
          <a:off x="0" y="0"/>
          <a:ext cx="0" cy="0"/>
          <a:chOff x="0" y="0"/>
          <a:chExt cx="0" cy="0"/>
        </a:xfrm>
      </p:grpSpPr>
      <p:sp>
        <p:nvSpPr>
          <p:cNvPr id="29" name="Google Shape;29;p4"/>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1" name="Google Shape;31;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 name="Shape 34"/>
        <p:cNvGrpSpPr/>
        <p:nvPr/>
      </p:nvGrpSpPr>
      <p:grpSpPr>
        <a:xfrm>
          <a:off x="0" y="0"/>
          <a:ext cx="0" cy="0"/>
          <a:chOff x="0" y="0"/>
          <a:chExt cx="0" cy="0"/>
        </a:xfrm>
      </p:grpSpPr>
      <p:sp>
        <p:nvSpPr>
          <p:cNvPr id="35" name="Google Shape;35;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37" name="Google Shape;37;p1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38" name="Google Shape;3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1" name="Shape 41"/>
        <p:cNvGrpSpPr/>
        <p:nvPr/>
      </p:nvGrpSpPr>
      <p:grpSpPr>
        <a:xfrm>
          <a:off x="0" y="0"/>
          <a:ext cx="0" cy="0"/>
          <a:chOff x="0" y="0"/>
          <a:chExt cx="0" cy="0"/>
        </a:xfrm>
      </p:grpSpPr>
      <p:sp>
        <p:nvSpPr>
          <p:cNvPr id="42" name="Google Shape;42;p6"/>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6"/>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6"/>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8" name="Shape 48"/>
        <p:cNvGrpSpPr/>
        <p:nvPr/>
      </p:nvGrpSpPr>
      <p:grpSpPr>
        <a:xfrm>
          <a:off x="0" y="0"/>
          <a:ext cx="0" cy="0"/>
          <a:chOff x="0" y="0"/>
          <a:chExt cx="0" cy="0"/>
        </a:xfrm>
      </p:grpSpPr>
      <p:sp>
        <p:nvSpPr>
          <p:cNvPr id="49" name="Google Shape;49;p8"/>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3" name="Shape 53"/>
        <p:cNvGrpSpPr/>
        <p:nvPr/>
      </p:nvGrpSpPr>
      <p:grpSpPr>
        <a:xfrm>
          <a:off x="0" y="0"/>
          <a:ext cx="0" cy="0"/>
          <a:chOff x="0" y="0"/>
          <a:chExt cx="0" cy="0"/>
        </a:xfrm>
      </p:grpSpPr>
      <p:sp>
        <p:nvSpPr>
          <p:cNvPr id="54" name="Google Shape;54;p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6" name="Google Shape;56;p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8" name="Google Shape;58;p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9" name="Google Shape;59;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2" name="Shape 62"/>
        <p:cNvGrpSpPr/>
        <p:nvPr/>
      </p:nvGrpSpPr>
      <p:grpSpPr>
        <a:xfrm>
          <a:off x="0" y="0"/>
          <a:ext cx="0" cy="0"/>
          <a:chOff x="0" y="0"/>
          <a:chExt cx="0" cy="0"/>
        </a:xfrm>
      </p:grpSpPr>
      <p:sp>
        <p:nvSpPr>
          <p:cNvPr id="63" name="Google Shape;63;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8" name="Google Shape;68;p11"/>
          <p:cNvSpPr/>
          <p:nvPr>
            <p:ph idx="2" type="pic"/>
          </p:nvPr>
        </p:nvSpPr>
        <p:spPr>
          <a:xfrm>
            <a:off x="5183188" y="987425"/>
            <a:ext cx="6172200" cy="4873625"/>
          </a:xfrm>
          <a:prstGeom prst="rect">
            <a:avLst/>
          </a:prstGeom>
          <a:noFill/>
          <a:ln>
            <a:noFill/>
          </a:ln>
        </p:spPr>
      </p:sp>
      <p:sp>
        <p:nvSpPr>
          <p:cNvPr id="69" name="Google Shape;69;p1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0" name="Google Shape;70;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7.xml"/><Relationship Id="rId11" Type="http://schemas.openxmlformats.org/officeDocument/2006/relationships/slideLayout" Target="../slideLayouts/slideLayout8.xml"/><Relationship Id="rId10" Type="http://schemas.openxmlformats.org/officeDocument/2006/relationships/slideLayout" Target="../slideLayouts/slideLayout7.xml"/><Relationship Id="rId21" Type="http://schemas.openxmlformats.org/officeDocument/2006/relationships/theme" Target="../theme/theme1.xml"/><Relationship Id="rId13" Type="http://schemas.openxmlformats.org/officeDocument/2006/relationships/slideLayout" Target="../slideLayouts/slideLayout10.xml"/><Relationship Id="rId12" Type="http://schemas.openxmlformats.org/officeDocument/2006/relationships/slideLayout" Target="../slideLayouts/slideLayout9.xml"/><Relationship Id="rId1" Type="http://schemas.openxmlformats.org/officeDocument/2006/relationships/image" Target="../media/image1.png"/><Relationship Id="rId2" Type="http://schemas.openxmlformats.org/officeDocument/2006/relationships/image" Target="../media/image4.png"/><Relationship Id="rId3" Type="http://schemas.openxmlformats.org/officeDocument/2006/relationships/image" Target="../media/image3.png"/><Relationship Id="rId4" Type="http://schemas.openxmlformats.org/officeDocument/2006/relationships/slideLayout" Target="../slideLayouts/slideLayout1.xml"/><Relationship Id="rId9" Type="http://schemas.openxmlformats.org/officeDocument/2006/relationships/slideLayout" Target="../slideLayouts/slideLayout6.xml"/><Relationship Id="rId15" Type="http://schemas.openxmlformats.org/officeDocument/2006/relationships/slideLayout" Target="../slideLayouts/slideLayout12.xml"/><Relationship Id="rId14" Type="http://schemas.openxmlformats.org/officeDocument/2006/relationships/slideLayout" Target="../slideLayouts/slideLayout11.xml"/><Relationship Id="rId17" Type="http://schemas.openxmlformats.org/officeDocument/2006/relationships/slideLayout" Target="../slideLayouts/slideLayout14.xml"/><Relationship Id="rId16" Type="http://schemas.openxmlformats.org/officeDocument/2006/relationships/slideLayout" Target="../slideLayouts/slideLayout13.xml"/><Relationship Id="rId5" Type="http://schemas.openxmlformats.org/officeDocument/2006/relationships/slideLayout" Target="../slideLayouts/slideLayout2.xml"/><Relationship Id="rId19" Type="http://schemas.openxmlformats.org/officeDocument/2006/relationships/slideLayout" Target="../slideLayouts/slideLayout16.xml"/><Relationship Id="rId6" Type="http://schemas.openxmlformats.org/officeDocument/2006/relationships/slideLayout" Target="../slideLayouts/slideLayout3.xml"/><Relationship Id="rId18" Type="http://schemas.openxmlformats.org/officeDocument/2006/relationships/slideLayout" Target="../slideLayouts/slideLayout15.xml"/><Relationship Id="rId7" Type="http://schemas.openxmlformats.org/officeDocument/2006/relationships/slideLayout" Target="../slideLayouts/slideLayout4.xml"/><Relationship Id="rId8"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2"/>
          <p:cNvPicPr preferRelativeResize="0"/>
          <p:nvPr/>
        </p:nvPicPr>
        <p:blipFill rotWithShape="1">
          <a:blip r:embed="rId1">
            <a:alphaModFix/>
          </a:blip>
          <a:srcRect b="0" l="0" r="0" t="0"/>
          <a:stretch/>
        </p:blipFill>
        <p:spPr>
          <a:xfrm>
            <a:off x="513250" y="6053794"/>
            <a:ext cx="1959938" cy="559361"/>
          </a:xfrm>
          <a:prstGeom prst="rect">
            <a:avLst/>
          </a:prstGeom>
          <a:noFill/>
          <a:ln>
            <a:noFill/>
          </a:ln>
        </p:spPr>
      </p:pic>
      <p:sp>
        <p:nvSpPr>
          <p:cNvPr id="7" name="Google Shape;7;p2"/>
          <p:cNvSpPr txBox="1"/>
          <p:nvPr/>
        </p:nvSpPr>
        <p:spPr>
          <a:xfrm>
            <a:off x="2653393" y="6102641"/>
            <a:ext cx="6229350" cy="46166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none" cap="none" strike="noStrike">
                <a:solidFill>
                  <a:srgbClr val="7F7F7F"/>
                </a:solidFill>
                <a:latin typeface="Calibri"/>
                <a:ea typeface="Calibri"/>
                <a:cs typeface="Calibri"/>
                <a:sym typeface="Calibri"/>
              </a:rPr>
              <a:t>The European Commission's support for the production of this publication does not constitute an endorsement of the contents, </a:t>
            </a:r>
            <a:br>
              <a:rPr b="0" i="0" lang="en-US" sz="800" u="none" cap="none" strike="noStrike">
                <a:solidFill>
                  <a:srgbClr val="7F7F7F"/>
                </a:solidFill>
                <a:latin typeface="Calibri"/>
                <a:ea typeface="Calibri"/>
                <a:cs typeface="Calibri"/>
                <a:sym typeface="Calibri"/>
              </a:rPr>
            </a:br>
            <a:r>
              <a:rPr b="0" i="0" lang="en-US" sz="800" u="none" cap="none" strike="noStrike">
                <a:solidFill>
                  <a:srgbClr val="7F7F7F"/>
                </a:solidFill>
                <a:latin typeface="Calibri"/>
                <a:ea typeface="Calibri"/>
                <a:cs typeface="Calibri"/>
                <a:sym typeface="Calibri"/>
              </a:rPr>
              <a:t>which reflect  the views only of the authors, and the Commission cannot be held responsible for any use which may be made </a:t>
            </a:r>
            <a:br>
              <a:rPr b="0" i="0" lang="en-US" sz="800" u="none" cap="none" strike="noStrike">
                <a:solidFill>
                  <a:srgbClr val="7F7F7F"/>
                </a:solidFill>
                <a:latin typeface="Calibri"/>
                <a:ea typeface="Calibri"/>
                <a:cs typeface="Calibri"/>
                <a:sym typeface="Calibri"/>
              </a:rPr>
            </a:br>
            <a:r>
              <a:rPr b="0" i="0" lang="en-US" sz="800" u="none" cap="none" strike="noStrike">
                <a:solidFill>
                  <a:srgbClr val="7F7F7F"/>
                </a:solidFill>
                <a:latin typeface="Calibri"/>
                <a:ea typeface="Calibri"/>
                <a:cs typeface="Calibri"/>
                <a:sym typeface="Calibri"/>
              </a:rPr>
              <a:t>of the information contained therein.</a:t>
            </a:r>
            <a:endParaRPr b="0" i="0" sz="3200" u="none" cap="none" strike="noStrike">
              <a:solidFill>
                <a:srgbClr val="7F7F7F"/>
              </a:solidFill>
              <a:latin typeface="Calibri"/>
              <a:ea typeface="Calibri"/>
              <a:cs typeface="Calibri"/>
              <a:sym typeface="Calibri"/>
            </a:endParaRPr>
          </a:p>
        </p:txBody>
      </p:sp>
      <p:pic>
        <p:nvPicPr>
          <p:cNvPr descr="NEW all partners" id="8" name="Google Shape;8;p2"/>
          <p:cNvPicPr preferRelativeResize="0"/>
          <p:nvPr/>
        </p:nvPicPr>
        <p:blipFill rotWithShape="1">
          <a:blip r:embed="rId2">
            <a:alphaModFix/>
          </a:blip>
          <a:srcRect b="0" l="0" r="0" t="0"/>
          <a:stretch/>
        </p:blipFill>
        <p:spPr>
          <a:xfrm>
            <a:off x="7786006" y="172510"/>
            <a:ext cx="3887075" cy="472622"/>
          </a:xfrm>
          <a:prstGeom prst="rect">
            <a:avLst/>
          </a:prstGeom>
          <a:noFill/>
          <a:ln>
            <a:noFill/>
          </a:ln>
        </p:spPr>
      </p:pic>
      <p:sp>
        <p:nvSpPr>
          <p:cNvPr id="9" name="Google Shape;9;p2"/>
          <p:cNvSpPr/>
          <p:nvPr/>
        </p:nvSpPr>
        <p:spPr>
          <a:xfrm>
            <a:off x="5660572" y="645132"/>
            <a:ext cx="6096000" cy="338554"/>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800"/>
              <a:buFont typeface="Arial"/>
              <a:buNone/>
            </a:pPr>
            <a:r>
              <a:rPr b="0" i="0" lang="en-US" sz="800" u="none" cap="none" strike="noStrike">
                <a:solidFill>
                  <a:srgbClr val="808080"/>
                </a:solidFill>
                <a:latin typeface="Calibri"/>
                <a:ea typeface="Calibri"/>
                <a:cs typeface="Calibri"/>
                <a:sym typeface="Calibri"/>
              </a:rPr>
              <a:t>Intergenerational Sport Solutions for Healthy Ageing (Funmilies) </a:t>
            </a:r>
            <a:br>
              <a:rPr b="0" i="0" lang="en-US" sz="800" u="none" cap="none" strike="noStrike">
                <a:solidFill>
                  <a:srgbClr val="808080"/>
                </a:solidFill>
                <a:latin typeface="Calibri"/>
                <a:ea typeface="Calibri"/>
                <a:cs typeface="Calibri"/>
                <a:sym typeface="Calibri"/>
              </a:rPr>
            </a:br>
            <a:r>
              <a:rPr b="0" i="0" lang="en-US" sz="800" u="none" cap="none" strike="noStrike">
                <a:solidFill>
                  <a:srgbClr val="808080"/>
                </a:solidFill>
                <a:latin typeface="Calibri"/>
                <a:ea typeface="Calibri"/>
                <a:cs typeface="Calibri"/>
                <a:sym typeface="Calibri"/>
              </a:rPr>
              <a:t> Project Number: 622408-EPP-1-2020-1-EL-SPO-SCP</a:t>
            </a:r>
            <a:endParaRPr b="0" i="0" sz="3200" u="none" cap="none" strike="noStrike">
              <a:solidFill>
                <a:schemeClr val="dk1"/>
              </a:solidFill>
              <a:latin typeface="Calibri"/>
              <a:ea typeface="Calibri"/>
              <a:cs typeface="Calibri"/>
              <a:sym typeface="Calibri"/>
            </a:endParaRPr>
          </a:p>
        </p:txBody>
      </p:sp>
      <p:pic>
        <p:nvPicPr>
          <p:cNvPr id="10" name="Google Shape;10;p2"/>
          <p:cNvPicPr preferRelativeResize="0"/>
          <p:nvPr/>
        </p:nvPicPr>
        <p:blipFill rotWithShape="1">
          <a:blip r:embed="rId3">
            <a:alphaModFix/>
          </a:blip>
          <a:srcRect b="0" l="0" r="0" t="0"/>
          <a:stretch/>
        </p:blipFill>
        <p:spPr>
          <a:xfrm>
            <a:off x="513250" y="167784"/>
            <a:ext cx="1583047" cy="910999"/>
          </a:xfrm>
          <a:prstGeom prst="rect">
            <a:avLst/>
          </a:prstGeom>
          <a:noFill/>
          <a:ln>
            <a:noFill/>
          </a:ln>
        </p:spPr>
      </p:pic>
      <p:sp>
        <p:nvSpPr>
          <p:cNvPr id="11" name="Google Shape;11;p2"/>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000"/>
              <a:buFont typeface="Calibri"/>
              <a:buNone/>
              <a:defRPr b="0" i="0" sz="40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5" name="Google Shape;15;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 id="2147483663" r:id="rId18"/>
    <p:sldLayoutId id="2147483664" r:id="rId19"/>
    <p:sldLayoutId id="2147483665"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www.moveandlearn.org/" TargetMode="External"/><Relationship Id="rId4" Type="http://schemas.openxmlformats.org/officeDocument/2006/relationships/hyperlink" Target="https://sportlearning.eu/education-through-sport/" TargetMode="External"/><Relationship Id="rId5" Type="http://schemas.openxmlformats.org/officeDocument/2006/relationships/hyperlink" Target="https://www.youtube.com/watch?v=gkVuTYTY7Kk&amp;list=PL-CQOPJ4emDLWcgWNCZgQbw9Q7kQW2SPq&amp;index=9" TargetMode="External"/><Relationship Id="rId6" Type="http://schemas.openxmlformats.org/officeDocument/2006/relationships/hyperlink" Target="https://www.youtube.com/watch?v=K4mhtXPVAI0"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hyperlink" Target="https://www.moveandlearn.org/by-for-or-through-sport/" TargetMode="Externa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1"/>
          <p:cNvSpPr txBox="1"/>
          <p:nvPr>
            <p:ph type="ctrTitle"/>
          </p:nvPr>
        </p:nvSpPr>
        <p:spPr>
          <a:xfrm>
            <a:off x="1524000" y="1122363"/>
            <a:ext cx="9144000" cy="2090737"/>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Calibri"/>
              <a:buNone/>
            </a:pPr>
            <a:r>
              <a:rPr lang="en-US"/>
              <a:t>Funmilies WP3</a:t>
            </a:r>
            <a:endParaRPr/>
          </a:p>
        </p:txBody>
      </p:sp>
      <p:sp>
        <p:nvSpPr>
          <p:cNvPr id="122" name="Google Shape;122;p1"/>
          <p:cNvSpPr txBox="1"/>
          <p:nvPr>
            <p:ph idx="1" type="subTitle"/>
          </p:nvPr>
        </p:nvSpPr>
        <p:spPr>
          <a:xfrm>
            <a:off x="1524000" y="3330576"/>
            <a:ext cx="9144000" cy="4445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F5C29"/>
              </a:buClr>
              <a:buSzPts val="2400"/>
              <a:buNone/>
            </a:pPr>
            <a:r>
              <a:rPr lang="en-US">
                <a:solidFill>
                  <a:srgbClr val="FF5C29"/>
                </a:solidFill>
              </a:rPr>
              <a:t>Education Through Sports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109913eeb8e_0_68"/>
          <p:cNvSpPr txBox="1"/>
          <p:nvPr/>
        </p:nvSpPr>
        <p:spPr>
          <a:xfrm>
            <a:off x="1261950" y="2603634"/>
            <a:ext cx="9668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80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sp>
        <p:nvSpPr>
          <p:cNvPr id="183" name="Google Shape;183;g109913eeb8e_0_68"/>
          <p:cNvSpPr txBox="1"/>
          <p:nvPr>
            <p:ph type="ctrTitle"/>
          </p:nvPr>
        </p:nvSpPr>
        <p:spPr>
          <a:xfrm>
            <a:off x="1524000" y="1122363"/>
            <a:ext cx="9144000" cy="20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lang="en-US"/>
              <a:t>HOW-TO</a:t>
            </a:r>
            <a:endParaRPr/>
          </a:p>
        </p:txBody>
      </p:sp>
      <p:sp>
        <p:nvSpPr>
          <p:cNvPr id="184" name="Google Shape;184;g109913eeb8e_0_68"/>
          <p:cNvSpPr txBox="1"/>
          <p:nvPr>
            <p:ph idx="1" type="subTitle"/>
          </p:nvPr>
        </p:nvSpPr>
        <p:spPr>
          <a:xfrm>
            <a:off x="1524000" y="3330576"/>
            <a:ext cx="9144000" cy="4446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1000"/>
              </a:spcBef>
              <a:spcAft>
                <a:spcPts val="0"/>
              </a:spcAft>
              <a:buSzPts val="688"/>
              <a:buNone/>
            </a:pPr>
            <a:r>
              <a:rPr lang="en-US" sz="2700">
                <a:solidFill>
                  <a:schemeClr val="dk1"/>
                </a:solidFill>
              </a:rPr>
              <a:t>After each ETS exercise a </a:t>
            </a:r>
            <a:r>
              <a:rPr lang="en-US" sz="2700">
                <a:solidFill>
                  <a:srgbClr val="FF5C29"/>
                </a:solidFill>
              </a:rPr>
              <a:t>debriefing</a:t>
            </a:r>
            <a:r>
              <a:rPr lang="en-US" sz="2700">
                <a:solidFill>
                  <a:schemeClr val="dk1"/>
                </a:solidFill>
              </a:rPr>
              <a:t> session should be introduced where the participants can share how they experienced the exercise, for example in a circle where everyone feels comfortable and able to share. </a:t>
            </a:r>
            <a:br>
              <a:rPr lang="en-US" sz="2700">
                <a:solidFill>
                  <a:schemeClr val="dk1"/>
                </a:solidFill>
              </a:rPr>
            </a:br>
            <a:r>
              <a:rPr lang="en-US" sz="2700">
                <a:solidFill>
                  <a:schemeClr val="dk1"/>
                </a:solidFill>
              </a:rPr>
              <a:t>You should use prompting questions like: </a:t>
            </a:r>
            <a:br>
              <a:rPr lang="en-US" sz="2700">
                <a:solidFill>
                  <a:schemeClr val="dk1"/>
                </a:solidFill>
              </a:rPr>
            </a:br>
            <a:r>
              <a:rPr i="1" lang="en-US" sz="1800">
                <a:solidFill>
                  <a:srgbClr val="FF5C29"/>
                </a:solidFill>
              </a:rPr>
              <a:t>How did you feel during the exercise? Do you feel connected to the youth or elderly person you moved with after this dance exercise? Would our society at large benefit from more intergenerational “workshops”? If yes, why? If not, why? Is it the responsibility of the governmental agencies to provide these opportunities to connect? Add any other questions that would be relevant to the topic of the activity. </a:t>
            </a:r>
            <a:endParaRPr i="1" sz="1800">
              <a:solidFill>
                <a:srgbClr val="FF5C2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09913eeb8e_0_51"/>
          <p:cNvSpPr txBox="1"/>
          <p:nvPr>
            <p:ph type="ctrTitle"/>
          </p:nvPr>
        </p:nvSpPr>
        <p:spPr>
          <a:xfrm>
            <a:off x="1524000" y="1122363"/>
            <a:ext cx="9144000" cy="20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lang="en-US"/>
              <a:t>A little more information </a:t>
            </a:r>
            <a:br>
              <a:rPr lang="en-US"/>
            </a:br>
            <a:r>
              <a:rPr lang="en-US"/>
              <a:t>for you as Trainer</a:t>
            </a:r>
            <a:endParaRPr/>
          </a:p>
        </p:txBody>
      </p:sp>
      <p:sp>
        <p:nvSpPr>
          <p:cNvPr id="190" name="Google Shape;190;g109913eeb8e_0_51"/>
          <p:cNvSpPr txBox="1"/>
          <p:nvPr>
            <p:ph idx="1" type="subTitle"/>
          </p:nvPr>
        </p:nvSpPr>
        <p:spPr>
          <a:xfrm>
            <a:off x="1524000" y="3330576"/>
            <a:ext cx="9144000" cy="444600"/>
          </a:xfrm>
          <a:prstGeom prst="rect">
            <a:avLst/>
          </a:prstGeom>
          <a:noFill/>
          <a:ln>
            <a:noFill/>
          </a:ln>
        </p:spPr>
        <p:txBody>
          <a:bodyPr anchorCtr="0" anchor="t" bIns="45700" lIns="91425" spcFirstLastPara="1" rIns="91425" wrap="square" tIns="45700">
            <a:noAutofit/>
          </a:bodyPr>
          <a:lstStyle/>
          <a:p>
            <a:pPr indent="0" lvl="0" marL="0" rtl="0" algn="ctr">
              <a:lnSpc>
                <a:spcPct val="80000"/>
              </a:lnSpc>
              <a:spcBef>
                <a:spcPts val="1000"/>
              </a:spcBef>
              <a:spcAft>
                <a:spcPts val="0"/>
              </a:spcAft>
              <a:buSzPts val="605"/>
              <a:buNone/>
            </a:pPr>
            <a:r>
              <a:rPr lang="en-US" sz="1620">
                <a:solidFill>
                  <a:schemeClr val="dk1"/>
                </a:solidFill>
              </a:rPr>
              <a:t>To have an even better understanding of ETS, please read Annex 1. and you can find examples of exercises  on the following links from other projects: </a:t>
            </a:r>
            <a:br>
              <a:rPr lang="en-US" sz="1620">
                <a:solidFill>
                  <a:schemeClr val="dk1"/>
                </a:solidFill>
              </a:rPr>
            </a:br>
            <a:r>
              <a:rPr lang="en-US" sz="1620" u="sng">
                <a:solidFill>
                  <a:schemeClr val="hlink"/>
                </a:solidFill>
                <a:hlinkClick r:id="rId3"/>
              </a:rPr>
              <a:t>https://www.moveandlearn.org/</a:t>
            </a:r>
            <a:r>
              <a:rPr lang="en-US" sz="1620">
                <a:solidFill>
                  <a:schemeClr val="dk1"/>
                </a:solidFill>
              </a:rPr>
              <a:t> </a:t>
            </a:r>
            <a:br>
              <a:rPr lang="en-US" sz="1620">
                <a:solidFill>
                  <a:schemeClr val="dk1"/>
                </a:solidFill>
              </a:rPr>
            </a:br>
            <a:r>
              <a:rPr lang="en-US" sz="1620" u="sng">
                <a:solidFill>
                  <a:schemeClr val="hlink"/>
                </a:solidFill>
                <a:hlinkClick r:id="rId4"/>
              </a:rPr>
              <a:t>https://sportlearning.eu/education-through-sport/</a:t>
            </a:r>
            <a:br>
              <a:rPr lang="en-US" sz="1620">
                <a:solidFill>
                  <a:schemeClr val="dk1"/>
                </a:solidFill>
              </a:rPr>
            </a:br>
            <a:r>
              <a:rPr lang="en-US" sz="1620">
                <a:solidFill>
                  <a:schemeClr val="dk1"/>
                </a:solidFill>
              </a:rPr>
              <a:t>Adult Education Through Sport:</a:t>
            </a:r>
            <a:br>
              <a:rPr lang="en-US" sz="1620">
                <a:solidFill>
                  <a:schemeClr val="dk1"/>
                </a:solidFill>
              </a:rPr>
            </a:br>
            <a:r>
              <a:rPr lang="en-US" sz="1620" u="sng">
                <a:solidFill>
                  <a:schemeClr val="hlink"/>
                </a:solidFill>
                <a:hlinkClick r:id="rId5"/>
              </a:rPr>
              <a:t>https://www.youtube.com/watch?v=gkVuTYTY7Kk&amp;list=PL-CQOPJ4emDLWcgWNCZgQbw9Q7kQW2SPq&amp;index=9</a:t>
            </a:r>
            <a:br>
              <a:rPr lang="en-US" sz="1620">
                <a:solidFill>
                  <a:schemeClr val="dk1"/>
                </a:solidFill>
              </a:rPr>
            </a:br>
            <a:r>
              <a:rPr b="1" lang="en-US" sz="1620">
                <a:solidFill>
                  <a:schemeClr val="dk1"/>
                </a:solidFill>
              </a:rPr>
              <a:t>Values education through sport UNESCO: </a:t>
            </a:r>
            <a:endParaRPr b="1" sz="1620">
              <a:solidFill>
                <a:schemeClr val="dk1"/>
              </a:solidFill>
            </a:endParaRPr>
          </a:p>
          <a:p>
            <a:pPr indent="0" lvl="0" marL="0" rtl="0" algn="ctr">
              <a:lnSpc>
                <a:spcPct val="80000"/>
              </a:lnSpc>
              <a:spcBef>
                <a:spcPts val="1000"/>
              </a:spcBef>
              <a:spcAft>
                <a:spcPts val="0"/>
              </a:spcAft>
              <a:buSzPts val="1100"/>
              <a:buNone/>
            </a:pPr>
            <a:r>
              <a:rPr lang="en-US" sz="1620" u="sng">
                <a:solidFill>
                  <a:schemeClr val="hlink"/>
                </a:solidFill>
                <a:hlinkClick r:id="rId6"/>
              </a:rPr>
              <a:t>https://www.youtube.com/watch?v=K4mhtXPVAI0</a:t>
            </a:r>
            <a:br>
              <a:rPr lang="en-US" sz="1620">
                <a:solidFill>
                  <a:schemeClr val="dk1"/>
                </a:solidFill>
              </a:rPr>
            </a:br>
            <a:endParaRPr sz="1620">
              <a:solidFill>
                <a:schemeClr val="dk1"/>
              </a:solidFill>
            </a:endParaRPr>
          </a:p>
          <a:p>
            <a:pPr indent="0" lvl="0" marL="0" rtl="0" algn="ctr">
              <a:lnSpc>
                <a:spcPct val="80000"/>
              </a:lnSpc>
              <a:spcBef>
                <a:spcPts val="1000"/>
              </a:spcBef>
              <a:spcAft>
                <a:spcPts val="0"/>
              </a:spcAft>
              <a:buSzPts val="605"/>
              <a:buNone/>
            </a:pPr>
            <a:r>
              <a:t/>
            </a:r>
            <a:endParaRPr sz="1620">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0"/>
          <p:cNvSpPr txBox="1"/>
          <p:nvPr>
            <p:ph type="title"/>
          </p:nvPr>
        </p:nvSpPr>
        <p:spPr>
          <a:xfrm>
            <a:off x="838200" y="983686"/>
            <a:ext cx="10515600" cy="70700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lang="en-US"/>
              <a:t>Design your own </a:t>
            </a:r>
            <a:r>
              <a:rPr lang="en-US">
                <a:solidFill>
                  <a:srgbClr val="FF5C29"/>
                </a:solidFill>
              </a:rPr>
              <a:t>intergenerational exercise </a:t>
            </a:r>
            <a:endParaRPr>
              <a:solidFill>
                <a:srgbClr val="FF5C29"/>
              </a:solidFill>
            </a:endParaRPr>
          </a:p>
        </p:txBody>
      </p:sp>
      <p:sp>
        <p:nvSpPr>
          <p:cNvPr id="196" name="Google Shape;196;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114300" rtl="0" algn="l">
              <a:lnSpc>
                <a:spcPct val="90000"/>
              </a:lnSpc>
              <a:spcBef>
                <a:spcPts val="1000"/>
              </a:spcBef>
              <a:spcAft>
                <a:spcPts val="0"/>
              </a:spcAft>
              <a:buSzPts val="1800"/>
              <a:buNone/>
            </a:pPr>
            <a:r>
              <a:rPr lang="en-US">
                <a:solidFill>
                  <a:srgbClr val="FF5C29"/>
                </a:solidFill>
              </a:rPr>
              <a:t>Main points to consider:</a:t>
            </a:r>
            <a:endParaRPr/>
          </a:p>
          <a:p>
            <a:pPr indent="-342900" lvl="0" marL="457200" rtl="0" algn="l">
              <a:lnSpc>
                <a:spcPct val="90000"/>
              </a:lnSpc>
              <a:spcBef>
                <a:spcPts val="1000"/>
              </a:spcBef>
              <a:spcAft>
                <a:spcPts val="0"/>
              </a:spcAft>
              <a:buClr>
                <a:schemeClr val="dk1"/>
              </a:buClr>
              <a:buSzPts val="1800"/>
              <a:buChar char="•"/>
            </a:pPr>
            <a:r>
              <a:rPr lang="en-US"/>
              <a:t>Set your educational objective or learning outcome </a:t>
            </a:r>
            <a:r>
              <a:rPr lang="en-US" sz="1600"/>
              <a:t>(e.g. intergenerational understanding and empathy building)</a:t>
            </a:r>
            <a:endParaRPr/>
          </a:p>
          <a:p>
            <a:pPr indent="-342900" lvl="0" marL="457200" rtl="0" algn="l">
              <a:lnSpc>
                <a:spcPct val="90000"/>
              </a:lnSpc>
              <a:spcBef>
                <a:spcPts val="1000"/>
              </a:spcBef>
              <a:spcAft>
                <a:spcPts val="0"/>
              </a:spcAft>
              <a:buClr>
                <a:schemeClr val="dk1"/>
              </a:buClr>
              <a:buSzPts val="1800"/>
              <a:buChar char="•"/>
            </a:pPr>
            <a:r>
              <a:rPr lang="en-US"/>
              <a:t>Draw upon your professional experience within sports or other reliable sources </a:t>
            </a:r>
            <a:endParaRPr/>
          </a:p>
          <a:p>
            <a:pPr indent="-342900" lvl="0" marL="457200" rtl="0" algn="l">
              <a:lnSpc>
                <a:spcPct val="90000"/>
              </a:lnSpc>
              <a:spcBef>
                <a:spcPts val="1000"/>
              </a:spcBef>
              <a:spcAft>
                <a:spcPts val="0"/>
              </a:spcAft>
              <a:buClr>
                <a:schemeClr val="dk1"/>
              </a:buClr>
              <a:buSzPts val="1800"/>
              <a:buChar char="•"/>
            </a:pPr>
            <a:r>
              <a:rPr lang="en-US"/>
              <a:t>Select a sport or physical activity/activities to serve as a medium</a:t>
            </a:r>
            <a:endParaRPr/>
          </a:p>
          <a:p>
            <a:pPr indent="-342900" lvl="0" marL="457200" rtl="0" algn="l">
              <a:lnSpc>
                <a:spcPct val="90000"/>
              </a:lnSpc>
              <a:spcBef>
                <a:spcPts val="1000"/>
              </a:spcBef>
              <a:spcAft>
                <a:spcPts val="0"/>
              </a:spcAft>
              <a:buClr>
                <a:schemeClr val="dk1"/>
              </a:buClr>
              <a:buSzPts val="1800"/>
              <a:buChar char="•"/>
            </a:pPr>
            <a:r>
              <a:rPr lang="en-US"/>
              <a:t>What non formal educational tools will you use to convey the educational objective to the participants throughot the exercise?</a:t>
            </a:r>
            <a:endParaRPr/>
          </a:p>
          <a:p>
            <a:pPr indent="-342900" lvl="0" marL="457200" rtl="0" algn="l">
              <a:lnSpc>
                <a:spcPct val="90000"/>
              </a:lnSpc>
              <a:spcBef>
                <a:spcPts val="1000"/>
              </a:spcBef>
              <a:spcAft>
                <a:spcPts val="0"/>
              </a:spcAft>
              <a:buClr>
                <a:schemeClr val="dk1"/>
              </a:buClr>
              <a:buSzPts val="1800"/>
              <a:buChar char="•"/>
            </a:pPr>
            <a:r>
              <a:rPr lang="en-US"/>
              <a:t>Introduce a debrifing session </a:t>
            </a:r>
            <a:r>
              <a:rPr lang="en-US" sz="1600"/>
              <a:t>(e.g. group discussion, questionnaire)</a:t>
            </a:r>
            <a:endParaRPr/>
          </a:p>
          <a:p>
            <a:pPr indent="-228600" lvl="0" marL="457200" rtl="0" algn="l">
              <a:lnSpc>
                <a:spcPct val="90000"/>
              </a:lnSpc>
              <a:spcBef>
                <a:spcPts val="1000"/>
              </a:spcBef>
              <a:spcAft>
                <a:spcPts val="0"/>
              </a:spcAft>
              <a:buClr>
                <a:schemeClr val="dk1"/>
              </a:buClr>
              <a:buSzPts val="1800"/>
              <a:buNone/>
            </a:pPr>
            <a:r>
              <a:t/>
            </a:r>
            <a:endParaRPr b="1"/>
          </a:p>
          <a:p>
            <a:pPr indent="-228600" lvl="0" marL="457200" rtl="0" algn="l">
              <a:lnSpc>
                <a:spcPct val="90000"/>
              </a:lnSpc>
              <a:spcBef>
                <a:spcPts val="1000"/>
              </a:spcBef>
              <a:spcAft>
                <a:spcPts val="0"/>
              </a:spcAft>
              <a:buClr>
                <a:schemeClr val="dk1"/>
              </a:buClr>
              <a:buSzPts val="1800"/>
              <a:buNone/>
            </a:pPr>
            <a:r>
              <a:t/>
            </a:r>
            <a:endParaRPr/>
          </a:p>
          <a:p>
            <a:pPr indent="-228600" lvl="0" marL="457200" rtl="0" algn="l">
              <a:lnSpc>
                <a:spcPct val="90000"/>
              </a:lnSpc>
              <a:spcBef>
                <a:spcPts val="1000"/>
              </a:spcBef>
              <a:spcAft>
                <a:spcPts val="0"/>
              </a:spcAft>
              <a:buClr>
                <a:schemeClr val="dk1"/>
              </a:buClr>
              <a:buSzPts val="1800"/>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g109913eeb8e_0_77"/>
          <p:cNvSpPr txBox="1"/>
          <p:nvPr>
            <p:ph type="title"/>
          </p:nvPr>
        </p:nvSpPr>
        <p:spPr>
          <a:xfrm>
            <a:off x="838200" y="1395148"/>
            <a:ext cx="10515600" cy="40677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a:solidFill>
                  <a:srgbClr val="FF5C29"/>
                </a:solidFill>
              </a:rPr>
              <a:t>Thank you for your attention and we wish you the best of luck with your exercises! </a:t>
            </a:r>
            <a:endParaRPr b="1">
              <a:solidFill>
                <a:srgbClr val="FF5C2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g109913eeb8e_0_10"/>
          <p:cNvSpPr txBox="1"/>
          <p:nvPr>
            <p:ph type="title"/>
          </p:nvPr>
        </p:nvSpPr>
        <p:spPr>
          <a:xfrm>
            <a:off x="838200" y="949945"/>
            <a:ext cx="10515600" cy="1736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6000"/>
              <a:buNone/>
            </a:pPr>
            <a:r>
              <a:rPr lang="en-US">
                <a:solidFill>
                  <a:srgbClr val="FF5C29"/>
                </a:solidFill>
              </a:rPr>
              <a:t>Agenda</a:t>
            </a:r>
            <a:endParaRPr>
              <a:solidFill>
                <a:srgbClr val="FF5C29"/>
              </a:solidFill>
            </a:endParaRPr>
          </a:p>
        </p:txBody>
      </p:sp>
      <p:sp>
        <p:nvSpPr>
          <p:cNvPr id="128" name="Google Shape;128;g109913eeb8e_0_10"/>
          <p:cNvSpPr txBox="1"/>
          <p:nvPr>
            <p:ph idx="1" type="body"/>
          </p:nvPr>
        </p:nvSpPr>
        <p:spPr>
          <a:xfrm>
            <a:off x="838200" y="2963575"/>
            <a:ext cx="5796300" cy="1500300"/>
          </a:xfrm>
          <a:prstGeom prst="rect">
            <a:avLst/>
          </a:prstGeom>
          <a:noFill/>
          <a:ln>
            <a:noFill/>
          </a:ln>
        </p:spPr>
        <p:txBody>
          <a:bodyPr anchorCtr="0" anchor="t" bIns="45700" lIns="91425" spcFirstLastPara="1" rIns="91425" wrap="square" tIns="45700">
            <a:normAutofit lnSpcReduction="10000"/>
          </a:bodyPr>
          <a:lstStyle/>
          <a:p>
            <a:pPr indent="-368300" lvl="0" marL="457200" rtl="0" algn="l">
              <a:lnSpc>
                <a:spcPct val="90000"/>
              </a:lnSpc>
              <a:spcBef>
                <a:spcPts val="1000"/>
              </a:spcBef>
              <a:spcAft>
                <a:spcPts val="0"/>
              </a:spcAft>
              <a:buClr>
                <a:srgbClr val="FF5C29"/>
              </a:buClr>
              <a:buSzPts val="2200"/>
              <a:buChar char="●"/>
            </a:pPr>
            <a:r>
              <a:rPr lang="en-US" sz="1600">
                <a:solidFill>
                  <a:schemeClr val="dk1"/>
                </a:solidFill>
              </a:rPr>
              <a:t>Introduction</a:t>
            </a:r>
            <a:endParaRPr sz="1600">
              <a:solidFill>
                <a:schemeClr val="dk1"/>
              </a:solidFill>
            </a:endParaRPr>
          </a:p>
          <a:p>
            <a:pPr indent="-368300" lvl="0" marL="457200" rtl="0" algn="l">
              <a:lnSpc>
                <a:spcPct val="90000"/>
              </a:lnSpc>
              <a:spcBef>
                <a:spcPts val="0"/>
              </a:spcBef>
              <a:spcAft>
                <a:spcPts val="0"/>
              </a:spcAft>
              <a:buClr>
                <a:srgbClr val="FF5C29"/>
              </a:buClr>
              <a:buSzPts val="2200"/>
              <a:buChar char="●"/>
            </a:pPr>
            <a:r>
              <a:rPr lang="en-US" sz="1600">
                <a:solidFill>
                  <a:schemeClr val="dk1"/>
                </a:solidFill>
              </a:rPr>
              <a:t>Education for/by/through Sport</a:t>
            </a:r>
            <a:endParaRPr sz="1600">
              <a:solidFill>
                <a:schemeClr val="dk1"/>
              </a:solidFill>
            </a:endParaRPr>
          </a:p>
          <a:p>
            <a:pPr indent="-368300" lvl="0" marL="457200" rtl="0" algn="l">
              <a:lnSpc>
                <a:spcPct val="90000"/>
              </a:lnSpc>
              <a:spcBef>
                <a:spcPts val="0"/>
              </a:spcBef>
              <a:spcAft>
                <a:spcPts val="0"/>
              </a:spcAft>
              <a:buClr>
                <a:srgbClr val="FF5C29"/>
              </a:buClr>
              <a:buSzPts val="2200"/>
              <a:buChar char="●"/>
            </a:pPr>
            <a:r>
              <a:rPr lang="en-US" sz="1600">
                <a:solidFill>
                  <a:schemeClr val="dk1"/>
                </a:solidFill>
              </a:rPr>
              <a:t>Education Through Sport in depth</a:t>
            </a:r>
            <a:endParaRPr sz="1600">
              <a:solidFill>
                <a:schemeClr val="dk1"/>
              </a:solidFill>
            </a:endParaRPr>
          </a:p>
          <a:p>
            <a:pPr indent="-368300" lvl="0" marL="457200" rtl="0" algn="l">
              <a:lnSpc>
                <a:spcPct val="90000"/>
              </a:lnSpc>
              <a:spcBef>
                <a:spcPts val="0"/>
              </a:spcBef>
              <a:spcAft>
                <a:spcPts val="0"/>
              </a:spcAft>
              <a:buClr>
                <a:srgbClr val="FF5C29"/>
              </a:buClr>
              <a:buSzPts val="2200"/>
              <a:buChar char="●"/>
            </a:pPr>
            <a:r>
              <a:rPr lang="en-US" sz="1600">
                <a:solidFill>
                  <a:schemeClr val="dk1"/>
                </a:solidFill>
              </a:rPr>
              <a:t>A How To Guide</a:t>
            </a:r>
            <a:endParaRPr/>
          </a:p>
          <a:p>
            <a:pPr indent="-368300" lvl="0" marL="457200" rtl="0" algn="l">
              <a:lnSpc>
                <a:spcPct val="90000"/>
              </a:lnSpc>
              <a:spcBef>
                <a:spcPts val="0"/>
              </a:spcBef>
              <a:spcAft>
                <a:spcPts val="0"/>
              </a:spcAft>
              <a:buClr>
                <a:srgbClr val="FF5C29"/>
              </a:buClr>
              <a:buSzPts val="2200"/>
              <a:buChar char="●"/>
            </a:pPr>
            <a:r>
              <a:rPr lang="en-US" sz="1600">
                <a:solidFill>
                  <a:schemeClr val="dk1"/>
                </a:solidFill>
              </a:rPr>
              <a:t>Design your own exercise</a:t>
            </a:r>
            <a:endParaRPr/>
          </a:p>
        </p:txBody>
      </p:sp>
      <p:pic>
        <p:nvPicPr>
          <p:cNvPr id="129" name="Google Shape;129;g109913eeb8e_0_10"/>
          <p:cNvPicPr preferRelativeResize="0"/>
          <p:nvPr/>
        </p:nvPicPr>
        <p:blipFill>
          <a:blip r:embed="rId3">
            <a:alphaModFix/>
          </a:blip>
          <a:stretch>
            <a:fillRect/>
          </a:stretch>
        </p:blipFill>
        <p:spPr>
          <a:xfrm>
            <a:off x="5758238" y="2963575"/>
            <a:ext cx="4040173" cy="269265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g109913eeb8e_0_5"/>
          <p:cNvSpPr txBox="1"/>
          <p:nvPr>
            <p:ph type="title"/>
          </p:nvPr>
        </p:nvSpPr>
        <p:spPr>
          <a:xfrm>
            <a:off x="838200" y="983686"/>
            <a:ext cx="10515600" cy="707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rgbClr val="FF5C29"/>
                </a:solidFill>
              </a:rPr>
              <a:t>Introduction to the concept</a:t>
            </a:r>
            <a:endParaRPr>
              <a:solidFill>
                <a:srgbClr val="FF5C29"/>
              </a:solidFill>
            </a:endParaRPr>
          </a:p>
        </p:txBody>
      </p:sp>
      <p:sp>
        <p:nvSpPr>
          <p:cNvPr id="135" name="Google Shape;135;g109913eeb8e_0_5"/>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p>
            <a:pPr indent="0" lvl="0" marL="0" rtl="0" algn="l">
              <a:lnSpc>
                <a:spcPct val="150000"/>
              </a:lnSpc>
              <a:spcBef>
                <a:spcPts val="0"/>
              </a:spcBef>
              <a:spcAft>
                <a:spcPts val="0"/>
              </a:spcAft>
              <a:buSzPts val="1800"/>
              <a:buNone/>
            </a:pPr>
            <a:r>
              <a:rPr b="1" lang="en-US" sz="1600"/>
              <a:t>Education Through Sport (ETS) </a:t>
            </a:r>
            <a:r>
              <a:rPr lang="en-US" sz="1600"/>
              <a:t>is a non-formal educational approach that uses sport and physical activity to development key competences of individuals and groups.  </a:t>
            </a:r>
            <a:br>
              <a:rPr lang="en-US" sz="1600"/>
            </a:br>
            <a:r>
              <a:rPr lang="en-US" sz="1600"/>
              <a:t>By using the ETS methodology,  you  use sport exclusively as an educational tool.</a:t>
            </a:r>
            <a:br>
              <a:rPr lang="en-US" sz="1600"/>
            </a:br>
            <a:r>
              <a:rPr b="1" lang="en-US" sz="1500">
                <a:solidFill>
                  <a:srgbClr val="FF5C29"/>
                </a:solidFill>
                <a:highlight>
                  <a:srgbClr val="FFFFFF"/>
                </a:highlight>
                <a:latin typeface="Arial"/>
                <a:ea typeface="Arial"/>
                <a:cs typeface="Arial"/>
                <a:sym typeface="Arial"/>
              </a:rPr>
              <a:t>Why is ETS important?</a:t>
            </a:r>
            <a:endParaRPr b="1" sz="1500">
              <a:solidFill>
                <a:srgbClr val="FF5C29"/>
              </a:solidFill>
              <a:highlight>
                <a:srgbClr val="FFFFFF"/>
              </a:highlight>
              <a:latin typeface="Arial"/>
              <a:ea typeface="Arial"/>
              <a:cs typeface="Arial"/>
              <a:sym typeface="Arial"/>
            </a:endParaRPr>
          </a:p>
          <a:p>
            <a:pPr indent="-323850" lvl="0" marL="457200" rtl="0" algn="l">
              <a:lnSpc>
                <a:spcPct val="115000"/>
              </a:lnSpc>
              <a:spcBef>
                <a:spcPts val="800"/>
              </a:spcBef>
              <a:spcAft>
                <a:spcPts val="0"/>
              </a:spcAft>
              <a:buClr>
                <a:schemeClr val="dk1"/>
              </a:buClr>
              <a:buSzPts val="1500"/>
              <a:buChar char="●"/>
            </a:pPr>
            <a:r>
              <a:rPr lang="en-US" sz="1500">
                <a:highlight>
                  <a:srgbClr val="FFFFFF"/>
                </a:highlight>
                <a:latin typeface="Arial"/>
                <a:ea typeface="Arial"/>
                <a:cs typeface="Arial"/>
                <a:sym typeface="Arial"/>
              </a:rPr>
              <a:t>To make good use of the non sport components of the activities (education, mentorship, skills, training, reflection, intervention, etc.);</a:t>
            </a:r>
            <a:endParaRPr sz="1500">
              <a:highlight>
                <a:srgbClr val="FFFFFF"/>
              </a:highlight>
              <a:latin typeface="Arial"/>
              <a:ea typeface="Arial"/>
              <a:cs typeface="Arial"/>
              <a:sym typeface="Arial"/>
            </a:endParaRPr>
          </a:p>
          <a:p>
            <a:pPr indent="-323850" lvl="0" marL="457200" rtl="0" algn="l">
              <a:lnSpc>
                <a:spcPct val="115000"/>
              </a:lnSpc>
              <a:spcBef>
                <a:spcPts val="0"/>
              </a:spcBef>
              <a:spcAft>
                <a:spcPts val="0"/>
              </a:spcAft>
              <a:buClr>
                <a:schemeClr val="dk1"/>
              </a:buClr>
              <a:buSzPts val="1500"/>
              <a:buChar char="●"/>
            </a:pPr>
            <a:r>
              <a:rPr lang="en-US" sz="1500">
                <a:highlight>
                  <a:srgbClr val="FFFFFF"/>
                </a:highlight>
                <a:latin typeface="Arial"/>
                <a:ea typeface="Arial"/>
                <a:cs typeface="Arial"/>
                <a:sym typeface="Arial"/>
              </a:rPr>
              <a:t>To be aware and use non formal education in planning and designing a learning process while using sport;</a:t>
            </a:r>
            <a:endParaRPr sz="1500">
              <a:highlight>
                <a:srgbClr val="FFFFFF"/>
              </a:highlight>
              <a:latin typeface="Arial"/>
              <a:ea typeface="Arial"/>
              <a:cs typeface="Arial"/>
              <a:sym typeface="Arial"/>
            </a:endParaRPr>
          </a:p>
          <a:p>
            <a:pPr indent="-323850" lvl="0" marL="457200" rtl="0" algn="l">
              <a:lnSpc>
                <a:spcPct val="115000"/>
              </a:lnSpc>
              <a:spcBef>
                <a:spcPts val="0"/>
              </a:spcBef>
              <a:spcAft>
                <a:spcPts val="0"/>
              </a:spcAft>
              <a:buClr>
                <a:schemeClr val="dk1"/>
              </a:buClr>
              <a:buSzPts val="1500"/>
              <a:buChar char="●"/>
            </a:pPr>
            <a:r>
              <a:rPr lang="en-US" sz="1500">
                <a:highlight>
                  <a:srgbClr val="FFFFFF"/>
                </a:highlight>
                <a:latin typeface="Arial"/>
                <a:ea typeface="Arial"/>
                <a:cs typeface="Arial"/>
                <a:sym typeface="Arial"/>
              </a:rPr>
              <a:t>The educational objectives and the function of pursuing educational goal while using sport are crucial in the</a:t>
            </a:r>
            <a:br>
              <a:rPr lang="en-US" sz="1500">
                <a:highlight>
                  <a:srgbClr val="FFFFFF"/>
                </a:highlight>
                <a:latin typeface="Arial"/>
                <a:ea typeface="Arial"/>
                <a:cs typeface="Arial"/>
                <a:sym typeface="Arial"/>
              </a:rPr>
            </a:br>
            <a:r>
              <a:rPr lang="en-US" sz="1500">
                <a:highlight>
                  <a:srgbClr val="FFFFFF"/>
                </a:highlight>
                <a:latin typeface="Arial"/>
                <a:ea typeface="Arial"/>
                <a:cs typeface="Arial"/>
                <a:sym typeface="Arial"/>
              </a:rPr>
              <a:t>ETS methodology;</a:t>
            </a:r>
            <a:endParaRPr sz="1500">
              <a:highlight>
                <a:srgbClr val="FFFFFF"/>
              </a:highlight>
              <a:latin typeface="Arial"/>
              <a:ea typeface="Arial"/>
              <a:cs typeface="Arial"/>
              <a:sym typeface="Arial"/>
            </a:endParaRPr>
          </a:p>
          <a:p>
            <a:pPr indent="-323850" lvl="0" marL="457200" rtl="0" algn="l">
              <a:lnSpc>
                <a:spcPct val="115000"/>
              </a:lnSpc>
              <a:spcBef>
                <a:spcPts val="0"/>
              </a:spcBef>
              <a:spcAft>
                <a:spcPts val="0"/>
              </a:spcAft>
              <a:buClr>
                <a:schemeClr val="dk1"/>
              </a:buClr>
              <a:buSzPts val="1500"/>
              <a:buChar char="●"/>
            </a:pPr>
            <a:r>
              <a:rPr lang="en-US" sz="1500">
                <a:highlight>
                  <a:srgbClr val="FFFFFF"/>
                </a:highlight>
                <a:latin typeface="Arial"/>
                <a:ea typeface="Arial"/>
                <a:cs typeface="Arial"/>
                <a:sym typeface="Arial"/>
              </a:rPr>
              <a:t>There are 3 types of learning drawing to different objectives to be distinguished Education FOR, BY and THROUGH SPORT.</a:t>
            </a:r>
            <a:endParaRPr sz="1500">
              <a:highlight>
                <a:srgbClr val="FFFFFF"/>
              </a:highlight>
              <a:latin typeface="Arial"/>
              <a:ea typeface="Arial"/>
              <a:cs typeface="Arial"/>
              <a:sym typeface="Arial"/>
            </a:endParaRPr>
          </a:p>
          <a:p>
            <a:pPr indent="0" lvl="0" marL="0" rtl="0" algn="l">
              <a:lnSpc>
                <a:spcPct val="150000"/>
              </a:lnSpc>
              <a:spcBef>
                <a:spcPts val="800"/>
              </a:spcBef>
              <a:spcAft>
                <a:spcPts val="800"/>
              </a:spcAft>
              <a:buClr>
                <a:schemeClr val="dk1"/>
              </a:buClr>
              <a:buSzPts val="1100"/>
              <a:buFont typeface="Arial"/>
              <a:buNone/>
            </a:pPr>
            <a:r>
              <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109913eeb8e_0_17"/>
          <p:cNvSpPr txBox="1"/>
          <p:nvPr>
            <p:ph type="title"/>
          </p:nvPr>
        </p:nvSpPr>
        <p:spPr>
          <a:xfrm>
            <a:off x="839788" y="780275"/>
            <a:ext cx="3932100" cy="16002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3200"/>
              <a:buNone/>
            </a:pPr>
            <a:r>
              <a:rPr b="1" lang="en-US">
                <a:solidFill>
                  <a:srgbClr val="FF5C29"/>
                </a:solidFill>
              </a:rPr>
              <a:t>Education</a:t>
            </a:r>
            <a:br>
              <a:rPr b="1" lang="en-US">
                <a:solidFill>
                  <a:srgbClr val="FF5C29"/>
                </a:solidFill>
              </a:rPr>
            </a:br>
            <a:r>
              <a:rPr b="1" lang="en-US">
                <a:solidFill>
                  <a:srgbClr val="FF5C29"/>
                </a:solidFill>
              </a:rPr>
              <a:t>FOR/BY/THROUGH</a:t>
            </a:r>
            <a:br>
              <a:rPr b="1" lang="en-US">
                <a:solidFill>
                  <a:srgbClr val="FF5C29"/>
                </a:solidFill>
              </a:rPr>
            </a:br>
            <a:r>
              <a:rPr b="1" lang="en-US">
                <a:solidFill>
                  <a:srgbClr val="FF5C29"/>
                </a:solidFill>
              </a:rPr>
              <a:t>Sport</a:t>
            </a:r>
            <a:endParaRPr b="1">
              <a:solidFill>
                <a:srgbClr val="FF5C29"/>
              </a:solidFill>
            </a:endParaRPr>
          </a:p>
        </p:txBody>
      </p:sp>
      <p:sp>
        <p:nvSpPr>
          <p:cNvPr id="141" name="Google Shape;141;g109913eeb8e_0_17"/>
          <p:cNvSpPr txBox="1"/>
          <p:nvPr>
            <p:ph idx="2" type="body"/>
          </p:nvPr>
        </p:nvSpPr>
        <p:spPr>
          <a:xfrm>
            <a:off x="839800" y="2676300"/>
            <a:ext cx="3932100" cy="35157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600"/>
              <a:buNone/>
            </a:pPr>
            <a:r>
              <a:rPr b="1" lang="en-US">
                <a:solidFill>
                  <a:srgbClr val="FF5C29"/>
                </a:solidFill>
              </a:rPr>
              <a:t>EFR:</a:t>
            </a:r>
            <a:r>
              <a:rPr lang="en-US"/>
              <a:t> Many traditional sports clubs are mainly mobilised by </a:t>
            </a:r>
            <a:r>
              <a:rPr b="1" lang="en-US">
                <a:solidFill>
                  <a:srgbClr val="FF5C29"/>
                </a:solidFill>
              </a:rPr>
              <a:t>sports performance</a:t>
            </a:r>
            <a:r>
              <a:rPr lang="en-US"/>
              <a:t> goals as their priority.</a:t>
            </a:r>
            <a:br>
              <a:rPr lang="en-US"/>
            </a:br>
            <a:br>
              <a:rPr lang="en-US"/>
            </a:br>
            <a:r>
              <a:rPr b="1" lang="en-US">
                <a:solidFill>
                  <a:srgbClr val="FF5C29"/>
                </a:solidFill>
              </a:rPr>
              <a:t>EBS:</a:t>
            </a:r>
            <a:r>
              <a:rPr lang="en-US"/>
              <a:t> The concept of Education BY Sport is more complex process and includes specific objectives such as the aim to address </a:t>
            </a:r>
            <a:r>
              <a:rPr b="1" lang="en-US">
                <a:solidFill>
                  <a:srgbClr val="FF5C29"/>
                </a:solidFill>
              </a:rPr>
              <a:t>health</a:t>
            </a:r>
            <a:r>
              <a:rPr lang="en-US"/>
              <a:t> issues and </a:t>
            </a:r>
            <a:r>
              <a:rPr b="1" lang="en-US">
                <a:solidFill>
                  <a:srgbClr val="FF5C29"/>
                </a:solidFill>
              </a:rPr>
              <a:t>wellbeing</a:t>
            </a:r>
            <a:r>
              <a:rPr lang="en-US"/>
              <a:t>. </a:t>
            </a:r>
            <a:br>
              <a:rPr lang="en-US"/>
            </a:br>
            <a:br>
              <a:rPr lang="en-US"/>
            </a:br>
            <a:r>
              <a:rPr b="1" lang="en-US">
                <a:solidFill>
                  <a:srgbClr val="FF5C29"/>
                </a:solidFill>
                <a:highlight>
                  <a:schemeClr val="lt1"/>
                </a:highlight>
              </a:rPr>
              <a:t>ETS:</a:t>
            </a:r>
            <a:r>
              <a:rPr lang="en-US">
                <a:solidFill>
                  <a:srgbClr val="FF5C29"/>
                </a:solidFill>
                <a:highlight>
                  <a:schemeClr val="lt1"/>
                </a:highlight>
              </a:rPr>
              <a:t> </a:t>
            </a:r>
            <a:r>
              <a:rPr lang="en-US"/>
              <a:t>It consists of adapting sport and physical activity exercises to the objectives of the </a:t>
            </a:r>
            <a:r>
              <a:rPr b="1" lang="en-US">
                <a:solidFill>
                  <a:srgbClr val="FF5C29"/>
                </a:solidFill>
              </a:rPr>
              <a:t>planned learning </a:t>
            </a:r>
            <a:r>
              <a:rPr lang="en-US"/>
              <a:t>project.</a:t>
            </a:r>
            <a:br>
              <a:rPr lang="en-US"/>
            </a:br>
            <a:br>
              <a:rPr lang="en-US"/>
            </a:br>
            <a:r>
              <a:rPr lang="en-US"/>
              <a:t>More information </a:t>
            </a:r>
            <a:r>
              <a:rPr lang="en-US" u="sng">
                <a:solidFill>
                  <a:schemeClr val="hlink"/>
                </a:solidFill>
                <a:hlinkClick r:id="rId3"/>
              </a:rPr>
              <a:t>HERE</a:t>
            </a:r>
            <a:r>
              <a:rPr lang="en-US"/>
              <a:t>.</a:t>
            </a:r>
            <a:endParaRPr/>
          </a:p>
        </p:txBody>
      </p:sp>
      <p:pic>
        <p:nvPicPr>
          <p:cNvPr id="142" name="Google Shape;142;g109913eeb8e_0_17"/>
          <p:cNvPicPr preferRelativeResize="0"/>
          <p:nvPr/>
        </p:nvPicPr>
        <p:blipFill rotWithShape="1">
          <a:blip r:embed="rId4">
            <a:alphaModFix/>
          </a:blip>
          <a:srcRect b="0" l="0" r="0" t="0"/>
          <a:stretch/>
        </p:blipFill>
        <p:spPr>
          <a:xfrm>
            <a:off x="5594375" y="987425"/>
            <a:ext cx="5889449" cy="49858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g109913eeb8e_0_28"/>
          <p:cNvSpPr txBox="1"/>
          <p:nvPr>
            <p:ph type="title"/>
          </p:nvPr>
        </p:nvSpPr>
        <p:spPr>
          <a:xfrm>
            <a:off x="838200" y="983686"/>
            <a:ext cx="10515600" cy="7071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1800"/>
              <a:buNone/>
            </a:pPr>
            <a:r>
              <a:rPr lang="en-US">
                <a:solidFill>
                  <a:srgbClr val="FF5C29"/>
                </a:solidFill>
              </a:rPr>
              <a:t>Sport and educational sector of ETS</a:t>
            </a:r>
            <a:endParaRPr>
              <a:solidFill>
                <a:srgbClr val="FF5C29"/>
              </a:solidFill>
            </a:endParaRPr>
          </a:p>
        </p:txBody>
      </p:sp>
      <p:sp>
        <p:nvSpPr>
          <p:cNvPr id="148" name="Google Shape;148;g109913eeb8e_0_2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sz="1600">
                <a:solidFill>
                  <a:srgbClr val="FF5C29"/>
                </a:solidFill>
              </a:rPr>
              <a:t>Sport factor</a:t>
            </a:r>
            <a:br>
              <a:rPr lang="en-US" sz="1600"/>
            </a:br>
            <a:br>
              <a:rPr lang="en-US" sz="1600"/>
            </a:br>
            <a:r>
              <a:rPr lang="en-US" sz="1600"/>
              <a:t>Researches have shown that sport and physical exercise have a variety of </a:t>
            </a:r>
            <a:r>
              <a:rPr b="1" lang="en-US" sz="1600">
                <a:solidFill>
                  <a:srgbClr val="FF5C29"/>
                </a:solidFill>
              </a:rPr>
              <a:t>positive effects on health</a:t>
            </a:r>
            <a:r>
              <a:rPr lang="en-US" sz="1600"/>
              <a:t>. Practicing physical activities on a regular basis helps reduce the likelihood of chronic and cardiovascular diseases, cancer or hypertension and addresses a number of psychological disorders. </a:t>
            </a:r>
            <a:br>
              <a:rPr lang="en-US" sz="1600"/>
            </a:br>
            <a:br>
              <a:rPr lang="en-US" sz="1600"/>
            </a:br>
            <a:r>
              <a:rPr lang="en-US" sz="1600"/>
              <a:t>Furthermore, sport and physical activities have </a:t>
            </a:r>
            <a:r>
              <a:rPr b="1" lang="en-US" sz="1600">
                <a:solidFill>
                  <a:srgbClr val="FF5C29"/>
                </a:solidFill>
              </a:rPr>
              <a:t>positive effects on depression, anxiety and self-esteem</a:t>
            </a:r>
            <a:r>
              <a:rPr lang="en-US" sz="1600"/>
              <a:t>.</a:t>
            </a:r>
            <a:endParaRPr sz="1600"/>
          </a:p>
        </p:txBody>
      </p:sp>
      <p:sp>
        <p:nvSpPr>
          <p:cNvPr id="149" name="Google Shape;149;g109913eeb8e_0_28"/>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000"/>
              </a:spcBef>
              <a:spcAft>
                <a:spcPts val="0"/>
              </a:spcAft>
              <a:buSzPts val="1800"/>
              <a:buNone/>
            </a:pPr>
            <a:r>
              <a:rPr b="1" lang="en-US" sz="1600">
                <a:solidFill>
                  <a:srgbClr val="FF5C29"/>
                </a:solidFill>
              </a:rPr>
              <a:t>Educational factor</a:t>
            </a:r>
            <a:br>
              <a:rPr b="1" lang="en-US" sz="1600">
                <a:solidFill>
                  <a:srgbClr val="FF5C29"/>
                </a:solidFill>
              </a:rPr>
            </a:br>
            <a:br>
              <a:rPr lang="en-US" sz="1600"/>
            </a:br>
            <a:r>
              <a:rPr lang="en-US" sz="1600"/>
              <a:t>Non-formal education – an integral part of the ETS methodology – uses a different approach from formal, textbook education when it comes to </a:t>
            </a:r>
            <a:r>
              <a:rPr b="1" lang="en-US" sz="1600">
                <a:solidFill>
                  <a:srgbClr val="FF5C29"/>
                </a:solidFill>
              </a:rPr>
              <a:t>identifying the needs</a:t>
            </a:r>
            <a:r>
              <a:rPr lang="en-US" sz="1600"/>
              <a:t> of learners. It allows individuals to identify their own needs and goals regarding the educational process. </a:t>
            </a:r>
            <a:br>
              <a:rPr lang="en-US" sz="1600"/>
            </a:br>
            <a:br>
              <a:rPr lang="en-US" sz="1600"/>
            </a:br>
            <a:r>
              <a:rPr b="1" lang="en-US" sz="1600">
                <a:solidFill>
                  <a:srgbClr val="FF5C29"/>
                </a:solidFill>
              </a:rPr>
              <a:t>Feedback and reflection,</a:t>
            </a:r>
            <a:r>
              <a:rPr lang="en-US" sz="1600"/>
              <a:t> on the new information and gained knowledge, are essential parts for the ETS methodology to ensure the learning outcomes.</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109913eeb8e_0_36"/>
          <p:cNvSpPr txBox="1"/>
          <p:nvPr/>
        </p:nvSpPr>
        <p:spPr>
          <a:xfrm>
            <a:off x="1271250" y="2575925"/>
            <a:ext cx="9668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800"/>
              </a:spcAft>
              <a:buClr>
                <a:schemeClr val="dk1"/>
              </a:buClr>
              <a:buSzPts val="1100"/>
              <a:buFont typeface="Arial"/>
              <a:buNone/>
            </a:pPr>
            <a:r>
              <a:t/>
            </a:r>
            <a:endParaRPr b="0" i="0" sz="2200" u="none" cap="none" strike="noStrike">
              <a:solidFill>
                <a:srgbClr val="000000"/>
              </a:solidFill>
              <a:latin typeface="Calibri"/>
              <a:ea typeface="Calibri"/>
              <a:cs typeface="Calibri"/>
              <a:sym typeface="Calibri"/>
            </a:endParaRPr>
          </a:p>
        </p:txBody>
      </p:sp>
      <p:sp>
        <p:nvSpPr>
          <p:cNvPr id="155" name="Google Shape;155;g109913eeb8e_0_36"/>
          <p:cNvSpPr txBox="1"/>
          <p:nvPr>
            <p:ph type="ctrTitle"/>
          </p:nvPr>
        </p:nvSpPr>
        <p:spPr>
          <a:xfrm>
            <a:off x="1524000" y="1122363"/>
            <a:ext cx="9144000" cy="20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lang="en-US"/>
              <a:t>HOW-TO</a:t>
            </a:r>
            <a:endParaRPr/>
          </a:p>
        </p:txBody>
      </p:sp>
      <p:sp>
        <p:nvSpPr>
          <p:cNvPr id="156" name="Google Shape;156;g109913eeb8e_0_36"/>
          <p:cNvSpPr txBox="1"/>
          <p:nvPr>
            <p:ph idx="1" type="subTitle"/>
          </p:nvPr>
        </p:nvSpPr>
        <p:spPr>
          <a:xfrm>
            <a:off x="1524000" y="3330576"/>
            <a:ext cx="9144000" cy="4446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1000"/>
              </a:spcBef>
              <a:spcAft>
                <a:spcPts val="0"/>
              </a:spcAft>
              <a:buSzPts val="688"/>
              <a:buNone/>
            </a:pPr>
            <a:r>
              <a:rPr lang="en-US" sz="2700">
                <a:solidFill>
                  <a:schemeClr val="dk1"/>
                </a:solidFill>
              </a:rPr>
              <a:t>The main requirement is to </a:t>
            </a:r>
            <a:r>
              <a:rPr lang="en-US" sz="2700">
                <a:solidFill>
                  <a:srgbClr val="FF5C29"/>
                </a:solidFill>
              </a:rPr>
              <a:t>build up an educational project</a:t>
            </a:r>
            <a:r>
              <a:rPr lang="en-US" sz="2700">
                <a:solidFill>
                  <a:schemeClr val="dk1"/>
                </a:solidFill>
              </a:rPr>
              <a:t>, which is feasible: </a:t>
            </a:r>
            <a:br>
              <a:rPr lang="en-US" sz="2700">
                <a:solidFill>
                  <a:schemeClr val="dk1"/>
                </a:solidFill>
              </a:rPr>
            </a:br>
            <a:br>
              <a:rPr lang="en-US" sz="2700">
                <a:solidFill>
                  <a:schemeClr val="dk1"/>
                </a:solidFill>
              </a:rPr>
            </a:br>
            <a:r>
              <a:rPr lang="en-US" sz="2700">
                <a:solidFill>
                  <a:schemeClr val="dk1"/>
                </a:solidFill>
              </a:rPr>
              <a:t>has </a:t>
            </a:r>
            <a:r>
              <a:rPr lang="en-US" sz="2700">
                <a:solidFill>
                  <a:srgbClr val="FF5C29"/>
                </a:solidFill>
              </a:rPr>
              <a:t>realistic and attainable goals</a:t>
            </a:r>
            <a:r>
              <a:rPr lang="en-US" sz="2700">
                <a:solidFill>
                  <a:schemeClr val="dk1"/>
                </a:solidFill>
              </a:rPr>
              <a:t> or outcomes defined thus has </a:t>
            </a:r>
            <a:r>
              <a:rPr lang="en-US" sz="2700">
                <a:solidFill>
                  <a:srgbClr val="FF5C29"/>
                </a:solidFill>
              </a:rPr>
              <a:t>evaluable objectives</a:t>
            </a:r>
            <a:r>
              <a:rPr lang="en-US" sz="2700">
                <a:solidFill>
                  <a:schemeClr val="dk1"/>
                </a:solidFill>
              </a:rPr>
              <a:t>.</a:t>
            </a:r>
            <a:br>
              <a:rPr lang="en-US" sz="2700">
                <a:solidFill>
                  <a:schemeClr val="dk1"/>
                </a:solidFill>
              </a:rPr>
            </a:br>
            <a:br>
              <a:rPr lang="en-US" sz="2700">
                <a:solidFill>
                  <a:schemeClr val="dk1"/>
                </a:solidFill>
              </a:rPr>
            </a:br>
            <a:r>
              <a:rPr lang="en-US" sz="2700">
                <a:solidFill>
                  <a:schemeClr val="dk1"/>
                </a:solidFill>
              </a:rPr>
              <a:t>What do you want to achieve?</a:t>
            </a:r>
            <a:endParaRPr sz="2700">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109913eeb8e_0_45"/>
          <p:cNvSpPr txBox="1"/>
          <p:nvPr/>
        </p:nvSpPr>
        <p:spPr>
          <a:xfrm>
            <a:off x="1271250" y="2575925"/>
            <a:ext cx="9668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80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sp>
        <p:nvSpPr>
          <p:cNvPr id="162" name="Google Shape;162;g109913eeb8e_0_45"/>
          <p:cNvSpPr txBox="1"/>
          <p:nvPr>
            <p:ph type="ctrTitle"/>
          </p:nvPr>
        </p:nvSpPr>
        <p:spPr>
          <a:xfrm>
            <a:off x="1524000" y="1101060"/>
            <a:ext cx="9144000" cy="20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SzPts val="6000"/>
              <a:buNone/>
            </a:pPr>
            <a:r>
              <a:rPr lang="en-US"/>
              <a:t>HOW-TO</a:t>
            </a:r>
            <a:endParaRPr/>
          </a:p>
        </p:txBody>
      </p:sp>
      <p:sp>
        <p:nvSpPr>
          <p:cNvPr id="163" name="Google Shape;163;g109913eeb8e_0_45"/>
          <p:cNvSpPr txBox="1"/>
          <p:nvPr>
            <p:ph idx="1" type="subTitle"/>
          </p:nvPr>
        </p:nvSpPr>
        <p:spPr>
          <a:xfrm>
            <a:off x="1524000" y="3284394"/>
            <a:ext cx="9144000" cy="4446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1000"/>
              </a:spcBef>
              <a:spcAft>
                <a:spcPts val="0"/>
              </a:spcAft>
              <a:buSzPts val="688"/>
              <a:buNone/>
            </a:pPr>
            <a:r>
              <a:rPr lang="en-US" sz="2700">
                <a:solidFill>
                  <a:schemeClr val="dk1"/>
                </a:solidFill>
              </a:rPr>
              <a:t>The </a:t>
            </a:r>
            <a:r>
              <a:rPr lang="en-US" sz="2700">
                <a:solidFill>
                  <a:srgbClr val="FF5C29"/>
                </a:solidFill>
              </a:rPr>
              <a:t>non-formal learning outcomes</a:t>
            </a:r>
            <a:r>
              <a:rPr lang="en-US" sz="2700">
                <a:solidFill>
                  <a:schemeClr val="dk1"/>
                </a:solidFill>
              </a:rPr>
              <a:t> should be introduced in the design (e.g. through questions or an evaluation session) thus keeping focus on the social issues that the target groups are to be educated about: </a:t>
            </a:r>
            <a:r>
              <a:rPr lang="en-US" sz="2700">
                <a:solidFill>
                  <a:srgbClr val="FF5C29"/>
                </a:solidFill>
              </a:rPr>
              <a:t>fairness, teambuilding, equality, discipline, inclusion, perseverance, respect</a:t>
            </a:r>
            <a:r>
              <a:rPr lang="en-US" sz="2700">
                <a:solidFill>
                  <a:schemeClr val="dk1"/>
                </a:solidFill>
              </a:rPr>
              <a:t> or any other field you would like to address.</a:t>
            </a:r>
            <a:endParaRPr sz="2700">
              <a:solidFill>
                <a:schemeClr val="dk1"/>
              </a:solidFill>
            </a:endParaRPr>
          </a:p>
          <a:p>
            <a:pPr indent="0" lvl="0" marL="0" rtl="0" algn="ctr">
              <a:lnSpc>
                <a:spcPct val="70000"/>
              </a:lnSpc>
              <a:spcBef>
                <a:spcPts val="1000"/>
              </a:spcBef>
              <a:spcAft>
                <a:spcPts val="0"/>
              </a:spcAft>
              <a:buSzPts val="688"/>
              <a:buNone/>
            </a:pPr>
            <a:r>
              <a:t/>
            </a:r>
            <a:endParaRPr sz="2700">
              <a:solidFill>
                <a:schemeClr val="dk1"/>
              </a:solidFill>
            </a:endParaRPr>
          </a:p>
          <a:p>
            <a:pPr indent="0" lvl="0" marL="0" rtl="0" algn="ctr">
              <a:lnSpc>
                <a:spcPct val="70000"/>
              </a:lnSpc>
              <a:spcBef>
                <a:spcPts val="1000"/>
              </a:spcBef>
              <a:spcAft>
                <a:spcPts val="0"/>
              </a:spcAft>
              <a:buSzPts val="688"/>
              <a:buNone/>
            </a:pPr>
            <a:r>
              <a:rPr lang="en-US" sz="2700">
                <a:solidFill>
                  <a:schemeClr val="dk1"/>
                </a:solidFill>
              </a:rPr>
              <a:t>What is the social change you want to aim at?</a:t>
            </a:r>
            <a:endParaRPr sz="27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g109913eeb8e_0_56"/>
          <p:cNvSpPr txBox="1"/>
          <p:nvPr/>
        </p:nvSpPr>
        <p:spPr>
          <a:xfrm>
            <a:off x="1271250" y="2575925"/>
            <a:ext cx="9668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80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sp>
        <p:nvSpPr>
          <p:cNvPr id="169" name="Google Shape;169;g109913eeb8e_0_56"/>
          <p:cNvSpPr txBox="1"/>
          <p:nvPr>
            <p:ph type="ctrTitle"/>
          </p:nvPr>
        </p:nvSpPr>
        <p:spPr>
          <a:xfrm>
            <a:off x="1524000" y="909927"/>
            <a:ext cx="9144000" cy="20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100"/>
              <a:buFont typeface="Arial"/>
              <a:buNone/>
            </a:pPr>
            <a:r>
              <a:rPr lang="en-US"/>
              <a:t>HOW-TO</a:t>
            </a:r>
            <a:endParaRPr/>
          </a:p>
        </p:txBody>
      </p:sp>
      <p:sp>
        <p:nvSpPr>
          <p:cNvPr id="170" name="Google Shape;170;g109913eeb8e_0_56"/>
          <p:cNvSpPr txBox="1"/>
          <p:nvPr>
            <p:ph idx="1" type="subTitle"/>
          </p:nvPr>
        </p:nvSpPr>
        <p:spPr>
          <a:xfrm>
            <a:off x="1524000" y="3099125"/>
            <a:ext cx="9144000" cy="4446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1000"/>
              </a:spcBef>
              <a:spcAft>
                <a:spcPts val="0"/>
              </a:spcAft>
              <a:buSzPts val="688"/>
              <a:buNone/>
            </a:pPr>
            <a:r>
              <a:rPr lang="en-US" sz="2700">
                <a:solidFill>
                  <a:schemeClr val="dk1"/>
                </a:solidFill>
              </a:rPr>
              <a:t>People can connect through sport on levels beyond just communication with words</a:t>
            </a:r>
            <a:r>
              <a:rPr lang="en-US" sz="1200">
                <a:solidFill>
                  <a:schemeClr val="dk1"/>
                </a:solidFill>
              </a:rPr>
              <a:t>.  </a:t>
            </a:r>
            <a:endParaRPr/>
          </a:p>
          <a:p>
            <a:pPr indent="0" lvl="0" marL="0" rtl="0" algn="ctr">
              <a:lnSpc>
                <a:spcPct val="70000"/>
              </a:lnSpc>
              <a:spcBef>
                <a:spcPts val="1000"/>
              </a:spcBef>
              <a:spcAft>
                <a:spcPts val="0"/>
              </a:spcAft>
              <a:buSzPts val="688"/>
              <a:buNone/>
            </a:pPr>
            <a:r>
              <a:rPr lang="en-US" sz="2700">
                <a:solidFill>
                  <a:schemeClr val="dk1"/>
                </a:solidFill>
              </a:rPr>
              <a:t>Sports can be used to strengthen the connection and communication </a:t>
            </a:r>
            <a:r>
              <a:rPr lang="en-US" sz="2700">
                <a:solidFill>
                  <a:srgbClr val="FF5C29"/>
                </a:solidFill>
              </a:rPr>
              <a:t>between age groups of 25- and 65+</a:t>
            </a:r>
            <a:r>
              <a:rPr lang="en-US" sz="2700">
                <a:solidFill>
                  <a:schemeClr val="dk1"/>
                </a:solidFill>
              </a:rPr>
              <a:t>:</a:t>
            </a:r>
            <a:br>
              <a:rPr lang="en-US" sz="2700">
                <a:solidFill>
                  <a:schemeClr val="dk1"/>
                </a:solidFill>
              </a:rPr>
            </a:br>
            <a:r>
              <a:rPr lang="en-US" sz="2700">
                <a:solidFill>
                  <a:schemeClr val="dk1"/>
                </a:solidFill>
              </a:rPr>
              <a:t>By using the ETS methodology, the different sport activities planned to bring together these two age groups, can really be designed to achieve </a:t>
            </a:r>
            <a:r>
              <a:rPr lang="en-US" sz="2700">
                <a:solidFill>
                  <a:srgbClr val="FF5C29"/>
                </a:solidFill>
              </a:rPr>
              <a:t>greater awareness and connection, social inclusion as well as the promotion of a healthy mind and body </a:t>
            </a:r>
            <a:r>
              <a:rPr lang="en-US" sz="2700">
                <a:solidFill>
                  <a:schemeClr val="dk1"/>
                </a:solidFill>
              </a:rPr>
              <a:t>regardless of age.</a:t>
            </a:r>
            <a:endParaRPr sz="2700">
              <a:solidFill>
                <a:schemeClr val="dk1"/>
              </a:solidFill>
            </a:endParaRPr>
          </a:p>
          <a:p>
            <a:pPr indent="0" lvl="0" marL="0" rtl="0" algn="ctr">
              <a:lnSpc>
                <a:spcPct val="70000"/>
              </a:lnSpc>
              <a:spcBef>
                <a:spcPts val="1000"/>
              </a:spcBef>
              <a:spcAft>
                <a:spcPts val="0"/>
              </a:spcAft>
              <a:buSzPts val="688"/>
              <a:buNone/>
            </a:pPr>
            <a:r>
              <a:t/>
            </a:r>
            <a:endParaRPr sz="2700">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g109913eeb8e_0_62"/>
          <p:cNvSpPr txBox="1"/>
          <p:nvPr/>
        </p:nvSpPr>
        <p:spPr>
          <a:xfrm>
            <a:off x="1271250" y="2575925"/>
            <a:ext cx="96681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50000"/>
              </a:lnSpc>
              <a:spcBef>
                <a:spcPts val="0"/>
              </a:spcBef>
              <a:spcAft>
                <a:spcPts val="800"/>
              </a:spcAft>
              <a:buClr>
                <a:srgbClr val="000000"/>
              </a:buClr>
              <a:buSzPts val="2200"/>
              <a:buFont typeface="Arial"/>
              <a:buNone/>
            </a:pPr>
            <a:r>
              <a:t/>
            </a:r>
            <a:endParaRPr b="0" i="0" sz="2200" u="none" cap="none" strike="noStrike">
              <a:solidFill>
                <a:srgbClr val="000000"/>
              </a:solidFill>
              <a:latin typeface="Calibri"/>
              <a:ea typeface="Calibri"/>
              <a:cs typeface="Calibri"/>
              <a:sym typeface="Calibri"/>
            </a:endParaRPr>
          </a:p>
        </p:txBody>
      </p:sp>
      <p:sp>
        <p:nvSpPr>
          <p:cNvPr id="176" name="Google Shape;176;g109913eeb8e_0_62"/>
          <p:cNvSpPr txBox="1"/>
          <p:nvPr>
            <p:ph type="ctrTitle"/>
          </p:nvPr>
        </p:nvSpPr>
        <p:spPr>
          <a:xfrm>
            <a:off x="1524000" y="1122363"/>
            <a:ext cx="9144000" cy="2090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1100"/>
              <a:buFont typeface="Arial"/>
              <a:buNone/>
            </a:pPr>
            <a:r>
              <a:rPr lang="en-US"/>
              <a:t>HOW-TO</a:t>
            </a:r>
            <a:endParaRPr/>
          </a:p>
        </p:txBody>
      </p:sp>
      <p:sp>
        <p:nvSpPr>
          <p:cNvPr id="177" name="Google Shape;177;g109913eeb8e_0_62"/>
          <p:cNvSpPr txBox="1"/>
          <p:nvPr>
            <p:ph idx="1" type="subTitle"/>
          </p:nvPr>
        </p:nvSpPr>
        <p:spPr>
          <a:xfrm>
            <a:off x="1524000" y="3330576"/>
            <a:ext cx="9144000" cy="444600"/>
          </a:xfrm>
          <a:prstGeom prst="rect">
            <a:avLst/>
          </a:prstGeom>
          <a:noFill/>
          <a:ln>
            <a:noFill/>
          </a:ln>
        </p:spPr>
        <p:txBody>
          <a:bodyPr anchorCtr="0" anchor="t" bIns="45700" lIns="91425" spcFirstLastPara="1" rIns="91425" wrap="square" tIns="45700">
            <a:noAutofit/>
          </a:bodyPr>
          <a:lstStyle/>
          <a:p>
            <a:pPr indent="0" lvl="0" marL="0" rtl="0" algn="ctr">
              <a:lnSpc>
                <a:spcPct val="70000"/>
              </a:lnSpc>
              <a:spcBef>
                <a:spcPts val="1000"/>
              </a:spcBef>
              <a:spcAft>
                <a:spcPts val="0"/>
              </a:spcAft>
              <a:buSzPts val="688"/>
              <a:buNone/>
            </a:pPr>
            <a:r>
              <a:rPr lang="en-US" sz="2700">
                <a:solidFill>
                  <a:schemeClr val="dk1"/>
                </a:solidFill>
              </a:rPr>
              <a:t>Each exercise should be built up in a way that the </a:t>
            </a:r>
            <a:r>
              <a:rPr lang="en-US" sz="2700">
                <a:solidFill>
                  <a:srgbClr val="FF5C29"/>
                </a:solidFill>
              </a:rPr>
              <a:t>participants connect on a non-verbal basis</a:t>
            </a:r>
            <a:r>
              <a:rPr lang="en-US" sz="2700">
                <a:solidFill>
                  <a:schemeClr val="dk1"/>
                </a:solidFill>
              </a:rPr>
              <a:t> and the physical activity aims to raise awareness around the importance of social inclusion and connection between groups and individuals.</a:t>
            </a:r>
            <a:endParaRPr/>
          </a:p>
          <a:p>
            <a:pPr indent="0" lvl="0" marL="0" rtl="0" algn="ctr">
              <a:lnSpc>
                <a:spcPct val="70000"/>
              </a:lnSpc>
              <a:spcBef>
                <a:spcPts val="1000"/>
              </a:spcBef>
              <a:spcAft>
                <a:spcPts val="0"/>
              </a:spcAft>
              <a:buSzPts val="688"/>
              <a:buNone/>
            </a:pPr>
            <a:r>
              <a:t/>
            </a:r>
            <a:endParaRPr sz="2700">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Custom Design">
  <a:themeElements>
    <a:clrScheme name="Custom Funmilies">
      <a:dk1>
        <a:srgbClr val="000000"/>
      </a:dk1>
      <a:lt1>
        <a:srgbClr val="FFFFFF"/>
      </a:lt1>
      <a:dk2>
        <a:srgbClr val="44546A"/>
      </a:dk2>
      <a:lt2>
        <a:srgbClr val="E7E6E6"/>
      </a:lt2>
      <a:accent1>
        <a:srgbClr val="72E1D7"/>
      </a:accent1>
      <a:accent2>
        <a:srgbClr val="FF6464"/>
      </a:accent2>
      <a:accent3>
        <a:srgbClr val="EDEDED"/>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2021-10-07T09:55:09Z</dcterms:created>
  <dc:creator>famighetti</dc:creator>
</cp:coreProperties>
</file>