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7"/>
  </p:handoutMasterIdLst>
  <p:sldIdLst>
    <p:sldId id="316" r:id="rId2"/>
    <p:sldId id="258" r:id="rId3"/>
    <p:sldId id="259" r:id="rId4"/>
    <p:sldId id="286" r:id="rId5"/>
    <p:sldId id="323" r:id="rId6"/>
    <p:sldId id="262" r:id="rId7"/>
    <p:sldId id="294" r:id="rId8"/>
    <p:sldId id="282" r:id="rId9"/>
    <p:sldId id="287" r:id="rId10"/>
    <p:sldId id="283" r:id="rId11"/>
    <p:sldId id="320" r:id="rId12"/>
    <p:sldId id="321" r:id="rId13"/>
    <p:sldId id="325" r:id="rId14"/>
    <p:sldId id="339" r:id="rId15"/>
    <p:sldId id="327" r:id="rId16"/>
    <p:sldId id="328" r:id="rId17"/>
    <p:sldId id="329" r:id="rId18"/>
    <p:sldId id="330" r:id="rId19"/>
    <p:sldId id="331" r:id="rId20"/>
    <p:sldId id="334" r:id="rId21"/>
    <p:sldId id="340" r:id="rId22"/>
    <p:sldId id="341" r:id="rId23"/>
    <p:sldId id="342" r:id="rId24"/>
    <p:sldId id="343" r:id="rId25"/>
    <p:sldId id="338" r:id="rId26"/>
    <p:sldId id="344" r:id="rId27"/>
    <p:sldId id="347" r:id="rId28"/>
    <p:sldId id="348" r:id="rId29"/>
    <p:sldId id="349" r:id="rId30"/>
    <p:sldId id="346" r:id="rId31"/>
    <p:sldId id="350" r:id="rId32"/>
    <p:sldId id="351" r:id="rId33"/>
    <p:sldId id="332" r:id="rId34"/>
    <p:sldId id="333" r:id="rId35"/>
    <p:sldId id="261"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C29"/>
    <a:srgbClr val="FF6D6D"/>
    <a:srgbClr val="FFFF79"/>
    <a:srgbClr val="05FF76"/>
    <a:srgbClr val="FFF3CD"/>
    <a:srgbClr val="DDFFF9"/>
    <a:srgbClr val="29FFD6"/>
    <a:srgbClr val="72E1D2"/>
    <a:srgbClr val="00D2AA"/>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5179" autoAdjust="0"/>
  </p:normalViewPr>
  <p:slideViewPr>
    <p:cSldViewPr snapToGrid="0" showGuides="1">
      <p:cViewPr varScale="1">
        <p:scale>
          <a:sx n="115" d="100"/>
          <a:sy n="115" d="100"/>
        </p:scale>
        <p:origin x="990" y="114"/>
      </p:cViewPr>
      <p:guideLst>
        <p:guide pos="3840"/>
        <p:guide orient="horz" pos="2160"/>
      </p:guideLst>
    </p:cSldViewPr>
  </p:slideViewPr>
  <p:notesTextViewPr>
    <p:cViewPr>
      <p:scale>
        <a:sx n="1" d="1"/>
        <a:sy n="1" d="1"/>
      </p:scale>
      <p:origin x="0" y="0"/>
    </p:cViewPr>
  </p:notesTextViewPr>
  <p:sorterViewPr>
    <p:cViewPr>
      <p:scale>
        <a:sx n="100" d="100"/>
        <a:sy n="100" d="100"/>
      </p:scale>
      <p:origin x="0" y="-9678"/>
    </p:cViewPr>
  </p:sorterViewPr>
  <p:notesViewPr>
    <p:cSldViewPr snapToGrid="0" showGuides="1">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96E9F88-03D7-4D59-A410-6AB99FF9DC9A}" type="datetimeFigureOut">
              <a:rPr lang="en-US" smtClean="0"/>
              <a:t>1/4/2022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C0661A9-B8BE-49DD-A230-B1B26B6E178F}" type="slidenum">
              <a:rPr lang="en-US" smtClean="0"/>
              <a:t>‹#›</a:t>
            </a:fld>
            <a:endParaRPr lang="en-US"/>
          </a:p>
        </p:txBody>
      </p:sp>
    </p:spTree>
    <p:extLst>
      <p:ext uri="{BB962C8B-B14F-4D97-AF65-F5344CB8AC3E}">
        <p14:creationId xmlns:p14="http://schemas.microsoft.com/office/powerpoint/2010/main" val="91942346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090737"/>
          </a:xfrm>
        </p:spPr>
        <p:txBody>
          <a:bodyPr anchor="b"/>
          <a:lstStyle>
            <a:lvl1pPr algn="ctr">
              <a:defRPr sz="6000"/>
            </a:lvl1pPr>
          </a:lstStyle>
          <a:p>
            <a:r>
              <a:rPr lang="en-US"/>
              <a:t>Click to edit Master title style</a:t>
            </a:r>
          </a:p>
        </p:txBody>
      </p:sp>
      <p:sp>
        <p:nvSpPr>
          <p:cNvPr id="3" name="Subtitle 2"/>
          <p:cNvSpPr>
            <a:spLocks noGrp="1"/>
          </p:cNvSpPr>
          <p:nvPr>
            <p:ph type="subTitle" idx="1" hasCustomPrompt="1"/>
          </p:nvPr>
        </p:nvSpPr>
        <p:spPr>
          <a:xfrm>
            <a:off x="1524000" y="3330576"/>
            <a:ext cx="9144000" cy="444500"/>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a:t>
            </a:r>
          </a:p>
        </p:txBody>
      </p:sp>
      <p:sp>
        <p:nvSpPr>
          <p:cNvPr id="4" name="Date Placeholder 3"/>
          <p:cNvSpPr>
            <a:spLocks noGrp="1"/>
          </p:cNvSpPr>
          <p:nvPr>
            <p:ph type="dt" sz="half" idx="10"/>
          </p:nvPr>
        </p:nvSpPr>
        <p:spPr/>
        <p:txBody>
          <a:bodyPr/>
          <a:lstStyle/>
          <a:p>
            <a:fld id="{8459DB89-0950-43C4-B976-22C665E9107A}"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DAB0B-916F-4FB9-B8BA-E27E9C2D3917}" type="slidenum">
              <a:rPr lang="en-US" smtClean="0"/>
              <a:t>‹#›</a:t>
            </a:fld>
            <a:endParaRPr lang="en-US"/>
          </a:p>
        </p:txBody>
      </p:sp>
    </p:spTree>
    <p:extLst>
      <p:ext uri="{BB962C8B-B14F-4D97-AF65-F5344CB8AC3E}">
        <p14:creationId xmlns:p14="http://schemas.microsoft.com/office/powerpoint/2010/main" val="3272776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59DB89-0950-43C4-B976-22C665E9107A}"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DAB0B-916F-4FB9-B8BA-E27E9C2D3917}" type="slidenum">
              <a:rPr lang="en-US" smtClean="0"/>
              <a:t>‹#›</a:t>
            </a:fld>
            <a:endParaRPr lang="en-US"/>
          </a:p>
        </p:txBody>
      </p:sp>
    </p:spTree>
    <p:extLst>
      <p:ext uri="{BB962C8B-B14F-4D97-AF65-F5344CB8AC3E}">
        <p14:creationId xmlns:p14="http://schemas.microsoft.com/office/powerpoint/2010/main" val="3666398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59DB89-0950-43C4-B976-22C665E9107A}"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DAB0B-916F-4FB9-B8BA-E27E9C2D3917}" type="slidenum">
              <a:rPr lang="en-US" smtClean="0"/>
              <a:t>‹#›</a:t>
            </a:fld>
            <a:endParaRPr lang="en-US"/>
          </a:p>
        </p:txBody>
      </p:sp>
    </p:spTree>
    <p:extLst>
      <p:ext uri="{BB962C8B-B14F-4D97-AF65-F5344CB8AC3E}">
        <p14:creationId xmlns:p14="http://schemas.microsoft.com/office/powerpoint/2010/main" val="3014054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8BF79B8-7499-496E-958C-6094E72552C0}" type="datetimeFigureOut">
              <a:rPr lang="en-US" smtClean="0"/>
              <a:t>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C4C31-6EB0-4DF3-9D68-D7C7C840FBA0}" type="slidenum">
              <a:rPr lang="en-US" smtClean="0"/>
              <a:t>‹#›</a:t>
            </a:fld>
            <a:endParaRPr lang="en-US"/>
          </a:p>
        </p:txBody>
      </p:sp>
    </p:spTree>
    <p:extLst>
      <p:ext uri="{BB962C8B-B14F-4D97-AF65-F5344CB8AC3E}">
        <p14:creationId xmlns:p14="http://schemas.microsoft.com/office/powerpoint/2010/main" val="653776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8BF79B8-7499-496E-958C-6094E72552C0}" type="datetimeFigureOut">
              <a:rPr lang="en-US" smtClean="0"/>
              <a:t>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4C4C31-6EB0-4DF3-9D68-D7C7C840FBA0}" type="slidenum">
              <a:rPr lang="en-US" smtClean="0"/>
              <a:t>‹#›</a:t>
            </a:fld>
            <a:endParaRPr lang="en-US"/>
          </a:p>
        </p:txBody>
      </p:sp>
    </p:spTree>
    <p:extLst>
      <p:ext uri="{BB962C8B-B14F-4D97-AF65-F5344CB8AC3E}">
        <p14:creationId xmlns:p14="http://schemas.microsoft.com/office/powerpoint/2010/main" val="3018498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BF79B8-7499-496E-958C-6094E72552C0}" type="datetimeFigureOut">
              <a:rPr lang="en-US" smtClean="0"/>
              <a:t>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4C4C31-6EB0-4DF3-9D68-D7C7C840FBA0}" type="slidenum">
              <a:rPr lang="en-US" smtClean="0"/>
              <a:t>‹#›</a:t>
            </a:fld>
            <a:endParaRPr lang="en-US"/>
          </a:p>
        </p:txBody>
      </p:sp>
    </p:spTree>
    <p:extLst>
      <p:ext uri="{BB962C8B-B14F-4D97-AF65-F5344CB8AC3E}">
        <p14:creationId xmlns:p14="http://schemas.microsoft.com/office/powerpoint/2010/main" val="1324952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8BF79B8-7499-496E-958C-6094E72552C0}" type="datetimeFigureOut">
              <a:rPr lang="en-US" smtClean="0"/>
              <a:t>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4C4C31-6EB0-4DF3-9D68-D7C7C840FBA0}" type="slidenum">
              <a:rPr lang="en-US" smtClean="0"/>
              <a:t>‹#›</a:t>
            </a:fld>
            <a:endParaRPr lang="en-US"/>
          </a:p>
        </p:txBody>
      </p:sp>
    </p:spTree>
    <p:extLst>
      <p:ext uri="{BB962C8B-B14F-4D97-AF65-F5344CB8AC3E}">
        <p14:creationId xmlns:p14="http://schemas.microsoft.com/office/powerpoint/2010/main" val="2564369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8BF79B8-7499-496E-958C-6094E72552C0}"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C4C31-6EB0-4DF3-9D68-D7C7C840FBA0}" type="slidenum">
              <a:rPr lang="en-US" smtClean="0"/>
              <a:t>‹#›</a:t>
            </a:fld>
            <a:endParaRPr lang="en-US"/>
          </a:p>
        </p:txBody>
      </p:sp>
    </p:spTree>
    <p:extLst>
      <p:ext uri="{BB962C8B-B14F-4D97-AF65-F5344CB8AC3E}">
        <p14:creationId xmlns:p14="http://schemas.microsoft.com/office/powerpoint/2010/main" val="28731004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8BF79B8-7499-496E-958C-6094E72552C0}"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4C4C31-6EB0-4DF3-9D68-D7C7C840FBA0}" type="slidenum">
              <a:rPr lang="en-US" smtClean="0"/>
              <a:t>‹#›</a:t>
            </a:fld>
            <a:endParaRPr lang="en-US"/>
          </a:p>
        </p:txBody>
      </p:sp>
    </p:spTree>
    <p:extLst>
      <p:ext uri="{BB962C8B-B14F-4D97-AF65-F5344CB8AC3E}">
        <p14:creationId xmlns:p14="http://schemas.microsoft.com/office/powerpoint/2010/main" val="4033641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459DB89-0950-43C4-B976-22C665E9107A}"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DAB0B-916F-4FB9-B8BA-E27E9C2D3917}" type="slidenum">
              <a:rPr lang="en-US" smtClean="0"/>
              <a:t>‹#›</a:t>
            </a:fld>
            <a:endParaRPr lang="en-US"/>
          </a:p>
        </p:txBody>
      </p:sp>
    </p:spTree>
    <p:extLst>
      <p:ext uri="{BB962C8B-B14F-4D97-AF65-F5344CB8AC3E}">
        <p14:creationId xmlns:p14="http://schemas.microsoft.com/office/powerpoint/2010/main" val="389760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59DB89-0950-43C4-B976-22C665E9107A}" type="datetimeFigureOut">
              <a:rPr lang="en-US" smtClean="0"/>
              <a:t>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DAB0B-916F-4FB9-B8BA-E27E9C2D3917}" type="slidenum">
              <a:rPr lang="en-US" smtClean="0"/>
              <a:t>‹#›</a:t>
            </a:fld>
            <a:endParaRPr lang="en-US"/>
          </a:p>
        </p:txBody>
      </p:sp>
    </p:spTree>
    <p:extLst>
      <p:ext uri="{BB962C8B-B14F-4D97-AF65-F5344CB8AC3E}">
        <p14:creationId xmlns:p14="http://schemas.microsoft.com/office/powerpoint/2010/main" val="3839828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59DB89-0950-43C4-B976-22C665E9107A}" type="datetimeFigureOut">
              <a:rPr lang="en-US" smtClean="0"/>
              <a:t>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DAB0B-916F-4FB9-B8BA-E27E9C2D3917}" type="slidenum">
              <a:rPr lang="en-US" smtClean="0"/>
              <a:t>‹#›</a:t>
            </a:fld>
            <a:endParaRPr lang="en-US"/>
          </a:p>
        </p:txBody>
      </p:sp>
    </p:spTree>
    <p:extLst>
      <p:ext uri="{BB962C8B-B14F-4D97-AF65-F5344CB8AC3E}">
        <p14:creationId xmlns:p14="http://schemas.microsoft.com/office/powerpoint/2010/main" val="3043603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59DB89-0950-43C4-B976-22C665E9107A}" type="datetimeFigureOut">
              <a:rPr lang="en-US" smtClean="0"/>
              <a:t>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0DAB0B-916F-4FB9-B8BA-E27E9C2D3917}" type="slidenum">
              <a:rPr lang="en-US" smtClean="0"/>
              <a:t>‹#›</a:t>
            </a:fld>
            <a:endParaRPr lang="en-US"/>
          </a:p>
        </p:txBody>
      </p:sp>
    </p:spTree>
    <p:extLst>
      <p:ext uri="{BB962C8B-B14F-4D97-AF65-F5344CB8AC3E}">
        <p14:creationId xmlns:p14="http://schemas.microsoft.com/office/powerpoint/2010/main" val="2670743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59DB89-0950-43C4-B976-22C665E9107A}" type="datetimeFigureOut">
              <a:rPr lang="en-US" smtClean="0"/>
              <a:t>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0DAB0B-916F-4FB9-B8BA-E27E9C2D3917}" type="slidenum">
              <a:rPr lang="en-US" smtClean="0"/>
              <a:t>‹#›</a:t>
            </a:fld>
            <a:endParaRPr lang="en-US"/>
          </a:p>
        </p:txBody>
      </p:sp>
    </p:spTree>
    <p:extLst>
      <p:ext uri="{BB962C8B-B14F-4D97-AF65-F5344CB8AC3E}">
        <p14:creationId xmlns:p14="http://schemas.microsoft.com/office/powerpoint/2010/main" val="245247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59DB89-0950-43C4-B976-22C665E9107A}" type="datetimeFigureOut">
              <a:rPr lang="en-US" smtClean="0"/>
              <a:t>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0DAB0B-916F-4FB9-B8BA-E27E9C2D3917}" type="slidenum">
              <a:rPr lang="en-US" smtClean="0"/>
              <a:t>‹#›</a:t>
            </a:fld>
            <a:endParaRPr lang="en-US"/>
          </a:p>
        </p:txBody>
      </p:sp>
    </p:spTree>
    <p:extLst>
      <p:ext uri="{BB962C8B-B14F-4D97-AF65-F5344CB8AC3E}">
        <p14:creationId xmlns:p14="http://schemas.microsoft.com/office/powerpoint/2010/main" val="2684048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59DB89-0950-43C4-B976-22C665E9107A}" type="datetimeFigureOut">
              <a:rPr lang="en-US" smtClean="0"/>
              <a:t>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DAB0B-916F-4FB9-B8BA-E27E9C2D3917}" type="slidenum">
              <a:rPr lang="en-US" smtClean="0"/>
              <a:t>‹#›</a:t>
            </a:fld>
            <a:endParaRPr lang="en-US"/>
          </a:p>
        </p:txBody>
      </p:sp>
    </p:spTree>
    <p:extLst>
      <p:ext uri="{BB962C8B-B14F-4D97-AF65-F5344CB8AC3E}">
        <p14:creationId xmlns:p14="http://schemas.microsoft.com/office/powerpoint/2010/main" val="1976598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59DB89-0950-43C4-B976-22C665E9107A}" type="datetimeFigureOut">
              <a:rPr lang="en-US" smtClean="0"/>
              <a:t>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DAB0B-916F-4FB9-B8BA-E27E9C2D3917}" type="slidenum">
              <a:rPr lang="en-US" smtClean="0"/>
              <a:t>‹#›</a:t>
            </a:fld>
            <a:endParaRPr lang="en-US"/>
          </a:p>
        </p:txBody>
      </p:sp>
    </p:spTree>
    <p:extLst>
      <p:ext uri="{BB962C8B-B14F-4D97-AF65-F5344CB8AC3E}">
        <p14:creationId xmlns:p14="http://schemas.microsoft.com/office/powerpoint/2010/main" val="135538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Slika 1"/>
          <p:cNvPicPr/>
          <p:nvPr userDrawn="1"/>
        </p:nvPicPr>
        <p:blipFill>
          <a:blip r:embed="rId19" cstate="print">
            <a:extLst>
              <a:ext uri="{28A0092B-C50C-407E-A947-70E740481C1C}">
                <a14:useLocalDpi xmlns:a14="http://schemas.microsoft.com/office/drawing/2010/main" val="0"/>
              </a:ext>
            </a:extLst>
          </a:blip>
          <a:stretch>
            <a:fillRect/>
          </a:stretch>
        </p:blipFill>
        <p:spPr>
          <a:xfrm>
            <a:off x="513250" y="6053794"/>
            <a:ext cx="1959938" cy="559361"/>
          </a:xfrm>
          <a:prstGeom prst="rect">
            <a:avLst/>
          </a:prstGeom>
          <a:noFill/>
          <a:ln>
            <a:noFill/>
          </a:ln>
        </p:spPr>
      </p:pic>
      <p:sp>
        <p:nvSpPr>
          <p:cNvPr id="8" name="TextBox 7"/>
          <p:cNvSpPr txBox="1"/>
          <p:nvPr userDrawn="1"/>
        </p:nvSpPr>
        <p:spPr>
          <a:xfrm>
            <a:off x="2653393" y="6102641"/>
            <a:ext cx="6229350" cy="461665"/>
          </a:xfrm>
          <a:prstGeom prst="rect">
            <a:avLst/>
          </a:prstGeom>
          <a:noFill/>
        </p:spPr>
        <p:txBody>
          <a:bodyPr wrap="square" rtlCol="0">
            <a:spAutoFit/>
          </a:bodyPr>
          <a:lstStyle/>
          <a:p>
            <a:r>
              <a:rPr lang="de-DE" sz="800">
                <a:solidFill>
                  <a:schemeClr val="tx1">
                    <a:lumMod val="50000"/>
                    <a:lumOff val="50000"/>
                  </a:schemeClr>
                </a:solidFill>
                <a:effectLst/>
              </a:rPr>
              <a:t>The European Commission's support for the production of this publication does not constitute an endorsement of the contents, </a:t>
            </a:r>
            <a:br>
              <a:rPr lang="de-DE" sz="800">
                <a:solidFill>
                  <a:schemeClr val="tx1">
                    <a:lumMod val="50000"/>
                    <a:lumOff val="50000"/>
                  </a:schemeClr>
                </a:solidFill>
                <a:effectLst/>
              </a:rPr>
            </a:br>
            <a:r>
              <a:rPr lang="de-DE" sz="800">
                <a:solidFill>
                  <a:schemeClr val="tx1">
                    <a:lumMod val="50000"/>
                    <a:lumOff val="50000"/>
                  </a:schemeClr>
                </a:solidFill>
                <a:effectLst/>
              </a:rPr>
              <a:t>which reflect  the views only of the authors, and the Commission cannot be held responsible for any use which may be made </a:t>
            </a:r>
            <a:br>
              <a:rPr lang="de-DE" sz="800">
                <a:solidFill>
                  <a:schemeClr val="tx1">
                    <a:lumMod val="50000"/>
                    <a:lumOff val="50000"/>
                  </a:schemeClr>
                </a:solidFill>
                <a:effectLst/>
              </a:rPr>
            </a:br>
            <a:r>
              <a:rPr lang="de-DE" sz="800">
                <a:solidFill>
                  <a:schemeClr val="tx1">
                    <a:lumMod val="50000"/>
                    <a:lumOff val="50000"/>
                  </a:schemeClr>
                </a:solidFill>
                <a:effectLst/>
              </a:rPr>
              <a:t>of the information contained therein.</a:t>
            </a:r>
            <a:endParaRPr lang="en-US" sz="3200">
              <a:solidFill>
                <a:schemeClr val="tx1">
                  <a:lumMod val="50000"/>
                  <a:lumOff val="50000"/>
                </a:schemeClr>
              </a:solidFill>
              <a:effectLst/>
              <a:latin typeface="Calibri" panose="020F0502020204030204" pitchFamily="34" charset="0"/>
              <a:ea typeface="Times New Roman" panose="02020603050405020304" pitchFamily="18" charset="0"/>
              <a:cs typeface="Corbel" panose="020B0503020204020204" pitchFamily="34" charset="0"/>
            </a:endParaRPr>
          </a:p>
        </p:txBody>
      </p:sp>
      <p:pic>
        <p:nvPicPr>
          <p:cNvPr id="9" name="Picture 4" descr="NEW all partners"/>
          <p:cNvPicPr>
            <a:picLocks noChangeAspect="1" noChangeArrowheads="1"/>
          </p:cNvPicPr>
          <p:nvPr userDrawn="1"/>
        </p:nvPicPr>
        <p:blipFill>
          <a:blip r:embed="rId20" cstate="print">
            <a:extLst>
              <a:ext uri="{28A0092B-C50C-407E-A947-70E740481C1C}">
                <a14:useLocalDpi xmlns:a14="http://schemas.microsoft.com/office/drawing/2010/main" val="0"/>
              </a:ext>
            </a:extLst>
          </a:blip>
          <a:srcRect/>
          <a:stretch>
            <a:fillRect/>
          </a:stretch>
        </p:blipFill>
        <p:spPr bwMode="auto">
          <a:xfrm>
            <a:off x="7786006" y="172510"/>
            <a:ext cx="3887075" cy="47262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660572" y="645132"/>
            <a:ext cx="6096000" cy="338554"/>
          </a:xfrm>
          <a:prstGeom prst="rect">
            <a:avLst/>
          </a:prstGeom>
        </p:spPr>
        <p:txBody>
          <a:bodyPr>
            <a:spAutoFit/>
          </a:bodyPr>
          <a:lstStyle/>
          <a:p>
            <a:pPr algn="r">
              <a:spcAft>
                <a:spcPts val="0"/>
              </a:spcAft>
            </a:pPr>
            <a:r>
              <a:rPr lang="en-US" sz="800">
                <a:solidFill>
                  <a:srgbClr val="808080"/>
                </a:solidFill>
                <a:effectLst/>
                <a:latin typeface="Calibri" panose="020F0502020204030204" pitchFamily="34" charset="0"/>
                <a:ea typeface="Times New Roman" panose="02020603050405020304" pitchFamily="18" charset="0"/>
                <a:cs typeface="Corbel" panose="020B0503020204020204" pitchFamily="34" charset="0"/>
              </a:rPr>
              <a:t>Intergenerational Sport Solutions for Healthy Ageing (</a:t>
            </a:r>
            <a:r>
              <a:rPr lang="en-US" sz="800" err="1">
                <a:solidFill>
                  <a:srgbClr val="808080"/>
                </a:solidFill>
                <a:effectLst/>
                <a:latin typeface="Calibri" panose="020F0502020204030204" pitchFamily="34" charset="0"/>
                <a:ea typeface="Times New Roman" panose="02020603050405020304" pitchFamily="18" charset="0"/>
                <a:cs typeface="Corbel" panose="020B0503020204020204" pitchFamily="34" charset="0"/>
              </a:rPr>
              <a:t>Funmilies</a:t>
            </a:r>
            <a:r>
              <a:rPr lang="en-US" sz="800">
                <a:solidFill>
                  <a:srgbClr val="808080"/>
                </a:solidFill>
                <a:effectLst/>
                <a:latin typeface="Calibri" panose="020F0502020204030204" pitchFamily="34" charset="0"/>
                <a:ea typeface="Times New Roman" panose="02020603050405020304" pitchFamily="18" charset="0"/>
                <a:cs typeface="Corbel" panose="020B0503020204020204" pitchFamily="34" charset="0"/>
              </a:rPr>
              <a:t>) </a:t>
            </a:r>
            <a:br>
              <a:rPr lang="en-US" sz="800">
                <a:solidFill>
                  <a:srgbClr val="808080"/>
                </a:solidFill>
                <a:effectLst/>
                <a:latin typeface="Calibri" panose="020F0502020204030204" pitchFamily="34" charset="0"/>
                <a:ea typeface="Times New Roman" panose="02020603050405020304" pitchFamily="18" charset="0"/>
                <a:cs typeface="Corbel" panose="020B0503020204020204" pitchFamily="34" charset="0"/>
              </a:rPr>
            </a:br>
            <a:r>
              <a:rPr lang="en-US" sz="800">
                <a:solidFill>
                  <a:srgbClr val="808080"/>
                </a:solidFill>
                <a:effectLst/>
                <a:latin typeface="Calibri" panose="020F0502020204030204" pitchFamily="34" charset="0"/>
                <a:ea typeface="Times New Roman" panose="02020603050405020304" pitchFamily="18" charset="0"/>
                <a:cs typeface="Corbel" panose="020B0503020204020204" pitchFamily="34" charset="0"/>
              </a:rPr>
              <a:t> Project Number: 622408-EPP-1-2020-1-EL-SPO-SCP</a:t>
            </a:r>
            <a:endParaRPr lang="en-US" sz="3200">
              <a:effectLst/>
              <a:latin typeface="Calibri" panose="020F0502020204030204" pitchFamily="34" charset="0"/>
              <a:ea typeface="Times New Roman" panose="02020603050405020304" pitchFamily="18" charset="0"/>
              <a:cs typeface="Corbel" panose="020B0503020204020204" pitchFamily="34" charset="0"/>
            </a:endParaRPr>
          </a:p>
        </p:txBody>
      </p:sp>
      <p:pic>
        <p:nvPicPr>
          <p:cNvPr id="11" name="Slika 12"/>
          <p:cNvPicPr/>
          <p:nvPr userDrawn="1"/>
        </p:nvPicPr>
        <p:blipFill>
          <a:blip r:embed="rId21" cstate="print">
            <a:extLst>
              <a:ext uri="{28A0092B-C50C-407E-A947-70E740481C1C}">
                <a14:useLocalDpi xmlns:a14="http://schemas.microsoft.com/office/drawing/2010/main" val="0"/>
              </a:ext>
            </a:extLst>
          </a:blip>
          <a:stretch>
            <a:fillRect/>
          </a:stretch>
        </p:blipFill>
        <p:spPr>
          <a:xfrm>
            <a:off x="513250" y="167784"/>
            <a:ext cx="1583047" cy="910999"/>
          </a:xfrm>
          <a:prstGeom prst="rect">
            <a:avLst/>
          </a:prstGeom>
        </p:spPr>
      </p:pic>
      <p:sp>
        <p:nvSpPr>
          <p:cNvPr id="2" name="Title Placeholder 1"/>
          <p:cNvSpPr>
            <a:spLocks noGrp="1"/>
          </p:cNvSpPr>
          <p:nvPr>
            <p:ph type="title"/>
          </p:nvPr>
        </p:nvSpPr>
        <p:spPr>
          <a:xfrm>
            <a:off x="838200" y="983686"/>
            <a:ext cx="10515600" cy="7070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59DB89-0950-43C4-B976-22C665E9107A}" type="datetimeFigureOut">
              <a:rPr lang="en-US" smtClean="0"/>
              <a:t>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0DAB0B-916F-4FB9-B8BA-E27E9C2D3917}" type="slidenum">
              <a:rPr lang="en-US" smtClean="0"/>
              <a:t>‹#›</a:t>
            </a:fld>
            <a:endParaRPr lang="en-US"/>
          </a:p>
        </p:txBody>
      </p:sp>
    </p:spTree>
    <p:extLst>
      <p:ext uri="{BB962C8B-B14F-4D97-AF65-F5344CB8AC3E}">
        <p14:creationId xmlns:p14="http://schemas.microsoft.com/office/powerpoint/2010/main" val="21051055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52" r:id="rId12"/>
    <p:sldLayoutId id="2147483653" r:id="rId13"/>
    <p:sldLayoutId id="2147483654" r:id="rId14"/>
    <p:sldLayoutId id="2147483656" r:id="rId15"/>
    <p:sldLayoutId id="2147483658" r:id="rId16"/>
    <p:sldLayoutId id="2147483659" r:id="rId17"/>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pickerwheel.com/"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bagso.de/themen/altersdiskriminierung/" TargetMode="External"/><Relationship Id="rId2" Type="http://schemas.openxmlformats.org/officeDocument/2006/relationships/hyperlink" Target="https://eurag-europe.ne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youtube.com/watch?v=QZEZXqYfpss"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s://www.youtube.com/watch?v=QZEZXqYfpss"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www.utzo.si/en/projekti/bbe-building-bridges-europe/" TargetMode="External"/><Relationship Id="rId2" Type="http://schemas.openxmlformats.org/officeDocument/2006/relationships/hyperlink" Target="https://pickerwheel.com/"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33596" y="1251323"/>
            <a:ext cx="9144000" cy="650404"/>
          </a:xfrm>
        </p:spPr>
        <p:txBody>
          <a:bodyPr>
            <a:normAutofit/>
          </a:bodyPr>
          <a:lstStyle/>
          <a:p>
            <a:r>
              <a:rPr lang="it-IT" sz="3600" dirty="0" err="1" smtClean="0"/>
              <a:t>Funmilies</a:t>
            </a:r>
            <a:endParaRPr lang="en-US" sz="3600" dirty="0"/>
          </a:p>
        </p:txBody>
      </p:sp>
      <p:sp>
        <p:nvSpPr>
          <p:cNvPr id="5" name="Subtitle 4"/>
          <p:cNvSpPr>
            <a:spLocks noGrp="1"/>
          </p:cNvSpPr>
          <p:nvPr>
            <p:ph type="subTitle" idx="1"/>
          </p:nvPr>
        </p:nvSpPr>
        <p:spPr>
          <a:xfrm>
            <a:off x="890450" y="1848009"/>
            <a:ext cx="10411097" cy="444500"/>
          </a:xfrm>
        </p:spPr>
        <p:txBody>
          <a:bodyPr>
            <a:noAutofit/>
          </a:bodyPr>
          <a:lstStyle/>
          <a:p>
            <a:r>
              <a:rPr lang="en-US" dirty="0">
                <a:solidFill>
                  <a:srgbClr val="FF5C29"/>
                </a:solidFill>
              </a:rPr>
              <a:t>Intergenerational Sport Solutions for Healthy Ageing</a:t>
            </a:r>
            <a:endParaRPr lang="en-US" dirty="0"/>
          </a:p>
        </p:txBody>
      </p:sp>
      <p:sp>
        <p:nvSpPr>
          <p:cNvPr id="6" name="Titolo 1"/>
          <p:cNvSpPr txBox="1">
            <a:spLocks/>
          </p:cNvSpPr>
          <p:nvPr/>
        </p:nvSpPr>
        <p:spPr>
          <a:xfrm>
            <a:off x="785947" y="2068096"/>
            <a:ext cx="10515600" cy="707002"/>
          </a:xfrm>
          <a:prstGeom prst="rect">
            <a:avLst/>
          </a:prstGeom>
        </p:spPr>
        <p:txBody>
          <a:bodyPr vert="horz" lIns="91440" tIns="45720" rIns="91440" bIns="45720" rtlCol="0" anchor="b">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mj-lt"/>
                <a:ea typeface="+mj-ea"/>
                <a:cs typeface="+mj-cs"/>
              </a:rPr>
              <a:t>Capacity building program for sports professionals</a:t>
            </a:r>
            <a:endParaRPr kumimoji="0" lang="it-IT"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CasellaDiTesto 6"/>
          <p:cNvSpPr txBox="1"/>
          <p:nvPr/>
        </p:nvSpPr>
        <p:spPr>
          <a:xfrm>
            <a:off x="890450" y="3367459"/>
            <a:ext cx="10620103" cy="1323439"/>
          </a:xfrm>
          <a:prstGeom prst="rect">
            <a:avLst/>
          </a:prstGeom>
          <a:noFill/>
        </p:spPr>
        <p:txBody>
          <a:bodyPr wrap="square" rtlCol="0">
            <a:spAutoFit/>
          </a:bodyPr>
          <a:lstStyle/>
          <a:p>
            <a:pPr algn="ctr"/>
            <a:r>
              <a:rPr lang="it-IT" sz="4000" dirty="0" err="1" smtClean="0"/>
              <a:t>Module</a:t>
            </a:r>
            <a:r>
              <a:rPr lang="it-IT" sz="4000" dirty="0" smtClean="0"/>
              <a:t> </a:t>
            </a:r>
            <a:r>
              <a:rPr lang="sl-SI" sz="4000" dirty="0"/>
              <a:t>2</a:t>
            </a:r>
            <a:r>
              <a:rPr lang="it-IT" sz="4000" dirty="0" smtClean="0"/>
              <a:t>: </a:t>
            </a:r>
            <a:r>
              <a:rPr lang="en-GB" sz="4000" dirty="0"/>
              <a:t>Older People’s Rights and Responsibilities for Playing Fair in Life</a:t>
            </a:r>
            <a:r>
              <a:rPr lang="en-SI" sz="4000" dirty="0"/>
              <a:t> </a:t>
            </a:r>
            <a:endParaRPr lang="it-IT" sz="4000" dirty="0"/>
          </a:p>
        </p:txBody>
      </p:sp>
      <p:sp>
        <p:nvSpPr>
          <p:cNvPr id="8" name="Segnaposto numero diapositiva 7"/>
          <p:cNvSpPr>
            <a:spLocks noGrp="1"/>
          </p:cNvSpPr>
          <p:nvPr>
            <p:ph type="sldNum" sz="quarter" idx="12"/>
          </p:nvPr>
        </p:nvSpPr>
        <p:spPr/>
        <p:txBody>
          <a:bodyPr/>
          <a:lstStyle/>
          <a:p>
            <a:fld id="{6B0DAB0B-916F-4FB9-B8BA-E27E9C2D3917}" type="slidenum">
              <a:rPr lang="en-US" smtClean="0"/>
              <a:pPr/>
              <a:t>1</a:t>
            </a:fld>
            <a:endParaRPr lang="en-US"/>
          </a:p>
        </p:txBody>
      </p:sp>
    </p:spTree>
    <p:extLst>
      <p:ext uri="{BB962C8B-B14F-4D97-AF65-F5344CB8AC3E}">
        <p14:creationId xmlns:p14="http://schemas.microsoft.com/office/powerpoint/2010/main" val="2766858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52359" y="1454725"/>
            <a:ext cx="4343704" cy="769805"/>
          </a:xfrm>
        </p:spPr>
        <p:txBody>
          <a:bodyPr>
            <a:normAutofit/>
          </a:bodyPr>
          <a:lstStyle/>
          <a:p>
            <a:pPr algn="l"/>
            <a:r>
              <a:rPr lang="it-IT" sz="4000" dirty="0"/>
              <a:t>Group </a:t>
            </a:r>
            <a:r>
              <a:rPr lang="it-IT" sz="4000" dirty="0" err="1" smtClean="0"/>
              <a:t>activities</a:t>
            </a:r>
            <a:endParaRPr lang="en-US" sz="4000" dirty="0">
              <a:solidFill>
                <a:schemeClr val="accent2">
                  <a:lumMod val="50000"/>
                </a:schemeClr>
              </a:solidFill>
            </a:endParaRPr>
          </a:p>
        </p:txBody>
      </p:sp>
      <p:graphicFrame>
        <p:nvGraphicFramePr>
          <p:cNvPr id="2" name="Table 1">
            <a:extLst>
              <a:ext uri="{FF2B5EF4-FFF2-40B4-BE49-F238E27FC236}">
                <a16:creationId xmlns:a16="http://schemas.microsoft.com/office/drawing/2014/main" id="{2F61E701-F9C1-1649-B591-47116CD4D523}"/>
              </a:ext>
            </a:extLst>
          </p:cNvPr>
          <p:cNvGraphicFramePr>
            <a:graphicFrameLocks noGrp="1"/>
          </p:cNvGraphicFramePr>
          <p:nvPr>
            <p:extLst>
              <p:ext uri="{D42A27DB-BD31-4B8C-83A1-F6EECF244321}">
                <p14:modId xmlns:p14="http://schemas.microsoft.com/office/powerpoint/2010/main" val="846564721"/>
              </p:ext>
            </p:extLst>
          </p:nvPr>
        </p:nvGraphicFramePr>
        <p:xfrm>
          <a:off x="852359" y="2352503"/>
          <a:ext cx="9300117" cy="2842952"/>
        </p:xfrm>
        <a:graphic>
          <a:graphicData uri="http://schemas.openxmlformats.org/drawingml/2006/table">
            <a:tbl>
              <a:tblPr>
                <a:tableStyleId>{5C22544A-7EE6-4342-B048-85BDC9FD1C3A}</a:tableStyleId>
              </a:tblPr>
              <a:tblGrid>
                <a:gridCol w="9300117">
                  <a:extLst>
                    <a:ext uri="{9D8B030D-6E8A-4147-A177-3AD203B41FA5}">
                      <a16:colId xmlns:a16="http://schemas.microsoft.com/office/drawing/2014/main" val="3733919754"/>
                    </a:ext>
                  </a:extLst>
                </a:gridCol>
              </a:tblGrid>
              <a:tr h="2842952">
                <a:tc>
                  <a:txBody>
                    <a:bodyPr/>
                    <a:lstStyle/>
                    <a:p>
                      <a:pPr marL="0" indent="0">
                        <a:lnSpc>
                          <a:spcPct val="150000"/>
                        </a:lnSpc>
                        <a:spcAft>
                          <a:spcPts val="800"/>
                        </a:spcAft>
                        <a:buNone/>
                      </a:pPr>
                      <a:r>
                        <a:rPr lang="sl-SI" sz="1800" dirty="0" smtClean="0">
                          <a:effectLst/>
                        </a:rPr>
                        <a:t>(1) </a:t>
                      </a:r>
                      <a:r>
                        <a:rPr lang="en-GB" sz="1800" dirty="0" smtClean="0">
                          <a:effectLst/>
                        </a:rPr>
                        <a:t>The </a:t>
                      </a:r>
                      <a:r>
                        <a:rPr lang="en-GB" sz="1800" dirty="0">
                          <a:effectLst/>
                        </a:rPr>
                        <a:t>participants will be presented with </a:t>
                      </a:r>
                      <a:r>
                        <a:rPr lang="en-GB" sz="1800" dirty="0">
                          <a:solidFill>
                            <a:srgbClr val="FF5C29"/>
                          </a:solidFill>
                          <a:effectLst/>
                        </a:rPr>
                        <a:t>diverse pictures of older men and women </a:t>
                      </a:r>
                      <a:r>
                        <a:rPr lang="en-GB" sz="1800" dirty="0">
                          <a:effectLst/>
                        </a:rPr>
                        <a:t>laid on a table. Each participant will choose a picture of an older person with whom they might identify and will state the reasons for his/her </a:t>
                      </a:r>
                      <a:r>
                        <a:rPr lang="en-GB" sz="1800" dirty="0" smtClean="0">
                          <a:effectLst/>
                        </a:rPr>
                        <a:t>choice</a:t>
                      </a:r>
                      <a:r>
                        <a:rPr lang="sl-SI" sz="1800" dirty="0" smtClean="0">
                          <a:effectLst/>
                        </a:rPr>
                        <a:t>.</a:t>
                      </a:r>
                    </a:p>
                    <a:p>
                      <a:pPr marL="0" indent="0">
                        <a:lnSpc>
                          <a:spcPct val="150000"/>
                        </a:lnSpc>
                        <a:spcAft>
                          <a:spcPts val="800"/>
                        </a:spcAft>
                        <a:buNone/>
                      </a:pPr>
                      <a:endParaRPr lang="sl-SI" sz="1800" dirty="0" smtClean="0">
                        <a:effectLst/>
                      </a:endParaRPr>
                    </a:p>
                    <a:p>
                      <a:pPr marL="0" indent="0">
                        <a:lnSpc>
                          <a:spcPct val="150000"/>
                        </a:lnSpc>
                        <a:spcAft>
                          <a:spcPts val="800"/>
                        </a:spcAft>
                        <a:buNone/>
                      </a:pPr>
                      <a:r>
                        <a:rPr lang="sl-SI" sz="1800" dirty="0" smtClean="0">
                          <a:effectLst/>
                        </a:rPr>
                        <a:t>(2) </a:t>
                      </a:r>
                      <a:r>
                        <a:rPr lang="en-GB" sz="1800" dirty="0" smtClean="0">
                          <a:effectLst/>
                        </a:rPr>
                        <a:t>The </a:t>
                      </a:r>
                      <a:r>
                        <a:rPr lang="en-GB" sz="1800" dirty="0">
                          <a:effectLst/>
                        </a:rPr>
                        <a:t>participants will be asked </a:t>
                      </a:r>
                      <a:r>
                        <a:rPr lang="en-GB" sz="1800" dirty="0">
                          <a:solidFill>
                            <a:srgbClr val="FF5C29"/>
                          </a:solidFill>
                          <a:effectLst/>
                        </a:rPr>
                        <a:t>to write down four human rights </a:t>
                      </a:r>
                      <a:r>
                        <a:rPr lang="en-GB" sz="1800" dirty="0">
                          <a:effectLst/>
                        </a:rPr>
                        <a:t>that may apply to older </a:t>
                      </a:r>
                      <a:r>
                        <a:rPr lang="en-GB" sz="1800" dirty="0" smtClean="0">
                          <a:effectLst/>
                        </a:rPr>
                        <a:t>people.</a:t>
                      </a:r>
                      <a:endParaRPr lang="sl-SI" sz="1800" baseline="0" dirty="0" smtClean="0">
                        <a:effectLst/>
                      </a:endParaRPr>
                    </a:p>
                    <a:p>
                      <a:pPr>
                        <a:lnSpc>
                          <a:spcPct val="150000"/>
                        </a:lnSpc>
                        <a:spcAft>
                          <a:spcPts val="800"/>
                        </a:spcAft>
                      </a:pPr>
                      <a:r>
                        <a:rPr lang="en-GB" sz="1800" dirty="0" smtClean="0">
                          <a:effectLst/>
                        </a:rPr>
                        <a:t>This </a:t>
                      </a:r>
                      <a:r>
                        <a:rPr lang="en-GB" sz="1800" dirty="0">
                          <a:effectLst/>
                        </a:rPr>
                        <a:t>activity my be conducted in </a:t>
                      </a:r>
                      <a:r>
                        <a:rPr lang="en-GB" sz="1800" dirty="0" smtClean="0">
                          <a:effectLst/>
                        </a:rPr>
                        <a:t>pairs.</a:t>
                      </a:r>
                      <a:r>
                        <a:rPr lang="sl-SI" sz="1800" baseline="0" dirty="0" smtClean="0">
                          <a:effectLst/>
                        </a:rPr>
                        <a:t> </a:t>
                      </a:r>
                    </a:p>
                  </a:txBody>
                  <a:tcPr marL="68580" marR="68580" marT="0" marB="0">
                    <a:solidFill>
                      <a:schemeClr val="accent1">
                        <a:lumMod val="20000"/>
                        <a:lumOff val="80000"/>
                      </a:schemeClr>
                    </a:solidFill>
                  </a:tcPr>
                </a:tc>
                <a:extLst>
                  <a:ext uri="{0D108BD9-81ED-4DB2-BD59-A6C34878D82A}">
                    <a16:rowId xmlns:a16="http://schemas.microsoft.com/office/drawing/2014/main" val="286381072"/>
                  </a:ext>
                </a:extLst>
              </a:tr>
            </a:tbl>
          </a:graphicData>
        </a:graphic>
      </p:graphicFrame>
    </p:spTree>
    <p:extLst>
      <p:ext uri="{BB962C8B-B14F-4D97-AF65-F5344CB8AC3E}">
        <p14:creationId xmlns:p14="http://schemas.microsoft.com/office/powerpoint/2010/main" val="21776736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52359" y="1454725"/>
            <a:ext cx="4343704" cy="769805"/>
          </a:xfrm>
        </p:spPr>
        <p:txBody>
          <a:bodyPr>
            <a:normAutofit/>
          </a:bodyPr>
          <a:lstStyle/>
          <a:p>
            <a:pPr algn="l"/>
            <a:r>
              <a:rPr lang="it-IT" sz="4000" dirty="0"/>
              <a:t>Group </a:t>
            </a:r>
            <a:r>
              <a:rPr lang="it-IT" sz="4000" dirty="0" err="1" smtClean="0"/>
              <a:t>activities</a:t>
            </a:r>
            <a:endParaRPr lang="en-US" sz="4000" dirty="0">
              <a:solidFill>
                <a:schemeClr val="accent2">
                  <a:lumMod val="50000"/>
                </a:schemeClr>
              </a:solidFill>
            </a:endParaRPr>
          </a:p>
        </p:txBody>
      </p:sp>
      <p:graphicFrame>
        <p:nvGraphicFramePr>
          <p:cNvPr id="2" name="Table 1">
            <a:extLst>
              <a:ext uri="{FF2B5EF4-FFF2-40B4-BE49-F238E27FC236}">
                <a16:creationId xmlns:a16="http://schemas.microsoft.com/office/drawing/2014/main" id="{2F61E701-F9C1-1649-B591-47116CD4D523}"/>
              </a:ext>
            </a:extLst>
          </p:cNvPr>
          <p:cNvGraphicFramePr>
            <a:graphicFrameLocks noGrp="1"/>
          </p:cNvGraphicFramePr>
          <p:nvPr>
            <p:extLst>
              <p:ext uri="{D42A27DB-BD31-4B8C-83A1-F6EECF244321}">
                <p14:modId xmlns:p14="http://schemas.microsoft.com/office/powerpoint/2010/main" val="1957343643"/>
              </p:ext>
            </p:extLst>
          </p:nvPr>
        </p:nvGraphicFramePr>
        <p:xfrm>
          <a:off x="852359" y="2352503"/>
          <a:ext cx="9300117" cy="3050770"/>
        </p:xfrm>
        <a:graphic>
          <a:graphicData uri="http://schemas.openxmlformats.org/drawingml/2006/table">
            <a:tbl>
              <a:tblPr>
                <a:tableStyleId>{5C22544A-7EE6-4342-B048-85BDC9FD1C3A}</a:tableStyleId>
              </a:tblPr>
              <a:tblGrid>
                <a:gridCol w="9300117">
                  <a:extLst>
                    <a:ext uri="{9D8B030D-6E8A-4147-A177-3AD203B41FA5}">
                      <a16:colId xmlns:a16="http://schemas.microsoft.com/office/drawing/2014/main" val="3733919754"/>
                    </a:ext>
                  </a:extLst>
                </a:gridCol>
              </a:tblGrid>
              <a:tr h="3050770">
                <a:tc>
                  <a:txBody>
                    <a:bodyPr/>
                    <a:lstStyle/>
                    <a:p>
                      <a:pPr marL="0" marR="0" indent="0" algn="l" defTabSz="914400" rtl="0" eaLnBrk="1" fontAlgn="auto" latinLnBrk="0" hangingPunct="1">
                        <a:lnSpc>
                          <a:spcPct val="150000"/>
                        </a:lnSpc>
                        <a:spcBef>
                          <a:spcPts val="0"/>
                        </a:spcBef>
                        <a:spcAft>
                          <a:spcPts val="800"/>
                        </a:spcAft>
                        <a:buClrTx/>
                        <a:buSzTx/>
                        <a:buFontTx/>
                        <a:buNone/>
                        <a:tabLst/>
                        <a:defRPr/>
                      </a:pPr>
                      <a:r>
                        <a:rPr lang="sl-SI" sz="1800" baseline="0" dirty="0" smtClean="0">
                          <a:effectLst/>
                        </a:rPr>
                        <a:t>(3)</a:t>
                      </a:r>
                      <a:r>
                        <a:rPr lang="en-GB" dirty="0" smtClean="0"/>
                        <a:t>The participants will </a:t>
                      </a:r>
                      <a:r>
                        <a:rPr lang="en-GB" dirty="0" smtClean="0">
                          <a:solidFill>
                            <a:srgbClr val="FF5C29"/>
                          </a:solidFill>
                        </a:rPr>
                        <a:t>describe typical activities </a:t>
                      </a:r>
                      <a:r>
                        <a:rPr lang="en-GB" dirty="0" smtClean="0"/>
                        <a:t>of older people </a:t>
                      </a:r>
                      <a:r>
                        <a:rPr lang="en-GB" dirty="0" smtClean="0">
                          <a:solidFill>
                            <a:srgbClr val="FF5C29"/>
                          </a:solidFill>
                        </a:rPr>
                        <a:t>in their everyday environment</a:t>
                      </a:r>
                      <a:r>
                        <a:rPr lang="en-GB" dirty="0" smtClean="0">
                          <a:solidFill>
                            <a:schemeClr val="tx1"/>
                          </a:solidFill>
                        </a:rPr>
                        <a:t>.</a:t>
                      </a:r>
                      <a:endParaRPr lang="sl-SI" dirty="0" smtClean="0">
                        <a:solidFill>
                          <a:schemeClr val="tx1"/>
                        </a:solidFill>
                      </a:endParaRPr>
                    </a:p>
                    <a:p>
                      <a:pPr marL="0" marR="0" indent="0" algn="l" defTabSz="914400" rtl="0" eaLnBrk="1" fontAlgn="auto" latinLnBrk="0" hangingPunct="1">
                        <a:lnSpc>
                          <a:spcPct val="150000"/>
                        </a:lnSpc>
                        <a:spcBef>
                          <a:spcPts val="0"/>
                        </a:spcBef>
                        <a:spcAft>
                          <a:spcPts val="800"/>
                        </a:spcAft>
                        <a:buClrTx/>
                        <a:buSzTx/>
                        <a:buFontTx/>
                        <a:buNone/>
                        <a:tabLst/>
                        <a:defRPr/>
                      </a:pPr>
                      <a:endParaRPr lang="sl-SI" sz="1800" dirty="0" smtClean="0">
                        <a:solidFill>
                          <a:schemeClr val="dk1"/>
                        </a:solidFill>
                        <a:effectLst/>
                      </a:endParaRPr>
                    </a:p>
                    <a:p>
                      <a:pPr marL="0" indent="0">
                        <a:lnSpc>
                          <a:spcPct val="150000"/>
                        </a:lnSpc>
                        <a:spcAft>
                          <a:spcPts val="800"/>
                        </a:spcAft>
                        <a:buNone/>
                      </a:pPr>
                      <a:r>
                        <a:rPr lang="en-GB" dirty="0" smtClean="0"/>
                        <a:t>(4) The participants will study the text above and will entail </a:t>
                      </a:r>
                      <a:r>
                        <a:rPr lang="en-GB" dirty="0" smtClean="0">
                          <a:solidFill>
                            <a:srgbClr val="FF5C29"/>
                          </a:solidFill>
                        </a:rPr>
                        <a:t>a guided discussion </a:t>
                      </a:r>
                      <a:r>
                        <a:rPr lang="en-GB" dirty="0" smtClean="0"/>
                        <a:t>under the direction of their mentor. Alternatively, the educator will give </a:t>
                      </a:r>
                      <a:r>
                        <a:rPr lang="en-GB" dirty="0" smtClean="0">
                          <a:solidFill>
                            <a:srgbClr val="FF5C29"/>
                          </a:solidFill>
                        </a:rPr>
                        <a:t>a short input lecture</a:t>
                      </a:r>
                      <a:r>
                        <a:rPr lang="sl-SI" dirty="0" smtClean="0">
                          <a:solidFill>
                            <a:schemeClr val="tx1"/>
                          </a:solidFill>
                        </a:rPr>
                        <a:t>.</a:t>
                      </a:r>
                    </a:p>
                    <a:p>
                      <a:pPr marL="0" indent="0">
                        <a:lnSpc>
                          <a:spcPct val="150000"/>
                        </a:lnSpc>
                        <a:spcAft>
                          <a:spcPts val="800"/>
                        </a:spcAft>
                        <a:buNone/>
                      </a:pPr>
                      <a:endParaRPr lang="sl-SI" dirty="0" smtClean="0">
                        <a:solidFill>
                          <a:schemeClr val="tx1"/>
                        </a:solidFill>
                      </a:endParaRPr>
                    </a:p>
                    <a:p>
                      <a:pPr marL="0" indent="0" fontAlgn="t">
                        <a:lnSpc>
                          <a:spcPct val="150000"/>
                        </a:lnSpc>
                        <a:buNone/>
                      </a:pPr>
                      <a:r>
                        <a:rPr lang="sl-SI" dirty="0" smtClean="0">
                          <a:solidFill>
                            <a:schemeClr val="tx1"/>
                          </a:solidFill>
                        </a:rPr>
                        <a:t>(5)</a:t>
                      </a:r>
                      <a:r>
                        <a:rPr lang="en-GB" sz="1800" dirty="0" smtClean="0"/>
                        <a:t> </a:t>
                      </a:r>
                      <a:r>
                        <a:rPr lang="en-GB" sz="1800" dirty="0" err="1" smtClean="0"/>
                        <a:t>Pickerwheel</a:t>
                      </a:r>
                      <a:r>
                        <a:rPr lang="en-GB" sz="1800" dirty="0" smtClean="0"/>
                        <a:t> (</a:t>
                      </a:r>
                      <a:r>
                        <a:rPr lang="en-GB" sz="1800" u="sng" dirty="0" smtClean="0">
                          <a:hlinkClick r:id="rId2"/>
                        </a:rPr>
                        <a:t>https://pickerwheel.com/</a:t>
                      </a:r>
                      <a:r>
                        <a:rPr lang="en-GB" sz="1800" dirty="0" smtClean="0"/>
                        <a:t>)</a:t>
                      </a:r>
                      <a:endParaRPr lang="sl-SI" sz="1800" dirty="0" smtClean="0"/>
                    </a:p>
                  </a:txBody>
                  <a:tcPr marL="68580" marR="68580" marT="0" marB="0">
                    <a:solidFill>
                      <a:schemeClr val="accent1">
                        <a:lumMod val="20000"/>
                        <a:lumOff val="80000"/>
                      </a:schemeClr>
                    </a:solidFill>
                  </a:tcPr>
                </a:tc>
                <a:extLst>
                  <a:ext uri="{0D108BD9-81ED-4DB2-BD59-A6C34878D82A}">
                    <a16:rowId xmlns:a16="http://schemas.microsoft.com/office/drawing/2014/main" val="286381072"/>
                  </a:ext>
                </a:extLst>
              </a:tr>
            </a:tbl>
          </a:graphicData>
        </a:graphic>
      </p:graphicFrame>
    </p:spTree>
    <p:extLst>
      <p:ext uri="{BB962C8B-B14F-4D97-AF65-F5344CB8AC3E}">
        <p14:creationId xmlns:p14="http://schemas.microsoft.com/office/powerpoint/2010/main" val="2044121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52359" y="1454725"/>
            <a:ext cx="4343704" cy="769805"/>
          </a:xfrm>
        </p:spPr>
        <p:txBody>
          <a:bodyPr>
            <a:normAutofit/>
          </a:bodyPr>
          <a:lstStyle/>
          <a:p>
            <a:pPr algn="l"/>
            <a:r>
              <a:rPr lang="it-IT" sz="4000" dirty="0"/>
              <a:t>Group </a:t>
            </a:r>
            <a:r>
              <a:rPr lang="it-IT" sz="4000" dirty="0" err="1" smtClean="0"/>
              <a:t>activities</a:t>
            </a:r>
            <a:endParaRPr lang="en-US" sz="4000" dirty="0">
              <a:solidFill>
                <a:schemeClr val="accent2">
                  <a:lumMod val="50000"/>
                </a:schemeClr>
              </a:solidFill>
            </a:endParaRPr>
          </a:p>
        </p:txBody>
      </p:sp>
      <p:graphicFrame>
        <p:nvGraphicFramePr>
          <p:cNvPr id="2" name="Table 1">
            <a:extLst>
              <a:ext uri="{FF2B5EF4-FFF2-40B4-BE49-F238E27FC236}">
                <a16:creationId xmlns:a16="http://schemas.microsoft.com/office/drawing/2014/main" id="{2F61E701-F9C1-1649-B591-47116CD4D523}"/>
              </a:ext>
            </a:extLst>
          </p:cNvPr>
          <p:cNvGraphicFramePr>
            <a:graphicFrameLocks noGrp="1"/>
          </p:cNvGraphicFramePr>
          <p:nvPr>
            <p:extLst>
              <p:ext uri="{D42A27DB-BD31-4B8C-83A1-F6EECF244321}">
                <p14:modId xmlns:p14="http://schemas.microsoft.com/office/powerpoint/2010/main" val="1506935727"/>
              </p:ext>
            </p:extLst>
          </p:nvPr>
        </p:nvGraphicFramePr>
        <p:xfrm>
          <a:off x="852359" y="2352503"/>
          <a:ext cx="9300117" cy="3050770"/>
        </p:xfrm>
        <a:graphic>
          <a:graphicData uri="http://schemas.openxmlformats.org/drawingml/2006/table">
            <a:tbl>
              <a:tblPr>
                <a:tableStyleId>{5C22544A-7EE6-4342-B048-85BDC9FD1C3A}</a:tableStyleId>
              </a:tblPr>
              <a:tblGrid>
                <a:gridCol w="9300117">
                  <a:extLst>
                    <a:ext uri="{9D8B030D-6E8A-4147-A177-3AD203B41FA5}">
                      <a16:colId xmlns:a16="http://schemas.microsoft.com/office/drawing/2014/main" val="3733919754"/>
                    </a:ext>
                  </a:extLst>
                </a:gridCol>
              </a:tblGrid>
              <a:tr h="3050770">
                <a:tc>
                  <a:txBody>
                    <a:bodyPr/>
                    <a:lstStyle/>
                    <a:p>
                      <a:pPr marL="0" indent="0" fontAlgn="t">
                        <a:lnSpc>
                          <a:spcPct val="150000"/>
                        </a:lnSpc>
                        <a:buNone/>
                      </a:pPr>
                      <a:r>
                        <a:rPr lang="en-GB" sz="1800" dirty="0" smtClean="0"/>
                        <a:t>(6) The participants are asked to bring photos featuring them as children involved in games or sporting activities. The photos are gathered and mixed up. The members of the group have to guess who is who and discuss the game/sporting activities of all members of the group.</a:t>
                      </a:r>
                    </a:p>
                    <a:p>
                      <a:pPr marL="0" indent="0" fontAlgn="t">
                        <a:lnSpc>
                          <a:spcPct val="150000"/>
                        </a:lnSpc>
                        <a:buNone/>
                      </a:pPr>
                      <a:endParaRPr lang="en-SI" sz="1800" dirty="0" smtClean="0"/>
                    </a:p>
                    <a:p>
                      <a:pPr marL="0" indent="0" fontAlgn="t">
                        <a:lnSpc>
                          <a:spcPct val="150000"/>
                        </a:lnSpc>
                        <a:buNone/>
                      </a:pPr>
                      <a:r>
                        <a:rPr lang="en-GB" sz="1800" dirty="0" smtClean="0"/>
                        <a:t>(7)</a:t>
                      </a:r>
                      <a:r>
                        <a:rPr lang="sl-SI" sz="1800" dirty="0" smtClean="0"/>
                        <a:t> </a:t>
                      </a:r>
                      <a:r>
                        <a:rPr lang="en-GB" sz="1800" dirty="0" smtClean="0"/>
                        <a:t>The participants will be asked to write down </a:t>
                      </a:r>
                      <a:r>
                        <a:rPr lang="en-GB" sz="1800" dirty="0" smtClean="0">
                          <a:solidFill>
                            <a:srgbClr val="FF5C29"/>
                          </a:solidFill>
                        </a:rPr>
                        <a:t>examples of using the knowledge gained in real life</a:t>
                      </a:r>
                      <a:r>
                        <a:rPr lang="en-GB" sz="1800" dirty="0" smtClean="0"/>
                        <a:t>. For instance, “I have learned new things about my own grand-parents.” “Now, I understand basic characteristics of </a:t>
                      </a:r>
                      <a:r>
                        <a:rPr lang="en-GB" sz="1800" dirty="0" smtClean="0">
                          <a:solidFill>
                            <a:srgbClr val="FF5C29"/>
                          </a:solidFill>
                        </a:rPr>
                        <a:t>contact zones </a:t>
                      </a:r>
                      <a:r>
                        <a:rPr lang="en-GB" sz="1800" dirty="0" smtClean="0"/>
                        <a:t>and I have started thinking about establishing one,” etc.</a:t>
                      </a:r>
                      <a:endParaRPr lang="en-SI" sz="1800" dirty="0" smtClean="0"/>
                    </a:p>
                  </a:txBody>
                  <a:tcPr marL="68580" marR="68580" marT="0" marB="0">
                    <a:solidFill>
                      <a:schemeClr val="accent1">
                        <a:lumMod val="20000"/>
                        <a:lumOff val="80000"/>
                      </a:schemeClr>
                    </a:solidFill>
                  </a:tcPr>
                </a:tc>
                <a:extLst>
                  <a:ext uri="{0D108BD9-81ED-4DB2-BD59-A6C34878D82A}">
                    <a16:rowId xmlns:a16="http://schemas.microsoft.com/office/drawing/2014/main" val="286381072"/>
                  </a:ext>
                </a:extLst>
              </a:tr>
            </a:tbl>
          </a:graphicData>
        </a:graphic>
      </p:graphicFrame>
    </p:spTree>
    <p:extLst>
      <p:ext uri="{BB962C8B-B14F-4D97-AF65-F5344CB8AC3E}">
        <p14:creationId xmlns:p14="http://schemas.microsoft.com/office/powerpoint/2010/main" val="3206736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73661" y="3291840"/>
            <a:ext cx="10515600" cy="1777711"/>
          </a:xfrm>
        </p:spPr>
        <p:txBody>
          <a:bodyPr>
            <a:normAutofit/>
          </a:bodyPr>
          <a:lstStyle/>
          <a:p>
            <a:r>
              <a:rPr lang="en-GB" sz="4000" dirty="0"/>
              <a:t>Some older people’s rights applicable to everyday life and sports</a:t>
            </a:r>
            <a:endParaRPr lang="en-US" sz="4000" dirty="0"/>
          </a:p>
        </p:txBody>
      </p:sp>
      <p:sp>
        <p:nvSpPr>
          <p:cNvPr id="5" name="Text Placeholder 4"/>
          <p:cNvSpPr>
            <a:spLocks noGrp="1"/>
          </p:cNvSpPr>
          <p:nvPr>
            <p:ph type="body" idx="1"/>
          </p:nvPr>
        </p:nvSpPr>
        <p:spPr>
          <a:xfrm>
            <a:off x="773661" y="3150524"/>
            <a:ext cx="10515600" cy="636049"/>
          </a:xfrm>
        </p:spPr>
        <p:txBody>
          <a:bodyPr>
            <a:noAutofit/>
          </a:bodyPr>
          <a:lstStyle/>
          <a:p>
            <a:r>
              <a:rPr lang="en-US" sz="4000" dirty="0">
                <a:solidFill>
                  <a:srgbClr val="FF5C29"/>
                </a:solidFill>
              </a:rPr>
              <a:t>Unit </a:t>
            </a:r>
            <a:r>
              <a:rPr lang="sl-SI" sz="4000" dirty="0" smtClean="0">
                <a:solidFill>
                  <a:srgbClr val="FF5C29"/>
                </a:solidFill>
              </a:rPr>
              <a:t>2</a:t>
            </a:r>
          </a:p>
          <a:p>
            <a:endParaRPr lang="en-US" sz="4000" dirty="0">
              <a:solidFill>
                <a:srgbClr val="FF5C29"/>
              </a:solidFill>
            </a:endParaRPr>
          </a:p>
        </p:txBody>
      </p:sp>
    </p:spTree>
    <p:extLst>
      <p:ext uri="{BB962C8B-B14F-4D97-AF65-F5344CB8AC3E}">
        <p14:creationId xmlns:p14="http://schemas.microsoft.com/office/powerpoint/2010/main" val="3111654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1D66E06-2511-784B-AF45-060A406698E5}"/>
              </a:ext>
            </a:extLst>
          </p:cNvPr>
          <p:cNvSpPr>
            <a:spLocks noGrp="1"/>
          </p:cNvSpPr>
          <p:nvPr>
            <p:ph type="body" idx="1"/>
          </p:nvPr>
        </p:nvSpPr>
        <p:spPr>
          <a:xfrm>
            <a:off x="2939993" y="1768667"/>
            <a:ext cx="7201529" cy="1500187"/>
          </a:xfrm>
        </p:spPr>
        <p:txBody>
          <a:bodyPr/>
          <a:lstStyle/>
          <a:p>
            <a:pPr>
              <a:lnSpc>
                <a:spcPct val="150000"/>
              </a:lnSpc>
            </a:pPr>
            <a:r>
              <a:rPr lang="en-GB" sz="1800" dirty="0">
                <a:solidFill>
                  <a:schemeClr val="tx1"/>
                </a:solidFill>
              </a:rPr>
              <a:t>To learn about the rights of older people</a:t>
            </a:r>
            <a:r>
              <a:rPr lang="sl-SI" sz="1800" dirty="0" smtClean="0">
                <a:solidFill>
                  <a:schemeClr val="tx1"/>
                </a:solidFill>
              </a:rPr>
              <a:t>.</a:t>
            </a:r>
          </a:p>
          <a:p>
            <a:pPr>
              <a:lnSpc>
                <a:spcPct val="100000"/>
              </a:lnSpc>
            </a:pPr>
            <a:r>
              <a:rPr lang="en-SI" sz="1800" dirty="0">
                <a:solidFill>
                  <a:schemeClr val="tx1"/>
                </a:solidFill>
              </a:rPr>
              <a:t/>
            </a:r>
            <a:br>
              <a:rPr lang="en-SI" sz="1800" dirty="0">
                <a:solidFill>
                  <a:schemeClr val="tx1"/>
                </a:solidFill>
              </a:rPr>
            </a:br>
            <a:r>
              <a:rPr lang="en-GB" sz="1800" dirty="0">
                <a:solidFill>
                  <a:schemeClr val="tx1"/>
                </a:solidFill>
              </a:rPr>
              <a:t>To establish a link between the rights and single sports</a:t>
            </a:r>
            <a:r>
              <a:rPr lang="sl-SI" sz="1800" dirty="0">
                <a:solidFill>
                  <a:schemeClr val="tx1"/>
                </a:solidFill>
              </a:rPr>
              <a:t>.</a:t>
            </a:r>
            <a:endParaRPr lang="en-SI" sz="1800" dirty="0">
              <a:solidFill>
                <a:schemeClr val="tx1"/>
              </a:solidFill>
            </a:endParaRPr>
          </a:p>
        </p:txBody>
      </p:sp>
      <p:sp>
        <p:nvSpPr>
          <p:cNvPr id="4" name="Title 3">
            <a:extLst>
              <a:ext uri="{FF2B5EF4-FFF2-40B4-BE49-F238E27FC236}">
                <a16:creationId xmlns:a16="http://schemas.microsoft.com/office/drawing/2014/main" id="{3555C6CF-38AD-5247-B797-560FBDF32DE6}"/>
              </a:ext>
            </a:extLst>
          </p:cNvPr>
          <p:cNvSpPr>
            <a:spLocks noGrp="1"/>
          </p:cNvSpPr>
          <p:nvPr>
            <p:ph type="title"/>
          </p:nvPr>
        </p:nvSpPr>
        <p:spPr>
          <a:xfrm>
            <a:off x="1395567" y="1895307"/>
            <a:ext cx="1322695" cy="714895"/>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2000" b="1" dirty="0" smtClean="0"/>
              <a:t>Goal</a:t>
            </a:r>
            <a:r>
              <a:rPr lang="sl-SI" sz="2000" b="1" dirty="0" smtClean="0"/>
              <a:t>s</a:t>
            </a:r>
            <a:endParaRPr lang="en-US" sz="2000" b="1" dirty="0"/>
          </a:p>
        </p:txBody>
      </p:sp>
    </p:spTree>
    <p:extLst>
      <p:ext uri="{BB962C8B-B14F-4D97-AF65-F5344CB8AC3E}">
        <p14:creationId xmlns:p14="http://schemas.microsoft.com/office/powerpoint/2010/main" val="1539821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562772" y="1097280"/>
            <a:ext cx="10842290" cy="4829695"/>
          </a:xfrm>
          <a:prstGeom prst="roundRect">
            <a:avLst/>
          </a:prstGeom>
          <a:noFill/>
          <a:ln w="6350">
            <a:noFill/>
            <a:bevel/>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en-GB" dirty="0"/>
              <a:t/>
            </a:r>
            <a:br>
              <a:rPr lang="en-GB" dirty="0"/>
            </a:br>
            <a:endParaRPr lang="sl-SI" dirty="0" smtClean="0"/>
          </a:p>
          <a:p>
            <a:pPr>
              <a:lnSpc>
                <a:spcPct val="150000"/>
              </a:lnSpc>
              <a:spcAft>
                <a:spcPts val="800"/>
              </a:spcAft>
            </a:pPr>
            <a:r>
              <a:rPr lang="en-GB" dirty="0">
                <a:solidFill>
                  <a:srgbClr val="000000"/>
                </a:solidFill>
                <a:latin typeface="Calibri" panose="020F0502020204030204" pitchFamily="34" charset="0"/>
                <a:ea typeface="Calibri" panose="020F0502020204030204" pitchFamily="34" charset="0"/>
              </a:rPr>
              <a:t>Thinking about the importance of contact zones for </a:t>
            </a:r>
            <a:r>
              <a:rPr lang="en-GB" dirty="0">
                <a:solidFill>
                  <a:srgbClr val="FF5C29"/>
                </a:solidFill>
                <a:latin typeface="Calibri" panose="020F0502020204030204" pitchFamily="34" charset="0"/>
                <a:ea typeface="Calibri" panose="020F0502020204030204" pitchFamily="34" charset="0"/>
              </a:rPr>
              <a:t>personal growth </a:t>
            </a:r>
            <a:r>
              <a:rPr lang="en-GB" dirty="0">
                <a:solidFill>
                  <a:srgbClr val="000000"/>
                </a:solidFill>
                <a:latin typeface="Calibri" panose="020F0502020204030204" pitchFamily="34" charset="0"/>
                <a:ea typeface="Calibri" panose="020F0502020204030204" pitchFamily="34" charset="0"/>
              </a:rPr>
              <a:t>and </a:t>
            </a:r>
            <a:r>
              <a:rPr lang="en-GB" dirty="0">
                <a:solidFill>
                  <a:srgbClr val="FF5C29"/>
                </a:solidFill>
                <a:latin typeface="Calibri" panose="020F0502020204030204" pitchFamily="34" charset="0"/>
                <a:ea typeface="Calibri" panose="020F0502020204030204" pitchFamily="34" charset="0"/>
              </a:rPr>
              <a:t>development of local communities</a:t>
            </a:r>
            <a:r>
              <a:rPr lang="en-GB" dirty="0">
                <a:solidFill>
                  <a:srgbClr val="000000"/>
                </a:solidFill>
                <a:latin typeface="Calibri" panose="020F0502020204030204" pitchFamily="34" charset="0"/>
                <a:ea typeface="Calibri" panose="020F0502020204030204" pitchFamily="34" charset="0"/>
              </a:rPr>
              <a:t>. It is important to think about older people’s rights and responsibilities in the field of sports and everyday life. </a:t>
            </a:r>
            <a:r>
              <a:rPr lang="en-GB" dirty="0">
                <a:solidFill>
                  <a:srgbClr val="FF5C29"/>
                </a:solidFill>
                <a:latin typeface="Calibri" panose="020F0502020204030204" pitchFamily="34" charset="0"/>
                <a:ea typeface="Calibri" panose="020F0502020204030204" pitchFamily="34" charset="0"/>
              </a:rPr>
              <a:t>Rights and responsibilities </a:t>
            </a:r>
            <a:r>
              <a:rPr lang="en-GB" dirty="0">
                <a:solidFill>
                  <a:srgbClr val="000000"/>
                </a:solidFill>
                <a:latin typeface="Calibri" panose="020F0502020204030204" pitchFamily="34" charset="0"/>
                <a:ea typeface="Calibri" panose="020F0502020204030204" pitchFamily="34" charset="0"/>
              </a:rPr>
              <a:t>have been stipulated by </a:t>
            </a:r>
            <a:r>
              <a:rPr lang="en-GB" dirty="0">
                <a:solidFill>
                  <a:srgbClr val="FF5C29"/>
                </a:solidFill>
                <a:latin typeface="Calibri" panose="020F0502020204030204" pitchFamily="34" charset="0"/>
                <a:ea typeface="Calibri" panose="020F0502020204030204" pitchFamily="34" charset="0"/>
              </a:rPr>
              <a:t>EURAG</a:t>
            </a:r>
            <a:r>
              <a:rPr lang="en-GB" dirty="0">
                <a:solidFill>
                  <a:schemeClr val="tx1"/>
                </a:solidFill>
                <a:latin typeface="Calibri" panose="020F0502020204030204" pitchFamily="34" charset="0"/>
                <a:ea typeface="Calibri" panose="020F0502020204030204" pitchFamily="34" charset="0"/>
              </a:rPr>
              <a:t>,</a:t>
            </a:r>
            <a:r>
              <a:rPr lang="en-GB" dirty="0">
                <a:solidFill>
                  <a:schemeClr val="accent2">
                    <a:lumMod val="50000"/>
                  </a:schemeClr>
                </a:solidFill>
                <a:latin typeface="Calibri" panose="020F0502020204030204" pitchFamily="34" charset="0"/>
                <a:ea typeface="Calibri" panose="020F0502020204030204" pitchFamily="34" charset="0"/>
              </a:rPr>
              <a:t> </a:t>
            </a:r>
            <a:r>
              <a:rPr lang="en-GB" dirty="0">
                <a:solidFill>
                  <a:srgbClr val="000000"/>
                </a:solidFill>
                <a:latin typeface="Calibri" panose="020F0502020204030204" pitchFamily="34" charset="0"/>
                <a:ea typeface="Calibri" panose="020F0502020204030204" pitchFamily="34" charset="0"/>
              </a:rPr>
              <a:t>an international organisation of older people but they have not been enacted!</a:t>
            </a:r>
          </a:p>
          <a:p>
            <a:pPr>
              <a:lnSpc>
                <a:spcPct val="150000"/>
              </a:lnSpc>
              <a:spcAft>
                <a:spcPts val="800"/>
              </a:spcAft>
            </a:pPr>
            <a:r>
              <a:rPr lang="en-GB" dirty="0"/>
              <a:t>Introducing </a:t>
            </a:r>
            <a:r>
              <a:rPr lang="en-GB" dirty="0">
                <a:solidFill>
                  <a:srgbClr val="FF5C29"/>
                </a:solidFill>
              </a:rPr>
              <a:t>new formats of intergenerational sports </a:t>
            </a:r>
            <a:r>
              <a:rPr lang="en-GB" dirty="0"/>
              <a:t>requires better understanding of </a:t>
            </a:r>
            <a:r>
              <a:rPr lang="en-GB" dirty="0">
                <a:solidFill>
                  <a:srgbClr val="FF5C29"/>
                </a:solidFill>
              </a:rPr>
              <a:t>the social, economic, political position of generations</a:t>
            </a:r>
            <a:r>
              <a:rPr lang="en-GB" dirty="0">
                <a:solidFill>
                  <a:schemeClr val="accent2">
                    <a:lumMod val="50000"/>
                  </a:schemeClr>
                </a:solidFill>
              </a:rPr>
              <a:t> </a:t>
            </a:r>
            <a:r>
              <a:rPr lang="en-GB" dirty="0"/>
              <a:t>in today’s European </a:t>
            </a:r>
            <a:r>
              <a:rPr lang="en-GB" dirty="0" smtClean="0"/>
              <a:t>societies</a:t>
            </a:r>
            <a:r>
              <a:rPr lang="sl-SI" dirty="0" smtClean="0"/>
              <a:t>.</a:t>
            </a:r>
            <a:r>
              <a:rPr lang="en-SI" dirty="0" smtClean="0"/>
              <a:t> </a:t>
            </a:r>
            <a:endParaRPr lang="en-SI" dirty="0"/>
          </a:p>
          <a:p>
            <a:pPr>
              <a:lnSpc>
                <a:spcPct val="150000"/>
              </a:lnSpc>
              <a:spcAft>
                <a:spcPts val="800"/>
              </a:spcAft>
            </a:pPr>
            <a:r>
              <a:rPr lang="en-GB" dirty="0"/>
              <a:t>Further, defining </a:t>
            </a:r>
            <a:r>
              <a:rPr lang="en-GB" dirty="0">
                <a:solidFill>
                  <a:srgbClr val="FF5C29"/>
                </a:solidFill>
              </a:rPr>
              <a:t>the concept of social fairness </a:t>
            </a:r>
            <a:r>
              <a:rPr lang="en-GB" dirty="0"/>
              <a:t>(injustices to be alleviated), understanding </a:t>
            </a:r>
            <a:r>
              <a:rPr lang="en-GB" dirty="0">
                <a:solidFill>
                  <a:srgbClr val="FF5C29"/>
                </a:solidFill>
              </a:rPr>
              <a:t>social values </a:t>
            </a:r>
            <a:r>
              <a:rPr lang="en-GB" dirty="0"/>
              <a:t>and above all </a:t>
            </a:r>
            <a:r>
              <a:rPr lang="en-GB" dirty="0">
                <a:solidFill>
                  <a:srgbClr val="FF5C29"/>
                </a:solidFill>
              </a:rPr>
              <a:t>the rights of older people </a:t>
            </a:r>
            <a:r>
              <a:rPr lang="en-GB" dirty="0">
                <a:solidFill>
                  <a:schemeClr val="tx1"/>
                </a:solidFill>
              </a:rPr>
              <a:t>are </a:t>
            </a:r>
            <a:r>
              <a:rPr lang="en-GB" dirty="0" smtClean="0"/>
              <a:t>needed</a:t>
            </a:r>
            <a:r>
              <a:rPr lang="sl-SI" dirty="0"/>
              <a:t>.</a:t>
            </a:r>
            <a:r>
              <a:rPr lang="en-GB" sz="1400" dirty="0"/>
              <a:t/>
            </a:r>
            <a:br>
              <a:rPr lang="en-GB" sz="1400" dirty="0"/>
            </a:br>
            <a:endParaRPr lang="en-US" dirty="0"/>
          </a:p>
        </p:txBody>
      </p:sp>
      <p:sp>
        <p:nvSpPr>
          <p:cNvPr id="5" name="Naslov 4"/>
          <p:cNvSpPr>
            <a:spLocks noGrp="1"/>
          </p:cNvSpPr>
          <p:nvPr>
            <p:ph type="title"/>
          </p:nvPr>
        </p:nvSpPr>
        <p:spPr>
          <a:xfrm>
            <a:off x="828225" y="1188720"/>
            <a:ext cx="1464425" cy="707002"/>
          </a:xfrm>
        </p:spPr>
        <p:txBody>
          <a:bodyPr/>
          <a:lstStyle/>
          <a:p>
            <a:r>
              <a:rPr lang="sl-SI" dirty="0" err="1" smtClean="0"/>
              <a:t>Intro</a:t>
            </a:r>
            <a:endParaRPr lang="sl-SI" dirty="0"/>
          </a:p>
        </p:txBody>
      </p:sp>
    </p:spTree>
    <p:extLst>
      <p:ext uri="{BB962C8B-B14F-4D97-AF65-F5344CB8AC3E}">
        <p14:creationId xmlns:p14="http://schemas.microsoft.com/office/powerpoint/2010/main" val="4215133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135397"/>
            <a:ext cx="10515600" cy="880946"/>
          </a:xfrm>
        </p:spPr>
        <p:txBody>
          <a:bodyPr/>
          <a:lstStyle/>
          <a:p>
            <a:r>
              <a:rPr lang="en-SI" dirty="0"/>
              <a:t>Older  peoples’ rights</a:t>
            </a:r>
            <a:r>
              <a:rPr lang="en-GB" dirty="0"/>
              <a:t> according to EURAG</a:t>
            </a:r>
            <a:endParaRPr lang="en-US" dirty="0"/>
          </a:p>
        </p:txBody>
      </p:sp>
      <p:sp>
        <p:nvSpPr>
          <p:cNvPr id="2" name="Rectangle 1">
            <a:extLst>
              <a:ext uri="{FF2B5EF4-FFF2-40B4-BE49-F238E27FC236}">
                <a16:creationId xmlns:a16="http://schemas.microsoft.com/office/drawing/2014/main" id="{D06FDBD2-E80A-8249-B4B7-8F71993604C9}"/>
              </a:ext>
            </a:extLst>
          </p:cNvPr>
          <p:cNvSpPr/>
          <p:nvPr/>
        </p:nvSpPr>
        <p:spPr>
          <a:xfrm>
            <a:off x="838200" y="1991404"/>
            <a:ext cx="9793778" cy="3693319"/>
          </a:xfrm>
          <a:prstGeom prst="rect">
            <a:avLst/>
          </a:prstGeom>
        </p:spPr>
        <p:txBody>
          <a:bodyPr wrap="square">
            <a:spAutoFit/>
          </a:bodyPr>
          <a:lstStyle/>
          <a:p>
            <a:pPr>
              <a:lnSpc>
                <a:spcPct val="150000"/>
              </a:lnSpc>
            </a:pP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Older people have </a:t>
            </a:r>
            <a:r>
              <a:rPr lang="en-GB" dirty="0">
                <a:solidFill>
                  <a:srgbClr val="FF5C29"/>
                </a:solidFill>
                <a:latin typeface="Calibri" panose="020F0502020204030204" pitchFamily="34" charset="0"/>
                <a:ea typeface="Times New Roman" panose="02020603050405020304" pitchFamily="18" charset="0"/>
                <a:cs typeface="Times New Roman" panose="02020603050405020304" pitchFamily="18" charset="0"/>
              </a:rPr>
              <a:t>the right to age actively </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which means that they </a:t>
            </a:r>
            <a:r>
              <a:rPr lang="en-GB" dirty="0">
                <a:solidFill>
                  <a:srgbClr val="FF5C29"/>
                </a:solidFill>
                <a:latin typeface="Calibri" panose="020F0502020204030204" pitchFamily="34" charset="0"/>
                <a:ea typeface="Times New Roman" panose="02020603050405020304" pitchFamily="18" charset="0"/>
                <a:cs typeface="Times New Roman" panose="02020603050405020304" pitchFamily="18" charset="0"/>
              </a:rPr>
              <a:t>can freely get involved in different activities</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intergenerational sports included, and </a:t>
            </a:r>
            <a:r>
              <a:rPr lang="en-GB" dirty="0">
                <a:solidFill>
                  <a:srgbClr val="FF5C29"/>
                </a:solidFill>
                <a:latin typeface="Calibri" panose="020F0502020204030204" pitchFamily="34" charset="0"/>
                <a:ea typeface="Times New Roman" panose="02020603050405020304" pitchFamily="18" charset="0"/>
                <a:cs typeface="Times New Roman" panose="02020603050405020304" pitchFamily="18" charset="0"/>
              </a:rPr>
              <a:t>can take part in decision making </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processes in sports clubs and other contact zones. They </a:t>
            </a:r>
            <a:r>
              <a:rPr lang="en-GB" dirty="0">
                <a:solidFill>
                  <a:srgbClr val="FF5C29"/>
                </a:solidFill>
                <a:latin typeface="Calibri" panose="020F0502020204030204" pitchFamily="34" charset="0"/>
                <a:ea typeface="Times New Roman" panose="02020603050405020304" pitchFamily="18" charset="0"/>
                <a:cs typeface="Times New Roman" panose="02020603050405020304" pitchFamily="18" charset="0"/>
              </a:rPr>
              <a:t>have the right to access to leading </a:t>
            </a:r>
            <a:r>
              <a:rPr lang="en-GB" dirty="0" smtClean="0">
                <a:solidFill>
                  <a:srgbClr val="FF5C29"/>
                </a:solidFill>
                <a:latin typeface="Calibri" panose="020F0502020204030204" pitchFamily="34" charset="0"/>
                <a:ea typeface="Times New Roman" panose="02020603050405020304" pitchFamily="18" charset="0"/>
                <a:cs typeface="Times New Roman" panose="02020603050405020304" pitchFamily="18" charset="0"/>
              </a:rPr>
              <a:t>positions</a:t>
            </a:r>
            <a:r>
              <a:rPr lang="sl-SI" dirty="0" smtClean="0">
                <a:latin typeface="Calibri" panose="020F0502020204030204" pitchFamily="34" charset="0"/>
                <a:ea typeface="Times New Roman" panose="02020603050405020304" pitchFamily="18" charset="0"/>
                <a:cs typeface="Times New Roman" panose="02020603050405020304" pitchFamily="18" charset="0"/>
              </a:rPr>
              <a:t>.</a:t>
            </a:r>
            <a:r>
              <a:rPr lang="en-SI" dirty="0" smtClean="0">
                <a:solidFill>
                  <a:srgbClr val="FF5C29"/>
                </a:solidFill>
              </a:rPr>
              <a:t> </a:t>
            </a:r>
            <a:endParaRPr lang="en-SI" dirty="0">
              <a:solidFill>
                <a:srgbClr val="FF5C29"/>
              </a:solidFill>
            </a:endParaRPr>
          </a:p>
          <a:p>
            <a:endParaRPr lang="en-SI" dirty="0">
              <a:solidFill>
                <a:schemeClr val="accent2">
                  <a:lumMod val="50000"/>
                </a:schemeClr>
              </a:solidFill>
            </a:endParaRPr>
          </a:p>
          <a:p>
            <a:pPr>
              <a:lnSpc>
                <a:spcPct val="150000"/>
              </a:lnSpc>
            </a:pPr>
            <a:r>
              <a:rPr lang="en-GB" dirty="0"/>
              <a:t>Older people have the right and the responsibility</a:t>
            </a:r>
            <a:r>
              <a:rPr lang="en-GB" dirty="0" smtClean="0"/>
              <a:t>:</a:t>
            </a:r>
            <a:endParaRPr lang="en-GB" dirty="0"/>
          </a:p>
          <a:p>
            <a:pPr>
              <a:lnSpc>
                <a:spcPct val="150000"/>
              </a:lnSpc>
            </a:pPr>
            <a:r>
              <a:rPr lang="sl-SI" dirty="0" smtClean="0"/>
              <a:t>-</a:t>
            </a:r>
            <a:r>
              <a:rPr lang="sl-SI" dirty="0" smtClean="0">
                <a:solidFill>
                  <a:srgbClr val="FF5C29"/>
                </a:solidFill>
              </a:rPr>
              <a:t> </a:t>
            </a:r>
            <a:r>
              <a:rPr lang="en-GB" dirty="0" smtClean="0">
                <a:solidFill>
                  <a:srgbClr val="FF5C29"/>
                </a:solidFill>
              </a:rPr>
              <a:t>to </a:t>
            </a:r>
            <a:r>
              <a:rPr lang="en-GB" dirty="0">
                <a:solidFill>
                  <a:srgbClr val="FF5C29"/>
                </a:solidFill>
              </a:rPr>
              <a:t>participate </a:t>
            </a:r>
            <a:r>
              <a:rPr lang="en-GB" dirty="0"/>
              <a:t>in society </a:t>
            </a:r>
          </a:p>
          <a:p>
            <a:pPr>
              <a:lnSpc>
                <a:spcPct val="150000"/>
              </a:lnSpc>
            </a:pPr>
            <a:r>
              <a:rPr lang="sl-SI" dirty="0" smtClean="0"/>
              <a:t>- </a:t>
            </a:r>
            <a:r>
              <a:rPr lang="en-GB" dirty="0" smtClean="0"/>
              <a:t>to </a:t>
            </a:r>
            <a:r>
              <a:rPr lang="en-GB" dirty="0">
                <a:solidFill>
                  <a:srgbClr val="FF5C29"/>
                </a:solidFill>
              </a:rPr>
              <a:t>contribute to the community  </a:t>
            </a:r>
            <a:r>
              <a:rPr lang="en-GB" dirty="0"/>
              <a:t>and build it</a:t>
            </a:r>
            <a:endParaRPr lang="en-SI" dirty="0"/>
          </a:p>
          <a:p>
            <a:pPr>
              <a:lnSpc>
                <a:spcPct val="150000"/>
              </a:lnSpc>
            </a:pPr>
            <a:r>
              <a:rPr lang="sl-SI" dirty="0" smtClean="0"/>
              <a:t>- </a:t>
            </a:r>
            <a:r>
              <a:rPr lang="en-GB" dirty="0" smtClean="0"/>
              <a:t>to </a:t>
            </a:r>
            <a:r>
              <a:rPr lang="en-GB" dirty="0"/>
              <a:t>perform (volunteer) work </a:t>
            </a:r>
          </a:p>
          <a:p>
            <a:pPr>
              <a:lnSpc>
                <a:spcPct val="150000"/>
              </a:lnSpc>
            </a:pPr>
            <a:r>
              <a:rPr lang="sl-SI" dirty="0" smtClean="0"/>
              <a:t>- </a:t>
            </a:r>
            <a:r>
              <a:rPr lang="en-GB" dirty="0" smtClean="0"/>
              <a:t>to </a:t>
            </a:r>
            <a:r>
              <a:rPr lang="en-GB" dirty="0"/>
              <a:t>get compensation for expenses, legal protection and guidance</a:t>
            </a:r>
          </a:p>
        </p:txBody>
      </p:sp>
    </p:spTree>
    <p:extLst>
      <p:ext uri="{BB962C8B-B14F-4D97-AF65-F5344CB8AC3E}">
        <p14:creationId xmlns:p14="http://schemas.microsoft.com/office/powerpoint/2010/main" val="3009314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135397"/>
            <a:ext cx="10515600" cy="880946"/>
          </a:xfrm>
        </p:spPr>
        <p:txBody>
          <a:bodyPr/>
          <a:lstStyle/>
          <a:p>
            <a:r>
              <a:rPr lang="en-SI" dirty="0"/>
              <a:t>Older  peoples’ rights</a:t>
            </a:r>
            <a:r>
              <a:rPr lang="en-GB" dirty="0"/>
              <a:t> according to EURAG</a:t>
            </a:r>
            <a:endParaRPr lang="en-US" dirty="0"/>
          </a:p>
        </p:txBody>
      </p:sp>
      <p:sp>
        <p:nvSpPr>
          <p:cNvPr id="2" name="Rectangle 1">
            <a:extLst>
              <a:ext uri="{FF2B5EF4-FFF2-40B4-BE49-F238E27FC236}">
                <a16:creationId xmlns:a16="http://schemas.microsoft.com/office/drawing/2014/main" id="{D06FDBD2-E80A-8249-B4B7-8F71993604C9}"/>
              </a:ext>
            </a:extLst>
          </p:cNvPr>
          <p:cNvSpPr/>
          <p:nvPr/>
        </p:nvSpPr>
        <p:spPr>
          <a:xfrm>
            <a:off x="606829" y="1933213"/>
            <a:ext cx="9950335" cy="3831818"/>
          </a:xfrm>
          <a:prstGeom prst="rect">
            <a:avLst/>
          </a:prstGeom>
        </p:spPr>
        <p:txBody>
          <a:bodyPr wrap="square">
            <a:spAutoFit/>
          </a:bodyPr>
          <a:lstStyle/>
          <a:p>
            <a:pPr>
              <a:lnSpc>
                <a:spcPct val="150000"/>
              </a:lnSpc>
            </a:pPr>
            <a:r>
              <a:rPr lang="sl-SI" dirty="0" smtClean="0"/>
              <a:t>-</a:t>
            </a:r>
            <a:r>
              <a:rPr lang="sl-SI" dirty="0" smtClean="0">
                <a:solidFill>
                  <a:srgbClr val="FF5C29"/>
                </a:solidFill>
              </a:rPr>
              <a:t> </a:t>
            </a:r>
            <a:r>
              <a:rPr lang="en-GB" dirty="0" smtClean="0">
                <a:solidFill>
                  <a:srgbClr val="FF5C29"/>
                </a:solidFill>
              </a:rPr>
              <a:t>to </a:t>
            </a:r>
            <a:r>
              <a:rPr lang="en-GB" dirty="0">
                <a:solidFill>
                  <a:srgbClr val="FF5C29"/>
                </a:solidFill>
              </a:rPr>
              <a:t>participate in courses </a:t>
            </a:r>
            <a:r>
              <a:rPr lang="en-GB" dirty="0"/>
              <a:t>that promote self-reliance and bodily </a:t>
            </a:r>
            <a:r>
              <a:rPr lang="en-GB" dirty="0" smtClean="0"/>
              <a:t>fitness </a:t>
            </a:r>
            <a:r>
              <a:rPr lang="en-SI" dirty="0"/>
              <a:t/>
            </a:r>
            <a:br>
              <a:rPr lang="en-SI" dirty="0"/>
            </a:br>
            <a:r>
              <a:rPr lang="sl-SI" dirty="0" smtClean="0"/>
              <a:t>- </a:t>
            </a:r>
            <a:r>
              <a:rPr lang="en-GB" dirty="0" smtClean="0">
                <a:solidFill>
                  <a:srgbClr val="FF5C29"/>
                </a:solidFill>
              </a:rPr>
              <a:t>to </a:t>
            </a:r>
            <a:r>
              <a:rPr lang="en-GB" dirty="0">
                <a:solidFill>
                  <a:srgbClr val="FF5C29"/>
                </a:solidFill>
              </a:rPr>
              <a:t>inform themselves </a:t>
            </a:r>
            <a:r>
              <a:rPr lang="en-GB" dirty="0"/>
              <a:t>about </a:t>
            </a:r>
            <a:r>
              <a:rPr lang="en-GB" dirty="0">
                <a:solidFill>
                  <a:srgbClr val="FF5C29"/>
                </a:solidFill>
              </a:rPr>
              <a:t>ICT technology </a:t>
            </a:r>
            <a:r>
              <a:rPr lang="en-GB" dirty="0"/>
              <a:t/>
            </a:r>
            <a:br>
              <a:rPr lang="en-GB" dirty="0"/>
            </a:br>
            <a:r>
              <a:rPr lang="sl-SI" dirty="0" smtClean="0"/>
              <a:t>- </a:t>
            </a:r>
            <a:r>
              <a:rPr lang="en-GB" dirty="0" smtClean="0"/>
              <a:t>to </a:t>
            </a:r>
            <a:r>
              <a:rPr lang="en-GB" dirty="0"/>
              <a:t>participate in courses on this subject</a:t>
            </a:r>
            <a:br>
              <a:rPr lang="en-GB" dirty="0"/>
            </a:br>
            <a:r>
              <a:rPr lang="sl-SI" dirty="0" smtClean="0"/>
              <a:t>- </a:t>
            </a:r>
            <a:r>
              <a:rPr lang="en-GB" dirty="0" smtClean="0"/>
              <a:t>to  </a:t>
            </a:r>
            <a:r>
              <a:rPr lang="en-GB" dirty="0"/>
              <a:t>have </a:t>
            </a:r>
            <a:r>
              <a:rPr lang="en-GB" dirty="0">
                <a:solidFill>
                  <a:srgbClr val="FF5C29"/>
                </a:solidFill>
              </a:rPr>
              <a:t>access to cultural activities</a:t>
            </a:r>
            <a:r>
              <a:rPr lang="en-GB" dirty="0"/>
              <a:t>, </a:t>
            </a:r>
            <a:r>
              <a:rPr lang="en-GB" dirty="0">
                <a:solidFill>
                  <a:srgbClr val="FF5C29"/>
                </a:solidFill>
              </a:rPr>
              <a:t>leisure-time activities </a:t>
            </a:r>
            <a:r>
              <a:rPr lang="en-GB" dirty="0"/>
              <a:t>and </a:t>
            </a:r>
            <a:r>
              <a:rPr lang="en-GB" dirty="0">
                <a:solidFill>
                  <a:srgbClr val="FF5C29"/>
                </a:solidFill>
              </a:rPr>
              <a:t>sport facilities</a:t>
            </a:r>
            <a:r>
              <a:rPr lang="en-GB" dirty="0"/>
              <a:t>,</a:t>
            </a:r>
            <a:r>
              <a:rPr lang="en-GB" dirty="0">
                <a:solidFill>
                  <a:schemeClr val="accent2">
                    <a:lumMod val="50000"/>
                  </a:schemeClr>
                </a:solidFill>
              </a:rPr>
              <a:t> </a:t>
            </a:r>
            <a:r>
              <a:rPr lang="en-GB" dirty="0"/>
              <a:t>tailored to suit their wishes and needs</a:t>
            </a:r>
            <a:br>
              <a:rPr lang="en-GB" dirty="0"/>
            </a:br>
            <a:r>
              <a:rPr lang="sl-SI" dirty="0" smtClean="0"/>
              <a:t>- </a:t>
            </a:r>
            <a:r>
              <a:rPr lang="en-GB" dirty="0" smtClean="0">
                <a:solidFill>
                  <a:srgbClr val="FF5C29"/>
                </a:solidFill>
              </a:rPr>
              <a:t>to </a:t>
            </a:r>
            <a:r>
              <a:rPr lang="en-GB" dirty="0">
                <a:solidFill>
                  <a:srgbClr val="FF5C29"/>
                </a:solidFill>
              </a:rPr>
              <a:t>make decisions </a:t>
            </a:r>
            <a:r>
              <a:rPr lang="en-GB" dirty="0"/>
              <a:t>about themselves </a:t>
            </a:r>
            <a:br>
              <a:rPr lang="en-GB" dirty="0"/>
            </a:br>
            <a:r>
              <a:rPr lang="sl-SI" dirty="0" smtClean="0"/>
              <a:t>- </a:t>
            </a:r>
            <a:r>
              <a:rPr lang="en-GB" dirty="0" smtClean="0">
                <a:solidFill>
                  <a:srgbClr val="FF5C29"/>
                </a:solidFill>
              </a:rPr>
              <a:t>to </a:t>
            </a:r>
            <a:r>
              <a:rPr lang="en-GB" dirty="0">
                <a:solidFill>
                  <a:srgbClr val="FF5C29"/>
                </a:solidFill>
              </a:rPr>
              <a:t>maintain control </a:t>
            </a:r>
            <a:r>
              <a:rPr lang="en-GB" dirty="0"/>
              <a:t>over their </a:t>
            </a:r>
            <a:r>
              <a:rPr lang="en-GB" dirty="0" smtClean="0"/>
              <a:t>lives </a:t>
            </a:r>
            <a:r>
              <a:rPr lang="en-GB" dirty="0"/>
              <a:t/>
            </a:r>
            <a:br>
              <a:rPr lang="en-GB" dirty="0"/>
            </a:br>
            <a:r>
              <a:rPr lang="sl-SI" dirty="0" smtClean="0"/>
              <a:t>- </a:t>
            </a:r>
            <a:r>
              <a:rPr lang="en-GB" dirty="0" smtClean="0"/>
              <a:t>to </a:t>
            </a:r>
            <a:r>
              <a:rPr lang="en-GB" dirty="0"/>
              <a:t>have </a:t>
            </a:r>
            <a:r>
              <a:rPr lang="en-GB" dirty="0">
                <a:solidFill>
                  <a:srgbClr val="FF5C29"/>
                </a:solidFill>
              </a:rPr>
              <a:t>their own social </a:t>
            </a:r>
            <a:r>
              <a:rPr lang="en-GB" dirty="0" smtClean="0">
                <a:solidFill>
                  <a:srgbClr val="FF5C29"/>
                </a:solidFill>
              </a:rPr>
              <a:t>network</a:t>
            </a:r>
            <a:r>
              <a:rPr lang="en-GB" dirty="0" smtClean="0">
                <a:solidFill>
                  <a:schemeClr val="accent2">
                    <a:lumMod val="50000"/>
                  </a:schemeClr>
                </a:solidFill>
              </a:rPr>
              <a:t> </a:t>
            </a:r>
            <a:r>
              <a:rPr lang="en-GB" dirty="0">
                <a:solidFill>
                  <a:schemeClr val="accent2">
                    <a:lumMod val="50000"/>
                  </a:schemeClr>
                </a:solidFill>
              </a:rPr>
              <a:t/>
            </a:r>
            <a:br>
              <a:rPr lang="en-GB" dirty="0">
                <a:solidFill>
                  <a:schemeClr val="accent2">
                    <a:lumMod val="50000"/>
                  </a:schemeClr>
                </a:solidFill>
              </a:rPr>
            </a:br>
            <a:r>
              <a:rPr lang="sl-SI" dirty="0" smtClean="0">
                <a:solidFill>
                  <a:schemeClr val="accent2">
                    <a:lumMod val="50000"/>
                  </a:schemeClr>
                </a:solidFill>
              </a:rPr>
              <a:t>- </a:t>
            </a:r>
            <a:r>
              <a:rPr lang="en-GB" dirty="0" smtClean="0"/>
              <a:t>to </a:t>
            </a:r>
            <a:r>
              <a:rPr lang="en-GB" dirty="0"/>
              <a:t>establish and </a:t>
            </a:r>
            <a:r>
              <a:rPr lang="en-GB" dirty="0">
                <a:solidFill>
                  <a:srgbClr val="FF5C29"/>
                </a:solidFill>
              </a:rPr>
              <a:t>maintain contact </a:t>
            </a:r>
            <a:r>
              <a:rPr lang="en-GB" dirty="0"/>
              <a:t>with children, </a:t>
            </a:r>
            <a:r>
              <a:rPr lang="en-GB" dirty="0" smtClean="0"/>
              <a:t>grandchildren </a:t>
            </a:r>
            <a:r>
              <a:rPr lang="en-GB" dirty="0"/>
              <a:t>(through the children’s parents</a:t>
            </a:r>
            <a:r>
              <a:rPr lang="en-GB" dirty="0" smtClean="0"/>
              <a:t>)</a:t>
            </a:r>
            <a:r>
              <a:rPr lang="sl-SI" dirty="0" smtClean="0"/>
              <a:t>,</a:t>
            </a:r>
            <a:r>
              <a:rPr lang="en-GB" dirty="0" smtClean="0"/>
              <a:t> friends</a:t>
            </a:r>
            <a:endParaRPr lang="en-GB" dirty="0"/>
          </a:p>
        </p:txBody>
      </p:sp>
    </p:spTree>
    <p:extLst>
      <p:ext uri="{BB962C8B-B14F-4D97-AF65-F5344CB8AC3E}">
        <p14:creationId xmlns:p14="http://schemas.microsoft.com/office/powerpoint/2010/main" val="1171029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44046" y="1113903"/>
            <a:ext cx="4343704" cy="769805"/>
          </a:xfrm>
        </p:spPr>
        <p:txBody>
          <a:bodyPr>
            <a:normAutofit/>
          </a:bodyPr>
          <a:lstStyle/>
          <a:p>
            <a:pPr algn="l"/>
            <a:r>
              <a:rPr lang="it-IT" sz="4000" dirty="0"/>
              <a:t>Group </a:t>
            </a:r>
            <a:r>
              <a:rPr lang="it-IT" sz="4000" dirty="0" err="1" smtClean="0"/>
              <a:t>activities</a:t>
            </a:r>
            <a:endParaRPr lang="en-US" sz="4000" dirty="0">
              <a:solidFill>
                <a:schemeClr val="accent2">
                  <a:lumMod val="50000"/>
                </a:schemeClr>
              </a:solidFill>
            </a:endParaRPr>
          </a:p>
        </p:txBody>
      </p:sp>
      <p:graphicFrame>
        <p:nvGraphicFramePr>
          <p:cNvPr id="2" name="Table 1">
            <a:extLst>
              <a:ext uri="{FF2B5EF4-FFF2-40B4-BE49-F238E27FC236}">
                <a16:creationId xmlns:a16="http://schemas.microsoft.com/office/drawing/2014/main" id="{2F61E701-F9C1-1649-B591-47116CD4D523}"/>
              </a:ext>
            </a:extLst>
          </p:cNvPr>
          <p:cNvGraphicFramePr>
            <a:graphicFrameLocks noGrp="1"/>
          </p:cNvGraphicFramePr>
          <p:nvPr>
            <p:extLst>
              <p:ext uri="{D42A27DB-BD31-4B8C-83A1-F6EECF244321}">
                <p14:modId xmlns:p14="http://schemas.microsoft.com/office/powerpoint/2010/main" val="2875701062"/>
              </p:ext>
            </p:extLst>
          </p:nvPr>
        </p:nvGraphicFramePr>
        <p:xfrm>
          <a:off x="473826" y="1991774"/>
          <a:ext cx="11288684" cy="3877012"/>
        </p:xfrm>
        <a:graphic>
          <a:graphicData uri="http://schemas.openxmlformats.org/drawingml/2006/table">
            <a:tbl>
              <a:tblPr>
                <a:tableStyleId>{5C22544A-7EE6-4342-B048-85BDC9FD1C3A}</a:tableStyleId>
              </a:tblPr>
              <a:tblGrid>
                <a:gridCol w="11288684">
                  <a:extLst>
                    <a:ext uri="{9D8B030D-6E8A-4147-A177-3AD203B41FA5}">
                      <a16:colId xmlns:a16="http://schemas.microsoft.com/office/drawing/2014/main" val="3733919754"/>
                    </a:ext>
                  </a:extLst>
                </a:gridCol>
              </a:tblGrid>
              <a:tr h="3877012">
                <a:tc>
                  <a:txBody>
                    <a:bodyPr/>
                    <a:lstStyle/>
                    <a:p>
                      <a:pPr>
                        <a:lnSpc>
                          <a:spcPct val="150000"/>
                        </a:lnSpc>
                        <a:spcAft>
                          <a:spcPts val="800"/>
                        </a:spcAft>
                      </a:pPr>
                      <a:r>
                        <a:rPr lang="en-GB" sz="1800" b="0" dirty="0" smtClean="0">
                          <a:effectLst/>
                        </a:rPr>
                        <a:t>The participants </a:t>
                      </a:r>
                      <a:r>
                        <a:rPr lang="en-GB" sz="1800" b="0" dirty="0" smtClean="0">
                          <a:solidFill>
                            <a:srgbClr val="FF5C29"/>
                          </a:solidFill>
                          <a:effectLst/>
                        </a:rPr>
                        <a:t>will study the list of rights and responsibilities</a:t>
                      </a:r>
                      <a:r>
                        <a:rPr lang="en-GB" sz="1800" b="0" dirty="0" smtClean="0">
                          <a:solidFill>
                            <a:schemeClr val="accent2">
                              <a:lumMod val="50000"/>
                            </a:schemeClr>
                          </a:solidFill>
                          <a:effectLst/>
                        </a:rPr>
                        <a:t> </a:t>
                      </a:r>
                      <a:r>
                        <a:rPr lang="en-GB" sz="1800" b="0" dirty="0" smtClean="0">
                          <a:effectLst/>
                        </a:rPr>
                        <a:t>established by EURAG and </a:t>
                      </a:r>
                      <a:r>
                        <a:rPr lang="en-GB" sz="1800" b="0" dirty="0" smtClean="0">
                          <a:solidFill>
                            <a:srgbClr val="FF5C29"/>
                          </a:solidFill>
                          <a:effectLst/>
                        </a:rPr>
                        <a:t>will be asked to underline three rights that apply to sporting activities</a:t>
                      </a:r>
                      <a:r>
                        <a:rPr lang="en-GB" sz="1800" b="0" dirty="0" smtClean="0">
                          <a:solidFill>
                            <a:schemeClr val="tx1"/>
                          </a:solidFill>
                          <a:effectLst/>
                        </a:rPr>
                        <a:t>. </a:t>
                      </a:r>
                      <a:r>
                        <a:rPr lang="en-GB" sz="1800" b="0" dirty="0" smtClean="0">
                          <a:effectLst/>
                        </a:rPr>
                        <a:t>The participants will work in pairs and discuss about the reasons of their choice. Each pair will report to the whole group.</a:t>
                      </a:r>
                      <a:endParaRPr lang="sl-SI" sz="1800" b="0" dirty="0">
                        <a:effectLst/>
                      </a:endParaRPr>
                    </a:p>
                    <a:p>
                      <a:pPr>
                        <a:lnSpc>
                          <a:spcPct val="150000"/>
                        </a:lnSpc>
                        <a:spcAft>
                          <a:spcPts val="800"/>
                        </a:spcAft>
                      </a:pPr>
                      <a:r>
                        <a:rPr lang="en-GB" sz="1800" dirty="0" smtClean="0">
                          <a:solidFill>
                            <a:srgbClr val="FF5C29"/>
                          </a:solidFill>
                        </a:rPr>
                        <a:t>The participants should bear in mind the following questions:</a:t>
                      </a:r>
                      <a:r>
                        <a:rPr lang="en-SI" sz="1800" dirty="0" smtClean="0">
                          <a:solidFill>
                            <a:srgbClr val="FF5C29"/>
                          </a:solidFill>
                        </a:rPr>
                        <a:t/>
                      </a:r>
                      <a:br>
                        <a:rPr lang="en-SI" sz="1800" dirty="0" smtClean="0">
                          <a:solidFill>
                            <a:srgbClr val="FF5C29"/>
                          </a:solidFill>
                        </a:rPr>
                      </a:br>
                      <a:r>
                        <a:rPr lang="sl-SI" sz="1800" dirty="0" smtClean="0">
                          <a:solidFill>
                            <a:schemeClr val="tx1"/>
                          </a:solidFill>
                        </a:rPr>
                        <a:t>-</a:t>
                      </a:r>
                      <a:r>
                        <a:rPr lang="sl-SI" sz="1800" dirty="0" smtClean="0">
                          <a:solidFill>
                            <a:srgbClr val="FF5C29"/>
                          </a:solidFill>
                        </a:rPr>
                        <a:t> </a:t>
                      </a:r>
                      <a:r>
                        <a:rPr lang="en-GB" sz="1800" dirty="0" smtClean="0"/>
                        <a:t>Is it possible to guarantee the rights to older people? If yes, in what way?</a:t>
                      </a:r>
                      <a:r>
                        <a:rPr lang="en-SI" sz="1800" dirty="0" smtClean="0"/>
                        <a:t/>
                      </a:r>
                      <a:br>
                        <a:rPr lang="en-SI" sz="1800" dirty="0" smtClean="0"/>
                      </a:br>
                      <a:r>
                        <a:rPr lang="sl-SI" sz="1800" dirty="0" smtClean="0"/>
                        <a:t>- </a:t>
                      </a:r>
                      <a:r>
                        <a:rPr lang="en-GB" sz="1800" dirty="0" smtClean="0"/>
                        <a:t>In what way do the studied rights connect with everyday life?</a:t>
                      </a:r>
                      <a:r>
                        <a:rPr lang="en-SI" sz="1800" dirty="0" smtClean="0"/>
                        <a:t/>
                      </a:r>
                      <a:br>
                        <a:rPr lang="en-SI" sz="1800" dirty="0" smtClean="0"/>
                      </a:br>
                      <a:r>
                        <a:rPr lang="sl-SI" sz="1800" dirty="0" smtClean="0"/>
                        <a:t>- </a:t>
                      </a:r>
                      <a:r>
                        <a:rPr lang="en-GB" sz="1800" dirty="0" smtClean="0"/>
                        <a:t>How do these rights connect with sporting activities?</a:t>
                      </a:r>
                      <a:r>
                        <a:rPr lang="en-SI" sz="1800" dirty="0" smtClean="0"/>
                        <a:t/>
                      </a:r>
                      <a:br>
                        <a:rPr lang="en-SI" sz="1800" dirty="0" smtClean="0"/>
                      </a:br>
                      <a:r>
                        <a:rPr lang="sl-SI" sz="1800" dirty="0" smtClean="0"/>
                        <a:t>- </a:t>
                      </a:r>
                      <a:r>
                        <a:rPr lang="en-GB" sz="1800" dirty="0" smtClean="0"/>
                        <a:t>Which </a:t>
                      </a:r>
                      <a:r>
                        <a:rPr lang="en-GB" sz="1800" dirty="0" smtClean="0">
                          <a:solidFill>
                            <a:srgbClr val="FF5C29"/>
                          </a:solidFill>
                        </a:rPr>
                        <a:t>stereotypes</a:t>
                      </a:r>
                      <a:r>
                        <a:rPr lang="en-GB" sz="1800" dirty="0" smtClean="0"/>
                        <a:t> about old age and older people oppose older people’s rights? Example: Older people are frail, sick, in need of protection, etc.</a:t>
                      </a:r>
                      <a:endParaRPr lang="sl-SI" sz="1800" b="0" dirty="0" smtClean="0">
                        <a:effectLst/>
                      </a:endParaRPr>
                    </a:p>
                  </a:txBody>
                  <a:tcPr marL="68580" marR="68580" marT="0" marB="0">
                    <a:solidFill>
                      <a:schemeClr val="accent1">
                        <a:lumMod val="20000"/>
                        <a:lumOff val="80000"/>
                      </a:schemeClr>
                    </a:solidFill>
                  </a:tcPr>
                </a:tc>
                <a:extLst>
                  <a:ext uri="{0D108BD9-81ED-4DB2-BD59-A6C34878D82A}">
                    <a16:rowId xmlns:a16="http://schemas.microsoft.com/office/drawing/2014/main" val="286381072"/>
                  </a:ext>
                </a:extLst>
              </a:tr>
            </a:tbl>
          </a:graphicData>
        </a:graphic>
      </p:graphicFrame>
    </p:spTree>
    <p:extLst>
      <p:ext uri="{BB962C8B-B14F-4D97-AF65-F5344CB8AC3E}">
        <p14:creationId xmlns:p14="http://schemas.microsoft.com/office/powerpoint/2010/main" val="689408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44046" y="1113903"/>
            <a:ext cx="4343704" cy="769805"/>
          </a:xfrm>
        </p:spPr>
        <p:txBody>
          <a:bodyPr>
            <a:normAutofit/>
          </a:bodyPr>
          <a:lstStyle/>
          <a:p>
            <a:pPr algn="l"/>
            <a:r>
              <a:rPr lang="sl-SI" sz="4000" dirty="0" err="1" smtClean="0"/>
              <a:t>References</a:t>
            </a:r>
            <a:endParaRPr lang="en-US" sz="4000" dirty="0">
              <a:solidFill>
                <a:schemeClr val="accent2">
                  <a:lumMod val="50000"/>
                </a:schemeClr>
              </a:solidFill>
            </a:endParaRPr>
          </a:p>
        </p:txBody>
      </p:sp>
      <p:graphicFrame>
        <p:nvGraphicFramePr>
          <p:cNvPr id="2" name="Table 1">
            <a:extLst>
              <a:ext uri="{FF2B5EF4-FFF2-40B4-BE49-F238E27FC236}">
                <a16:creationId xmlns:a16="http://schemas.microsoft.com/office/drawing/2014/main" id="{2F61E701-F9C1-1649-B591-47116CD4D523}"/>
              </a:ext>
            </a:extLst>
          </p:cNvPr>
          <p:cNvGraphicFramePr>
            <a:graphicFrameLocks noGrp="1"/>
          </p:cNvGraphicFramePr>
          <p:nvPr>
            <p:extLst>
              <p:ext uri="{D42A27DB-BD31-4B8C-83A1-F6EECF244321}">
                <p14:modId xmlns:p14="http://schemas.microsoft.com/office/powerpoint/2010/main" val="1513751573"/>
              </p:ext>
            </p:extLst>
          </p:nvPr>
        </p:nvGraphicFramePr>
        <p:xfrm>
          <a:off x="844046" y="1950210"/>
          <a:ext cx="5619403" cy="1383193"/>
        </p:xfrm>
        <a:graphic>
          <a:graphicData uri="http://schemas.openxmlformats.org/drawingml/2006/table">
            <a:tbl>
              <a:tblPr>
                <a:tableStyleId>{5C22544A-7EE6-4342-B048-85BDC9FD1C3A}</a:tableStyleId>
              </a:tblPr>
              <a:tblGrid>
                <a:gridCol w="5619403">
                  <a:extLst>
                    <a:ext uri="{9D8B030D-6E8A-4147-A177-3AD203B41FA5}">
                      <a16:colId xmlns:a16="http://schemas.microsoft.com/office/drawing/2014/main" val="3733919754"/>
                    </a:ext>
                  </a:extLst>
                </a:gridCol>
              </a:tblGrid>
              <a:tr h="1383193">
                <a:tc>
                  <a:txBody>
                    <a:bodyPr/>
                    <a:lstStyle/>
                    <a:p>
                      <a:pPr>
                        <a:lnSpc>
                          <a:spcPct val="150000"/>
                        </a:lnSpc>
                        <a:spcAft>
                          <a:spcPts val="800"/>
                        </a:spcAft>
                      </a:pPr>
                      <a:r>
                        <a:rPr lang="en-GB" sz="1800" u="sng" dirty="0" smtClean="0">
                          <a:solidFill>
                            <a:schemeClr val="tx1"/>
                          </a:solidFill>
                          <a:effectLst/>
                          <a:hlinkClick r:id="rId2"/>
                        </a:rPr>
                        <a:t>https://eurag-europe.net/</a:t>
                      </a:r>
                      <a:r>
                        <a:rPr lang="sl-SI" sz="1800" u="sng" dirty="0" smtClean="0">
                          <a:solidFill>
                            <a:schemeClr val="tx1"/>
                          </a:solidFill>
                          <a:effectLst/>
                        </a:rPr>
                        <a:t>  </a:t>
                      </a:r>
                      <a:endParaRPr lang="en-US" sz="1600" dirty="0" smtClean="0">
                        <a:solidFill>
                          <a:schemeClr val="tx1"/>
                        </a:solidFill>
                        <a:effectLst/>
                      </a:endParaRPr>
                    </a:p>
                    <a:p>
                      <a:pPr>
                        <a:lnSpc>
                          <a:spcPct val="150000"/>
                        </a:lnSpc>
                        <a:spcAft>
                          <a:spcPts val="800"/>
                        </a:spcAft>
                      </a:pPr>
                      <a:r>
                        <a:rPr lang="en-GB" sz="1800" u="sng" dirty="0" smtClean="0">
                          <a:solidFill>
                            <a:schemeClr val="tx1"/>
                          </a:solidFill>
                          <a:effectLst/>
                          <a:hlinkClick r:id="rId3"/>
                        </a:rPr>
                        <a:t>https://www.bagso.de/themen/altersdiskriminierung/</a:t>
                      </a:r>
                      <a:r>
                        <a:rPr lang="en-GB" sz="1800" dirty="0" smtClean="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endParaRPr>
                    </a:p>
                  </a:txBody>
                  <a:tcPr marL="68580" marR="68580" marT="0" marB="0">
                    <a:noFill/>
                  </a:tcPr>
                </a:tc>
                <a:extLst>
                  <a:ext uri="{0D108BD9-81ED-4DB2-BD59-A6C34878D82A}">
                    <a16:rowId xmlns:a16="http://schemas.microsoft.com/office/drawing/2014/main" val="286381072"/>
                  </a:ext>
                </a:extLst>
              </a:tr>
            </a:tbl>
          </a:graphicData>
        </a:graphic>
      </p:graphicFrame>
    </p:spTree>
    <p:extLst>
      <p:ext uri="{BB962C8B-B14F-4D97-AF65-F5344CB8AC3E}">
        <p14:creationId xmlns:p14="http://schemas.microsoft.com/office/powerpoint/2010/main" val="2971700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562772" y="1097280"/>
            <a:ext cx="11086684" cy="4854633"/>
          </a:xfrm>
          <a:prstGeom prst="roundRect">
            <a:avLst/>
          </a:prstGeom>
          <a:noFill/>
          <a:ln w="6350">
            <a:noFill/>
            <a:bevel/>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en-GB" dirty="0"/>
              <a:t/>
            </a:r>
            <a:br>
              <a:rPr lang="en-GB" dirty="0"/>
            </a:br>
            <a:endParaRPr lang="sl-SI" dirty="0" smtClean="0"/>
          </a:p>
          <a:p>
            <a:pPr>
              <a:lnSpc>
                <a:spcPct val="150000"/>
              </a:lnSpc>
            </a:pPr>
            <a:r>
              <a:rPr lang="en-GB" dirty="0" smtClean="0">
                <a:solidFill>
                  <a:srgbClr val="FF5C29"/>
                </a:solidFill>
              </a:rPr>
              <a:t>As </a:t>
            </a:r>
            <a:r>
              <a:rPr lang="en-GB" dirty="0">
                <a:solidFill>
                  <a:srgbClr val="FF5C29"/>
                </a:solidFill>
              </a:rPr>
              <a:t>citizens older people have both rights and responsibilities </a:t>
            </a:r>
            <a:r>
              <a:rPr lang="en-GB" dirty="0"/>
              <a:t>stipulated by EURAG to enhance </a:t>
            </a:r>
            <a:br>
              <a:rPr lang="en-GB" dirty="0"/>
            </a:br>
            <a:r>
              <a:rPr lang="en-GB" b="1" dirty="0"/>
              <a:t>social fairness</a:t>
            </a:r>
            <a:r>
              <a:rPr lang="en-GB" dirty="0"/>
              <a:t> and </a:t>
            </a:r>
            <a:r>
              <a:rPr lang="en-GB" b="1" dirty="0"/>
              <a:t>prevent older people’s social exclusion.</a:t>
            </a:r>
            <a:br>
              <a:rPr lang="en-GB" b="1" dirty="0"/>
            </a:br>
            <a:r>
              <a:rPr lang="en-GB" dirty="0">
                <a:solidFill>
                  <a:srgbClr val="FF5C29"/>
                </a:solidFill>
              </a:rPr>
              <a:t>The module deals with </a:t>
            </a:r>
            <a:r>
              <a:rPr lang="en-GB" dirty="0">
                <a:solidFill>
                  <a:srgbClr val="FF6D6D"/>
                </a:solidFill>
              </a:rPr>
              <a:t/>
            </a:r>
            <a:br>
              <a:rPr lang="en-GB" dirty="0">
                <a:solidFill>
                  <a:srgbClr val="FF6D6D"/>
                </a:solidFill>
              </a:rPr>
            </a:br>
            <a:r>
              <a:rPr lang="en-GB" dirty="0"/>
              <a:t>(1)</a:t>
            </a:r>
            <a:r>
              <a:rPr lang="sl-SI" dirty="0"/>
              <a:t> </a:t>
            </a:r>
            <a:r>
              <a:rPr lang="en-GB" dirty="0"/>
              <a:t>the need of </a:t>
            </a:r>
            <a:r>
              <a:rPr lang="en-GB" b="1" dirty="0"/>
              <a:t>the legislation</a:t>
            </a:r>
            <a:r>
              <a:rPr lang="en-GB" dirty="0"/>
              <a:t> pertaining to older people’s rights and responsibilities in everyday life and sport</a:t>
            </a:r>
            <a:r>
              <a:rPr lang="sl-SI" dirty="0"/>
              <a:t>,</a:t>
            </a:r>
            <a:r>
              <a:rPr lang="en-GB" dirty="0"/>
              <a:t/>
            </a:r>
            <a:br>
              <a:rPr lang="en-GB" dirty="0"/>
            </a:br>
            <a:r>
              <a:rPr lang="sl-SI" dirty="0" smtClean="0"/>
              <a:t>(2) </a:t>
            </a:r>
            <a:r>
              <a:rPr lang="en-GB" dirty="0" smtClean="0"/>
              <a:t>the </a:t>
            </a:r>
            <a:r>
              <a:rPr lang="en-GB" dirty="0"/>
              <a:t>nature of contact zones in local communities</a:t>
            </a:r>
            <a:r>
              <a:rPr lang="sl-SI" dirty="0"/>
              <a:t>,</a:t>
            </a:r>
            <a:r>
              <a:rPr lang="en-GB" dirty="0"/>
              <a:t/>
            </a:r>
            <a:br>
              <a:rPr lang="en-GB" dirty="0"/>
            </a:br>
            <a:r>
              <a:rPr lang="sl-SI" dirty="0" smtClean="0"/>
              <a:t>(3) </a:t>
            </a:r>
            <a:r>
              <a:rPr lang="en-GB" dirty="0" smtClean="0"/>
              <a:t>the </a:t>
            </a:r>
            <a:r>
              <a:rPr lang="en-GB" dirty="0"/>
              <a:t>importance of </a:t>
            </a:r>
            <a:r>
              <a:rPr lang="en-GB" b="1" dirty="0"/>
              <a:t>contact zones </a:t>
            </a:r>
            <a:r>
              <a:rPr lang="en-GB" dirty="0"/>
              <a:t>for </a:t>
            </a:r>
            <a:r>
              <a:rPr lang="en-GB" dirty="0">
                <a:solidFill>
                  <a:srgbClr val="FF5C29"/>
                </a:solidFill>
              </a:rPr>
              <a:t>personal growth </a:t>
            </a:r>
            <a:r>
              <a:rPr lang="en-GB" dirty="0"/>
              <a:t>and </a:t>
            </a:r>
            <a:r>
              <a:rPr lang="en-GB" dirty="0">
                <a:solidFill>
                  <a:srgbClr val="FF5C29"/>
                </a:solidFill>
              </a:rPr>
              <a:t>development of local communities</a:t>
            </a:r>
            <a:r>
              <a:rPr lang="sl-SI" dirty="0">
                <a:solidFill>
                  <a:schemeClr val="tx1"/>
                </a:solidFill>
              </a:rPr>
              <a:t>,</a:t>
            </a:r>
            <a:r>
              <a:rPr lang="en-GB" dirty="0">
                <a:solidFill>
                  <a:srgbClr val="FF6D6D"/>
                </a:solidFill>
              </a:rPr>
              <a:t/>
            </a:r>
            <a:br>
              <a:rPr lang="en-GB" dirty="0">
                <a:solidFill>
                  <a:srgbClr val="FF6D6D"/>
                </a:solidFill>
              </a:rPr>
            </a:br>
            <a:r>
              <a:rPr lang="sl-SI" dirty="0" smtClean="0">
                <a:solidFill>
                  <a:schemeClr val="tx1"/>
                </a:solidFill>
              </a:rPr>
              <a:t>(4) </a:t>
            </a:r>
            <a:r>
              <a:rPr lang="en-GB" dirty="0" smtClean="0"/>
              <a:t>introduction </a:t>
            </a:r>
            <a:r>
              <a:rPr lang="en-GB" b="1" dirty="0"/>
              <a:t>of new formats of intergenerational sports</a:t>
            </a:r>
            <a:r>
              <a:rPr lang="sl-SI" b="1" dirty="0"/>
              <a:t>,</a:t>
            </a:r>
            <a:r>
              <a:rPr lang="en-GB" b="1" dirty="0"/>
              <a:t> </a:t>
            </a:r>
            <a:br>
              <a:rPr lang="en-GB" b="1" dirty="0"/>
            </a:br>
            <a:r>
              <a:rPr lang="sl-SI" dirty="0" smtClean="0"/>
              <a:t>(5) </a:t>
            </a:r>
            <a:r>
              <a:rPr lang="en-GB" dirty="0"/>
              <a:t>definition of the concept of </a:t>
            </a:r>
            <a:r>
              <a:rPr lang="en-GB" b="1" dirty="0"/>
              <a:t>social fairness, </a:t>
            </a:r>
            <a:br>
              <a:rPr lang="en-GB" b="1" dirty="0"/>
            </a:br>
            <a:r>
              <a:rPr lang="en-GB" dirty="0">
                <a:latin typeface="Calibri" panose="020F0502020204030204" pitchFamily="34" charset="0"/>
                <a:ea typeface="Calibri" panose="020F0502020204030204" pitchFamily="34" charset="0"/>
              </a:rPr>
              <a:t>(6) u</a:t>
            </a:r>
            <a:r>
              <a:rPr lang="en-GB" dirty="0"/>
              <a:t>nderstanding of social values, rights and responsibilities of older people.</a:t>
            </a:r>
            <a:r>
              <a:rPr lang="en-GB" sz="1400" dirty="0"/>
              <a:t/>
            </a:r>
            <a:br>
              <a:rPr lang="en-GB" sz="1400" dirty="0"/>
            </a:br>
            <a:endParaRPr lang="en-US" dirty="0"/>
          </a:p>
        </p:txBody>
      </p:sp>
      <p:sp>
        <p:nvSpPr>
          <p:cNvPr id="5" name="Naslov 4"/>
          <p:cNvSpPr>
            <a:spLocks noGrp="1"/>
          </p:cNvSpPr>
          <p:nvPr>
            <p:ph type="title"/>
          </p:nvPr>
        </p:nvSpPr>
        <p:spPr>
          <a:xfrm>
            <a:off x="828225" y="1188720"/>
            <a:ext cx="1464425" cy="707002"/>
          </a:xfrm>
        </p:spPr>
        <p:txBody>
          <a:bodyPr/>
          <a:lstStyle/>
          <a:p>
            <a:r>
              <a:rPr lang="sl-SI" dirty="0" err="1" smtClean="0"/>
              <a:t>Intro</a:t>
            </a:r>
            <a:endParaRPr lang="sl-SI" dirty="0"/>
          </a:p>
        </p:txBody>
      </p:sp>
    </p:spTree>
    <p:extLst>
      <p:ext uri="{BB962C8B-B14F-4D97-AF65-F5344CB8AC3E}">
        <p14:creationId xmlns:p14="http://schemas.microsoft.com/office/powerpoint/2010/main" val="3238917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73661" y="3291840"/>
            <a:ext cx="10515600" cy="1777711"/>
          </a:xfrm>
        </p:spPr>
        <p:txBody>
          <a:bodyPr>
            <a:normAutofit/>
          </a:bodyPr>
          <a:lstStyle/>
          <a:p>
            <a:r>
              <a:rPr lang="en-GB" sz="4000" dirty="0"/>
              <a:t>Understanding older people and their social position for creating  successful contact zones</a:t>
            </a:r>
            <a:endParaRPr lang="en-GB" sz="4000" dirty="0"/>
          </a:p>
        </p:txBody>
      </p:sp>
      <p:sp>
        <p:nvSpPr>
          <p:cNvPr id="5" name="Text Placeholder 4"/>
          <p:cNvSpPr>
            <a:spLocks noGrp="1"/>
          </p:cNvSpPr>
          <p:nvPr>
            <p:ph type="body" idx="1"/>
          </p:nvPr>
        </p:nvSpPr>
        <p:spPr>
          <a:xfrm>
            <a:off x="773661" y="3150524"/>
            <a:ext cx="10515600" cy="636049"/>
          </a:xfrm>
        </p:spPr>
        <p:txBody>
          <a:bodyPr>
            <a:noAutofit/>
          </a:bodyPr>
          <a:lstStyle/>
          <a:p>
            <a:r>
              <a:rPr lang="en-US" sz="4000" dirty="0">
                <a:solidFill>
                  <a:srgbClr val="FF5C29"/>
                </a:solidFill>
              </a:rPr>
              <a:t>Unit </a:t>
            </a:r>
            <a:r>
              <a:rPr lang="sl-SI" sz="4000" dirty="0">
                <a:solidFill>
                  <a:srgbClr val="FF5C29"/>
                </a:solidFill>
              </a:rPr>
              <a:t>3</a:t>
            </a:r>
            <a:endParaRPr lang="sl-SI" sz="4000" dirty="0" smtClean="0">
              <a:solidFill>
                <a:srgbClr val="FF5C29"/>
              </a:solidFill>
            </a:endParaRPr>
          </a:p>
          <a:p>
            <a:endParaRPr lang="en-US" sz="4000" dirty="0">
              <a:solidFill>
                <a:srgbClr val="FF5C29"/>
              </a:solidFill>
            </a:endParaRPr>
          </a:p>
        </p:txBody>
      </p:sp>
    </p:spTree>
    <p:extLst>
      <p:ext uri="{BB962C8B-B14F-4D97-AF65-F5344CB8AC3E}">
        <p14:creationId xmlns:p14="http://schemas.microsoft.com/office/powerpoint/2010/main" val="3590546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1D66E06-2511-784B-AF45-060A406698E5}"/>
              </a:ext>
            </a:extLst>
          </p:cNvPr>
          <p:cNvSpPr>
            <a:spLocks noGrp="1"/>
          </p:cNvSpPr>
          <p:nvPr>
            <p:ph type="body" idx="1"/>
          </p:nvPr>
        </p:nvSpPr>
        <p:spPr>
          <a:xfrm>
            <a:off x="2939993" y="1776963"/>
            <a:ext cx="7201529" cy="2695275"/>
          </a:xfrm>
        </p:spPr>
        <p:txBody>
          <a:bodyPr>
            <a:normAutofit/>
          </a:bodyPr>
          <a:lstStyle/>
          <a:p>
            <a:pPr>
              <a:lnSpc>
                <a:spcPct val="150000"/>
              </a:lnSpc>
              <a:spcAft>
                <a:spcPts val="800"/>
              </a:spcAft>
            </a:pPr>
            <a:r>
              <a:rPr lang="en-GB" sz="1800" dirty="0">
                <a:solidFill>
                  <a:srgbClr val="000000"/>
                </a:solidFill>
                <a:latin typeface="Calibri" panose="020F0502020204030204" pitchFamily="34" charset="0"/>
                <a:ea typeface="Calibri" panose="020F0502020204030204" pitchFamily="34" charset="0"/>
              </a:rPr>
              <a:t>To learn about social injustice and stereotypes.</a:t>
            </a:r>
            <a:endParaRPr lang="en-SI" sz="1600" dirty="0">
              <a:latin typeface="Calibri" panose="020F0502020204030204" pitchFamily="34" charset="0"/>
              <a:ea typeface="Calibri" panose="020F0502020204030204" pitchFamily="34" charset="0"/>
            </a:endParaRPr>
          </a:p>
          <a:p>
            <a:pPr>
              <a:lnSpc>
                <a:spcPct val="150000"/>
              </a:lnSpc>
              <a:spcAft>
                <a:spcPts val="800"/>
              </a:spcAft>
            </a:pPr>
            <a:r>
              <a:rPr lang="en-GB" sz="1800" dirty="0">
                <a:solidFill>
                  <a:srgbClr val="000000"/>
                </a:solidFill>
                <a:latin typeface="Calibri" panose="020F0502020204030204" pitchFamily="34" charset="0"/>
                <a:ea typeface="Calibri" panose="020F0502020204030204" pitchFamily="34" charset="0"/>
              </a:rPr>
              <a:t>To get aware of the need to restructure relations among generations thinking about the field of sports.</a:t>
            </a:r>
            <a:endParaRPr lang="en-SI" sz="1600" dirty="0">
              <a:latin typeface="Calibri" panose="020F0502020204030204" pitchFamily="34" charset="0"/>
              <a:ea typeface="Calibri" panose="020F0502020204030204" pitchFamily="34" charset="0"/>
            </a:endParaRPr>
          </a:p>
          <a:p>
            <a:pPr>
              <a:lnSpc>
                <a:spcPct val="150000"/>
              </a:lnSpc>
            </a:pPr>
            <a:r>
              <a:rPr lang="en-GB" sz="1800" dirty="0">
                <a:solidFill>
                  <a:srgbClr val="000000"/>
                </a:solidFill>
                <a:latin typeface="Calibri" panose="020F0502020204030204" pitchFamily="34" charset="0"/>
                <a:ea typeface="Calibri" panose="020F0502020204030204" pitchFamily="34" charset="0"/>
              </a:rPr>
              <a:t>To establish a new relationship with age and redefine older people’s social roles.</a:t>
            </a:r>
            <a:endParaRPr lang="en-SI" sz="1800" dirty="0"/>
          </a:p>
        </p:txBody>
      </p:sp>
      <p:sp>
        <p:nvSpPr>
          <p:cNvPr id="4" name="Title 3">
            <a:extLst>
              <a:ext uri="{FF2B5EF4-FFF2-40B4-BE49-F238E27FC236}">
                <a16:creationId xmlns:a16="http://schemas.microsoft.com/office/drawing/2014/main" id="{3555C6CF-38AD-5247-B797-560FBDF32DE6}"/>
              </a:ext>
            </a:extLst>
          </p:cNvPr>
          <p:cNvSpPr>
            <a:spLocks noGrp="1"/>
          </p:cNvSpPr>
          <p:nvPr>
            <p:ph type="title"/>
          </p:nvPr>
        </p:nvSpPr>
        <p:spPr>
          <a:xfrm>
            <a:off x="1395567" y="1903604"/>
            <a:ext cx="1322695" cy="714895"/>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2000" b="1" dirty="0" smtClean="0"/>
              <a:t>Goal</a:t>
            </a:r>
            <a:r>
              <a:rPr lang="sl-SI" sz="2000" b="1" dirty="0" smtClean="0"/>
              <a:t>s</a:t>
            </a:r>
            <a:endParaRPr lang="en-US" sz="2000" b="1" dirty="0"/>
          </a:p>
        </p:txBody>
      </p:sp>
    </p:spTree>
    <p:extLst>
      <p:ext uri="{BB962C8B-B14F-4D97-AF65-F5344CB8AC3E}">
        <p14:creationId xmlns:p14="http://schemas.microsoft.com/office/powerpoint/2010/main" val="1604617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748147" y="1338350"/>
            <a:ext cx="9850581" cy="3990110"/>
          </a:xfrm>
          <a:prstGeom prst="roundRect">
            <a:avLst>
              <a:gd name="adj" fmla="val 0"/>
            </a:avLst>
          </a:prstGeom>
          <a:noFill/>
          <a:ln w="6350">
            <a:noFill/>
            <a:bevel/>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en-GB" dirty="0">
                <a:solidFill>
                  <a:srgbClr val="000000"/>
                </a:solidFill>
                <a:latin typeface="Calibri" panose="020F0502020204030204" pitchFamily="34" charset="0"/>
                <a:ea typeface="Calibri" panose="020F0502020204030204" pitchFamily="34" charset="0"/>
              </a:rPr>
              <a:t>Better understanding of the social, economic, political position of generations in today’s European societies is needed. Further, it needs defining </a:t>
            </a:r>
            <a:r>
              <a:rPr lang="en-GB" dirty="0">
                <a:solidFill>
                  <a:srgbClr val="FF5C29"/>
                </a:solidFill>
                <a:latin typeface="Calibri" panose="020F0502020204030204" pitchFamily="34" charset="0"/>
                <a:ea typeface="Calibri" panose="020F0502020204030204" pitchFamily="34" charset="0"/>
              </a:rPr>
              <a:t>the concept of social fairness</a:t>
            </a:r>
            <a:r>
              <a:rPr lang="en-GB" dirty="0">
                <a:solidFill>
                  <a:schemeClr val="accent2">
                    <a:lumMod val="50000"/>
                  </a:schemeClr>
                </a:solidFill>
                <a:latin typeface="Calibri" panose="020F0502020204030204" pitchFamily="34" charset="0"/>
                <a:ea typeface="Calibri" panose="020F0502020204030204" pitchFamily="34" charset="0"/>
              </a:rPr>
              <a:t>, </a:t>
            </a:r>
            <a:r>
              <a:rPr lang="en-GB" dirty="0">
                <a:solidFill>
                  <a:srgbClr val="000000"/>
                </a:solidFill>
                <a:latin typeface="Calibri" panose="020F0502020204030204" pitchFamily="34" charset="0"/>
                <a:ea typeface="Calibri" panose="020F0502020204030204" pitchFamily="34" charset="0"/>
              </a:rPr>
              <a:t>understanding </a:t>
            </a:r>
            <a:r>
              <a:rPr lang="en-GB" dirty="0">
                <a:solidFill>
                  <a:srgbClr val="FF5C29"/>
                </a:solidFill>
                <a:latin typeface="Calibri" panose="020F0502020204030204" pitchFamily="34" charset="0"/>
                <a:ea typeface="Calibri" panose="020F0502020204030204" pitchFamily="34" charset="0"/>
              </a:rPr>
              <a:t>social values </a:t>
            </a:r>
            <a:r>
              <a:rPr lang="en-GB" dirty="0">
                <a:solidFill>
                  <a:srgbClr val="000000"/>
                </a:solidFill>
                <a:latin typeface="Calibri" panose="020F0502020204030204" pitchFamily="34" charset="0"/>
                <a:ea typeface="Calibri" panose="020F0502020204030204" pitchFamily="34" charset="0"/>
              </a:rPr>
              <a:t>and above all </a:t>
            </a:r>
            <a:r>
              <a:rPr lang="en-GB" dirty="0">
                <a:solidFill>
                  <a:srgbClr val="FF5C29"/>
                </a:solidFill>
                <a:latin typeface="Calibri" panose="020F0502020204030204" pitchFamily="34" charset="0"/>
                <a:ea typeface="Calibri" panose="020F0502020204030204" pitchFamily="34" charset="0"/>
              </a:rPr>
              <a:t>the rights of older people</a:t>
            </a:r>
            <a:r>
              <a:rPr lang="en-GB" dirty="0">
                <a:solidFill>
                  <a:srgbClr val="000000"/>
                </a:solidFill>
                <a:latin typeface="Calibri" panose="020F0502020204030204" pitchFamily="34" charset="0"/>
                <a:ea typeface="Calibri" panose="020F0502020204030204" pitchFamily="34" charset="0"/>
              </a:rPr>
              <a:t>.</a:t>
            </a:r>
            <a:r>
              <a:rPr lang="en-SI" dirty="0"/>
              <a:t> </a:t>
            </a:r>
          </a:p>
          <a:p>
            <a:pPr>
              <a:lnSpc>
                <a:spcPct val="150000"/>
              </a:lnSpc>
            </a:pPr>
            <a:endParaRPr lang="en-SI" dirty="0"/>
          </a:p>
          <a:p>
            <a:pPr>
              <a:lnSpc>
                <a:spcPct val="150000"/>
              </a:lnSpc>
              <a:spcAft>
                <a:spcPts val="800"/>
              </a:spcAft>
            </a:pPr>
            <a:r>
              <a:rPr lang="en-GB" sz="1400" dirty="0"/>
              <a:t/>
            </a:r>
            <a:br>
              <a:rPr lang="en-GB" sz="1400" dirty="0"/>
            </a:br>
            <a:endParaRPr lang="en-US" dirty="0"/>
          </a:p>
        </p:txBody>
      </p:sp>
      <p:sp>
        <p:nvSpPr>
          <p:cNvPr id="5" name="Naslov 4"/>
          <p:cNvSpPr>
            <a:spLocks noGrp="1"/>
          </p:cNvSpPr>
          <p:nvPr>
            <p:ph type="title"/>
          </p:nvPr>
        </p:nvSpPr>
        <p:spPr>
          <a:xfrm>
            <a:off x="828225" y="1197032"/>
            <a:ext cx="8598408" cy="707002"/>
          </a:xfrm>
        </p:spPr>
        <p:txBody>
          <a:bodyPr>
            <a:noAutofit/>
          </a:bodyPr>
          <a:lstStyle/>
          <a:p>
            <a:pPr>
              <a:lnSpc>
                <a:spcPct val="150000"/>
              </a:lnSpc>
            </a:pPr>
            <a:r>
              <a:rPr lang="sl-SI" dirty="0" err="1" smtClean="0"/>
              <a:t>Intro</a:t>
            </a:r>
            <a:endParaRPr lang="en-SI" dirty="0"/>
          </a:p>
        </p:txBody>
      </p:sp>
    </p:spTree>
    <p:extLst>
      <p:ext uri="{BB962C8B-B14F-4D97-AF65-F5344CB8AC3E}">
        <p14:creationId xmlns:p14="http://schemas.microsoft.com/office/powerpoint/2010/main" val="1614034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773087" y="1429792"/>
            <a:ext cx="10341028" cy="5137263"/>
          </a:xfrm>
          <a:prstGeom prst="roundRect">
            <a:avLst>
              <a:gd name="adj" fmla="val 0"/>
            </a:avLst>
          </a:prstGeom>
          <a:noFill/>
          <a:ln w="6350">
            <a:noFill/>
            <a:bevel/>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en-GB" dirty="0" smtClean="0"/>
              <a:t>In </a:t>
            </a:r>
            <a:r>
              <a:rPr lang="en-GB" dirty="0"/>
              <a:t>the </a:t>
            </a:r>
            <a:r>
              <a:rPr lang="en-GB" dirty="0" smtClean="0"/>
              <a:t>Second World War many </a:t>
            </a:r>
            <a:r>
              <a:rPr lang="en-GB" dirty="0"/>
              <a:t>fathers and mothers died. So, the post war societies started as societies of young and strong people and were organized with a focus on them and their future, whereas today the share of older people is growing the fastest. Just look around you! Every fourth person in the street is above the age of 65! This has never been the case </a:t>
            </a:r>
            <a:r>
              <a:rPr lang="en-GB" dirty="0" smtClean="0"/>
              <a:t>before</a:t>
            </a:r>
            <a:r>
              <a:rPr lang="en-GB" dirty="0"/>
              <a:t>. The situation needs rethinking the organization of developed societies. Social values need to be redefined and social injustices alleviated. </a:t>
            </a:r>
            <a:endParaRPr lang="sl-SI" dirty="0" smtClean="0"/>
          </a:p>
          <a:p>
            <a:pPr>
              <a:lnSpc>
                <a:spcPct val="150000"/>
              </a:lnSpc>
            </a:pPr>
            <a:endParaRPr lang="en-SI" dirty="0"/>
          </a:p>
          <a:p>
            <a:pPr>
              <a:lnSpc>
                <a:spcPct val="150000"/>
              </a:lnSpc>
              <a:spcAft>
                <a:spcPts val="800"/>
              </a:spcAft>
            </a:pPr>
            <a:r>
              <a:rPr lang="en-GB" sz="1400" dirty="0"/>
              <a:t/>
            </a:r>
            <a:br>
              <a:rPr lang="en-GB" sz="1400" dirty="0"/>
            </a:br>
            <a:endParaRPr lang="en-US" dirty="0"/>
          </a:p>
        </p:txBody>
      </p:sp>
      <p:sp>
        <p:nvSpPr>
          <p:cNvPr id="5" name="Naslov 4"/>
          <p:cNvSpPr>
            <a:spLocks noGrp="1"/>
          </p:cNvSpPr>
          <p:nvPr>
            <p:ph type="title"/>
          </p:nvPr>
        </p:nvSpPr>
        <p:spPr>
          <a:xfrm>
            <a:off x="828225" y="1330040"/>
            <a:ext cx="9155360" cy="707002"/>
          </a:xfrm>
        </p:spPr>
        <p:txBody>
          <a:bodyPr>
            <a:noAutofit/>
          </a:bodyPr>
          <a:lstStyle/>
          <a:p>
            <a:pPr>
              <a:lnSpc>
                <a:spcPct val="150000"/>
              </a:lnSpc>
            </a:pPr>
            <a:r>
              <a:rPr lang="en-GB" dirty="0"/>
              <a:t>Position of older people in EU societies</a:t>
            </a:r>
            <a:endParaRPr lang="en-SI" dirty="0"/>
          </a:p>
        </p:txBody>
      </p:sp>
    </p:spTree>
    <p:extLst>
      <p:ext uri="{BB962C8B-B14F-4D97-AF65-F5344CB8AC3E}">
        <p14:creationId xmlns:p14="http://schemas.microsoft.com/office/powerpoint/2010/main" val="2188048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748147" y="1338349"/>
            <a:ext cx="9850581" cy="4929447"/>
          </a:xfrm>
          <a:prstGeom prst="roundRect">
            <a:avLst>
              <a:gd name="adj" fmla="val 0"/>
            </a:avLst>
          </a:prstGeom>
          <a:noFill/>
          <a:ln w="6350">
            <a:noFill/>
            <a:bevel/>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en-GB" dirty="0">
                <a:solidFill>
                  <a:srgbClr val="FF5C29"/>
                </a:solidFill>
              </a:rPr>
              <a:t>Demographic ageing </a:t>
            </a:r>
            <a:r>
              <a:rPr lang="en-GB" dirty="0"/>
              <a:t>is an immense phenomenon </a:t>
            </a:r>
            <a:r>
              <a:rPr lang="en-GB" dirty="0">
                <a:solidFill>
                  <a:srgbClr val="FF5C29"/>
                </a:solidFill>
              </a:rPr>
              <a:t>impacting nearly every sphere of life</a:t>
            </a:r>
            <a:r>
              <a:rPr lang="en-GB" dirty="0"/>
              <a:t>: health, education, housing, transportation, leisure time, active citizenship and more. </a:t>
            </a:r>
            <a:br>
              <a:rPr lang="en-GB" dirty="0"/>
            </a:br>
            <a:r>
              <a:rPr lang="en-GB" dirty="0"/>
              <a:t/>
            </a:r>
            <a:br>
              <a:rPr lang="en-GB" dirty="0"/>
            </a:br>
            <a:r>
              <a:rPr lang="en-GB" dirty="0"/>
              <a:t>The </a:t>
            </a:r>
            <a:r>
              <a:rPr lang="en-GB" dirty="0" err="1"/>
              <a:t>Funmilies</a:t>
            </a:r>
            <a:r>
              <a:rPr lang="en-GB" dirty="0"/>
              <a:t> project being concerned with </a:t>
            </a:r>
            <a:r>
              <a:rPr lang="en-GB" dirty="0">
                <a:solidFill>
                  <a:srgbClr val="FF5C29"/>
                </a:solidFill>
              </a:rPr>
              <a:t>intergenerational relationships in sports </a:t>
            </a:r>
            <a:r>
              <a:rPr lang="en-GB" dirty="0"/>
              <a:t>is one of the numerous attempts of response to demographic changes.</a:t>
            </a:r>
            <a:endParaRPr lang="en-SI" dirty="0"/>
          </a:p>
          <a:p>
            <a:pPr>
              <a:lnSpc>
                <a:spcPct val="150000"/>
              </a:lnSpc>
              <a:spcAft>
                <a:spcPts val="800"/>
              </a:spcAft>
            </a:pPr>
            <a:r>
              <a:rPr lang="en-GB" sz="1400" dirty="0"/>
              <a:t/>
            </a:r>
            <a:br>
              <a:rPr lang="en-GB" sz="1400" dirty="0"/>
            </a:br>
            <a:endParaRPr lang="en-US" dirty="0"/>
          </a:p>
        </p:txBody>
      </p:sp>
      <p:sp>
        <p:nvSpPr>
          <p:cNvPr id="5" name="Naslov 4"/>
          <p:cNvSpPr>
            <a:spLocks noGrp="1"/>
          </p:cNvSpPr>
          <p:nvPr>
            <p:ph type="title"/>
          </p:nvPr>
        </p:nvSpPr>
        <p:spPr>
          <a:xfrm>
            <a:off x="828225" y="1330040"/>
            <a:ext cx="8598408" cy="707002"/>
          </a:xfrm>
        </p:spPr>
        <p:txBody>
          <a:bodyPr>
            <a:noAutofit/>
          </a:bodyPr>
          <a:lstStyle/>
          <a:p>
            <a:pPr>
              <a:lnSpc>
                <a:spcPct val="150000"/>
              </a:lnSpc>
            </a:pPr>
            <a:r>
              <a:rPr lang="en-GB" dirty="0"/>
              <a:t>Position of older people in EU societies</a:t>
            </a:r>
            <a:endParaRPr lang="en-SI" dirty="0"/>
          </a:p>
        </p:txBody>
      </p:sp>
    </p:spTree>
    <p:extLst>
      <p:ext uri="{BB962C8B-B14F-4D97-AF65-F5344CB8AC3E}">
        <p14:creationId xmlns:p14="http://schemas.microsoft.com/office/powerpoint/2010/main" val="3058710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847906" y="1741725"/>
            <a:ext cx="9975268" cy="4617512"/>
          </a:xfrm>
          <a:prstGeom prst="roundRect">
            <a:avLst>
              <a:gd name="adj" fmla="val 0"/>
            </a:avLst>
          </a:prstGeom>
          <a:noFill/>
          <a:ln w="6350">
            <a:noFill/>
            <a:bevel/>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pPr>
            <a:r>
              <a:rPr lang="en-GB" dirty="0" smtClean="0"/>
              <a:t>The </a:t>
            </a:r>
            <a:r>
              <a:rPr lang="en-GB" dirty="0"/>
              <a:t>attitude of companies and institutions is in line with what is going on in parallel in society. When one gets old, </a:t>
            </a:r>
            <a:r>
              <a:rPr lang="en-GB" dirty="0">
                <a:solidFill>
                  <a:srgbClr val="FF5C29"/>
                </a:solidFill>
              </a:rPr>
              <a:t>one suffers from various forms of social depreciation</a:t>
            </a:r>
            <a:r>
              <a:rPr lang="en-GB" dirty="0" smtClean="0"/>
              <a:t>.</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n-GB" dirty="0" smtClean="0"/>
              <a:t>In </a:t>
            </a:r>
            <a:r>
              <a:rPr lang="en-GB" dirty="0"/>
              <a:t>most countries retirees are </a:t>
            </a:r>
            <a:r>
              <a:rPr lang="en-GB" dirty="0">
                <a:solidFill>
                  <a:srgbClr val="FF5C29"/>
                </a:solidFill>
              </a:rPr>
              <a:t>deprived of their professional identity</a:t>
            </a:r>
            <a:r>
              <a:rPr lang="en-GB" dirty="0" smtClean="0">
                <a:solidFill>
                  <a:schemeClr val="tx1"/>
                </a:solidFill>
              </a:rPr>
              <a:t>.</a:t>
            </a:r>
            <a:endParaRPr lang="en-GB"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n-GB" dirty="0" smtClean="0"/>
              <a:t>Depreciation </a:t>
            </a:r>
            <a:r>
              <a:rPr lang="en-GB" dirty="0"/>
              <a:t>of older people </a:t>
            </a:r>
            <a:r>
              <a:rPr lang="en-GB" dirty="0">
                <a:solidFill>
                  <a:srgbClr val="FF5C29"/>
                </a:solidFill>
              </a:rPr>
              <a:t>is not a new </a:t>
            </a:r>
            <a:r>
              <a:rPr lang="en-GB" dirty="0" smtClean="0">
                <a:solidFill>
                  <a:srgbClr val="FF5C29"/>
                </a:solidFill>
              </a:rPr>
              <a:t>phenomenon</a:t>
            </a:r>
            <a:r>
              <a:rPr lang="sl-SI" dirty="0" smtClean="0">
                <a:solidFill>
                  <a:schemeClr val="tx1"/>
                </a:solidFill>
              </a:rPr>
              <a:t>.</a:t>
            </a:r>
            <a:endParaRPr lang="en-GB"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n-GB"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Older </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workers, </a:t>
            </a:r>
            <a:r>
              <a:rPr lang="en-GB"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retirees</a:t>
            </a:r>
            <a:r>
              <a:rPr lang="sl-SI"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a:t>
            </a:r>
            <a:r>
              <a:rPr lang="en-GB"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etc. are subject to </a:t>
            </a:r>
            <a:r>
              <a:rPr lang="en-GB" dirty="0">
                <a:solidFill>
                  <a:srgbClr val="FF5C29"/>
                </a:solidFill>
                <a:latin typeface="Calibri" panose="020F0502020204030204" pitchFamily="34" charset="0"/>
                <a:ea typeface="Calibri" panose="020F0502020204030204" pitchFamily="34" charset="0"/>
                <a:cs typeface="Times New Roman" panose="02020603050405020304" pitchFamily="18" charset="0"/>
              </a:rPr>
              <a:t>visible or less visible </a:t>
            </a:r>
            <a:r>
              <a:rPr lang="en-GB" dirty="0" smtClean="0">
                <a:solidFill>
                  <a:srgbClr val="FF5C29"/>
                </a:solidFill>
                <a:latin typeface="Calibri" panose="020F0502020204030204" pitchFamily="34" charset="0"/>
                <a:ea typeface="Calibri" panose="020F0502020204030204" pitchFamily="34" charset="0"/>
                <a:cs typeface="Times New Roman" panose="02020603050405020304" pitchFamily="18" charset="0"/>
              </a:rPr>
              <a:t>marginalisation</a:t>
            </a:r>
            <a:r>
              <a:rPr lang="sl-SI"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endParaRPr lang="en-GB"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n-GB" dirty="0" smtClean="0">
                <a:solidFill>
                  <a:srgbClr val="FF5C29"/>
                </a:solidFill>
                <a:latin typeface="Calibri" panose="020F0502020204030204" pitchFamily="34" charset="0"/>
                <a:ea typeface="Times New Roman" panose="02020603050405020304" pitchFamily="18" charset="0"/>
                <a:cs typeface="Times New Roman" panose="02020603050405020304" pitchFamily="18" charset="0"/>
              </a:rPr>
              <a:t>Those </a:t>
            </a:r>
            <a:r>
              <a:rPr lang="en-GB" dirty="0">
                <a:solidFill>
                  <a:srgbClr val="FF5C29"/>
                </a:solidFill>
                <a:latin typeface="Calibri" panose="020F0502020204030204" pitchFamily="34" charset="0"/>
                <a:ea typeface="Times New Roman" panose="02020603050405020304" pitchFamily="18" charset="0"/>
                <a:cs typeface="Times New Roman" panose="02020603050405020304" pitchFamily="18" charset="0"/>
              </a:rPr>
              <a:t>who are made redundant due to their chronological age</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despite their qualities and good </a:t>
            </a:r>
            <a:r>
              <a:rPr lang="en-GB"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health</a:t>
            </a:r>
            <a:r>
              <a:rPr lang="sl-SI"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en-GB"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have a tendency to look down in frustration at the active stream of life</a:t>
            </a:r>
            <a:r>
              <a:rPr lang="en-GB"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Naslov 4"/>
          <p:cNvSpPr>
            <a:spLocks noGrp="1"/>
          </p:cNvSpPr>
          <p:nvPr>
            <p:ph type="title"/>
          </p:nvPr>
        </p:nvSpPr>
        <p:spPr>
          <a:xfrm>
            <a:off x="886413" y="1587731"/>
            <a:ext cx="9346554" cy="707002"/>
          </a:xfrm>
        </p:spPr>
        <p:txBody>
          <a:bodyPr>
            <a:noAutofit/>
          </a:bodyPr>
          <a:lstStyle/>
          <a:p>
            <a:pPr algn="ctr"/>
            <a:r>
              <a:rPr lang="en-SI" dirty="0" smtClean="0"/>
              <a:t>About</a:t>
            </a:r>
            <a:r>
              <a:rPr lang="sl-SI" dirty="0" smtClean="0"/>
              <a:t> </a:t>
            </a:r>
            <a:r>
              <a:rPr lang="en-GB" dirty="0">
                <a:solidFill>
                  <a:srgbClr val="000000"/>
                </a:solidFill>
                <a:ea typeface="Calibri" panose="020F0502020204030204" pitchFamily="34" charset="0"/>
                <a:cs typeface="Times New Roman" panose="02020603050405020304" pitchFamily="18" charset="0"/>
              </a:rPr>
              <a:t>professional and </a:t>
            </a:r>
            <a:r>
              <a:rPr lang="en-GB" dirty="0" smtClean="0">
                <a:solidFill>
                  <a:srgbClr val="000000"/>
                </a:solidFill>
                <a:ea typeface="Calibri" panose="020F0502020204030204" pitchFamily="34" charset="0"/>
                <a:cs typeface="Times New Roman" panose="02020603050405020304" pitchFamily="18" charset="0"/>
              </a:rPr>
              <a:t>social</a:t>
            </a:r>
            <a:r>
              <a:rPr lang="en-SI" dirty="0" smtClean="0"/>
              <a:t> </a:t>
            </a:r>
            <a:r>
              <a:rPr lang="en-SI" dirty="0"/>
              <a:t>depreciation of older people</a:t>
            </a:r>
            <a:endParaRPr lang="sl-SI" dirty="0"/>
          </a:p>
        </p:txBody>
      </p:sp>
    </p:spTree>
    <p:extLst>
      <p:ext uri="{BB962C8B-B14F-4D97-AF65-F5344CB8AC3E}">
        <p14:creationId xmlns:p14="http://schemas.microsoft.com/office/powerpoint/2010/main" val="404950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903039" y="2564684"/>
            <a:ext cx="10061448" cy="3595047"/>
          </a:xfrm>
          <a:prstGeom prst="roundRect">
            <a:avLst>
              <a:gd name="adj" fmla="val 0"/>
            </a:avLst>
          </a:prstGeom>
          <a:noFill/>
          <a:ln w="6350">
            <a:noFill/>
            <a:bevel/>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spcAft>
                <a:spcPts val="800"/>
              </a:spcAft>
            </a:pP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There are several </a:t>
            </a:r>
            <a:r>
              <a:rPr lang="en-GB" dirty="0">
                <a:solidFill>
                  <a:srgbClr val="FF5C29"/>
                </a:solidFill>
                <a:latin typeface="Calibri" panose="020F0502020204030204" pitchFamily="34" charset="0"/>
                <a:ea typeface="Calibri" panose="020F0502020204030204" pitchFamily="34" charset="0"/>
                <a:cs typeface="Times New Roman" panose="02020603050405020304" pitchFamily="18" charset="0"/>
              </a:rPr>
              <a:t>theories on social justice and injustice</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p>
          <a:p>
            <a:pPr>
              <a:lnSpc>
                <a:spcPct val="150000"/>
              </a:lnSpc>
              <a:spcAft>
                <a:spcPts val="800"/>
              </a:spcAft>
            </a:pP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In the view of the </a:t>
            </a:r>
            <a:r>
              <a:rPr lang="en-GB"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Israelien</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GB"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Prof.</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GB"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Doron</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GB"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Prof.</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en-GB" dirty="0">
                <a:solidFill>
                  <a:srgbClr val="FF5C29"/>
                </a:solidFill>
                <a:latin typeface="Calibri" panose="020F0502020204030204" pitchFamily="34" charset="0"/>
                <a:ea typeface="Calibri" panose="020F0502020204030204" pitchFamily="34" charset="0"/>
                <a:cs typeface="Times New Roman" panose="02020603050405020304" pitchFamily="18" charset="0"/>
              </a:rPr>
              <a:t>Nancy Fraser’s theory on social fairness </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describes best older </a:t>
            </a:r>
            <a:r>
              <a:rPr lang="en-GB"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people’ </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position in society. </a:t>
            </a:r>
            <a:endParaRPr lang="sl-SI"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Basically there are </a:t>
            </a:r>
            <a:r>
              <a:rPr lang="en-GB" dirty="0">
                <a:solidFill>
                  <a:srgbClr val="FF5C29"/>
                </a:solidFill>
                <a:latin typeface="Calibri" panose="020F0502020204030204" pitchFamily="34" charset="0"/>
                <a:ea typeface="Calibri" panose="020F0502020204030204" pitchFamily="34" charset="0"/>
                <a:cs typeface="Times New Roman" panose="02020603050405020304" pitchFamily="18" charset="0"/>
              </a:rPr>
              <a:t>two kinds of social injustice</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 economic- distributive injustice and cognitive-cultural injustice. </a:t>
            </a:r>
            <a:endParaRPr lang="en-SI" dirty="0">
              <a:latin typeface="Calibri" panose="020F0502020204030204" pitchFamily="34" charset="0"/>
              <a:ea typeface="Calibri" panose="020F0502020204030204" pitchFamily="34" charset="0"/>
            </a:endParaRPr>
          </a:p>
          <a:p>
            <a:pPr>
              <a:lnSpc>
                <a:spcPct val="150000"/>
              </a:lnSpc>
              <a:spcAft>
                <a:spcPts val="800"/>
              </a:spcAft>
            </a:pPr>
            <a:endParaRPr lang="en-SI" sz="1600" dirty="0">
              <a:latin typeface="Calibri" panose="020F0502020204030204" pitchFamily="34" charset="0"/>
              <a:ea typeface="Calibri" panose="020F0502020204030204" pitchFamily="34" charset="0"/>
            </a:endParaRPr>
          </a:p>
        </p:txBody>
      </p:sp>
      <p:sp>
        <p:nvSpPr>
          <p:cNvPr id="5" name="Naslov 4"/>
          <p:cNvSpPr>
            <a:spLocks noGrp="1"/>
          </p:cNvSpPr>
          <p:nvPr>
            <p:ph type="title"/>
          </p:nvPr>
        </p:nvSpPr>
        <p:spPr>
          <a:xfrm>
            <a:off x="886413" y="1670861"/>
            <a:ext cx="9346554" cy="707002"/>
          </a:xfrm>
        </p:spPr>
        <p:txBody>
          <a:bodyPr>
            <a:noAutofit/>
          </a:bodyPr>
          <a:lstStyle/>
          <a:p>
            <a:pPr algn="ctr">
              <a:lnSpc>
                <a:spcPct val="100000"/>
              </a:lnSpc>
              <a:spcAft>
                <a:spcPts val="800"/>
              </a:spcAft>
            </a:pPr>
            <a:r>
              <a:rPr lang="en-GB" dirty="0">
                <a:ea typeface="Calibri" panose="020F0502020204030204" pitchFamily="34" charset="0"/>
                <a:cs typeface="Times New Roman" panose="02020603050405020304" pitchFamily="18" charset="0"/>
              </a:rPr>
              <a:t>What is social fairness? </a:t>
            </a:r>
            <a:r>
              <a:rPr lang="sl-SI" dirty="0" smtClean="0">
                <a:ea typeface="Calibri" panose="020F0502020204030204" pitchFamily="34" charset="0"/>
                <a:cs typeface="Times New Roman" panose="02020603050405020304" pitchFamily="18" charset="0"/>
              </a:rPr>
              <a:t/>
            </a:r>
            <a:br>
              <a:rPr lang="sl-SI" dirty="0" smtClean="0">
                <a:ea typeface="Calibri" panose="020F0502020204030204" pitchFamily="34" charset="0"/>
                <a:cs typeface="Times New Roman" panose="02020603050405020304" pitchFamily="18" charset="0"/>
              </a:rPr>
            </a:br>
            <a:r>
              <a:rPr lang="en-GB" dirty="0" smtClean="0">
                <a:ea typeface="Calibri" panose="020F0502020204030204" pitchFamily="34" charset="0"/>
                <a:cs typeface="Times New Roman" panose="02020603050405020304" pitchFamily="18" charset="0"/>
              </a:rPr>
              <a:t>From redistribution</a:t>
            </a:r>
            <a:r>
              <a:rPr lang="sl-SI" dirty="0">
                <a:ea typeface="Calibri" panose="020F0502020204030204" pitchFamily="34" charset="0"/>
                <a:cs typeface="Times New Roman" panose="02020603050405020304" pitchFamily="18" charset="0"/>
              </a:rPr>
              <a:t> </a:t>
            </a:r>
            <a:r>
              <a:rPr lang="en-GB" dirty="0" smtClean="0">
                <a:ea typeface="Calibri" panose="020F0502020204030204" pitchFamily="34" charset="0"/>
                <a:cs typeface="Times New Roman" panose="02020603050405020304" pitchFamily="18" charset="0"/>
              </a:rPr>
              <a:t>to </a:t>
            </a:r>
            <a:r>
              <a:rPr lang="en-GB" dirty="0">
                <a:ea typeface="Calibri" panose="020F0502020204030204" pitchFamily="34" charset="0"/>
                <a:cs typeface="Times New Roman" panose="02020603050405020304" pitchFamily="18" charset="0"/>
              </a:rPr>
              <a:t>recognition </a:t>
            </a:r>
            <a:endParaRPr lang="en-SI" sz="3600" dirty="0">
              <a:ea typeface="Calibri" panose="020F0502020204030204" pitchFamily="34" charset="0"/>
            </a:endParaRPr>
          </a:p>
        </p:txBody>
      </p:sp>
    </p:spTree>
    <p:extLst>
      <p:ext uri="{BB962C8B-B14F-4D97-AF65-F5344CB8AC3E}">
        <p14:creationId xmlns:p14="http://schemas.microsoft.com/office/powerpoint/2010/main" val="3678989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1277113" y="2564684"/>
            <a:ext cx="10174777" cy="2722211"/>
          </a:xfrm>
          <a:prstGeom prst="roundRect">
            <a:avLst>
              <a:gd name="adj" fmla="val 0"/>
            </a:avLst>
          </a:prstGeom>
          <a:noFill/>
          <a:ln w="6350">
            <a:noFill/>
            <a:bevel/>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spcAft>
                <a:spcPts val="800"/>
              </a:spcAft>
            </a:pPr>
            <a:r>
              <a:rPr lang="en-GB" dirty="0">
                <a:solidFill>
                  <a:srgbClr val="FF5C29"/>
                </a:solidFill>
                <a:latin typeface="Calibri" panose="020F0502020204030204" pitchFamily="34" charset="0"/>
                <a:ea typeface="Times New Roman" panose="02020603050405020304" pitchFamily="18" charset="0"/>
                <a:cs typeface="Times New Roman" panose="02020603050405020304" pitchFamily="18" charset="0"/>
              </a:rPr>
              <a:t>Do older people suffer from ageism? </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They do! </a:t>
            </a:r>
            <a:endParaRPr lang="sl-SI"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800"/>
              </a:spcAft>
            </a:pPr>
            <a:r>
              <a:rPr lang="en-GB"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Ageism </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exists on all </a:t>
            </a:r>
            <a:r>
              <a:rPr lang="en-GB"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levels</a:t>
            </a:r>
            <a:r>
              <a:rPr lang="sl-SI"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en-GB"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en-GB"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family, local community, institutional and policy level.                                                                                                 </a:t>
            </a:r>
          </a:p>
          <a:p>
            <a:pPr>
              <a:lnSpc>
                <a:spcPct val="150000"/>
              </a:lnSpc>
              <a:spcAft>
                <a:spcPts val="800"/>
              </a:spcAft>
            </a:pPr>
            <a:endParaRPr lang="en-SI" sz="1600" dirty="0">
              <a:latin typeface="Calibri" panose="020F0502020204030204" pitchFamily="34" charset="0"/>
              <a:ea typeface="Calibri" panose="020F0502020204030204" pitchFamily="34" charset="0"/>
            </a:endParaRPr>
          </a:p>
        </p:txBody>
      </p:sp>
      <p:sp>
        <p:nvSpPr>
          <p:cNvPr id="5" name="Naslov 4"/>
          <p:cNvSpPr>
            <a:spLocks noGrp="1"/>
          </p:cNvSpPr>
          <p:nvPr>
            <p:ph type="title"/>
          </p:nvPr>
        </p:nvSpPr>
        <p:spPr>
          <a:xfrm>
            <a:off x="886413" y="1670861"/>
            <a:ext cx="9346554" cy="707002"/>
          </a:xfrm>
        </p:spPr>
        <p:txBody>
          <a:bodyPr>
            <a:noAutofit/>
          </a:bodyPr>
          <a:lstStyle/>
          <a:p>
            <a:pPr algn="ctr">
              <a:lnSpc>
                <a:spcPct val="100000"/>
              </a:lnSpc>
              <a:spcAft>
                <a:spcPts val="800"/>
              </a:spcAft>
            </a:pPr>
            <a:r>
              <a:rPr lang="en-GB" dirty="0">
                <a:ea typeface="Calibri" panose="020F0502020204030204" pitchFamily="34" charset="0"/>
                <a:cs typeface="Times New Roman" panose="02020603050405020304" pitchFamily="18" charset="0"/>
              </a:rPr>
              <a:t>What is social fairness? </a:t>
            </a:r>
            <a:r>
              <a:rPr lang="sl-SI" dirty="0" smtClean="0">
                <a:ea typeface="Calibri" panose="020F0502020204030204" pitchFamily="34" charset="0"/>
                <a:cs typeface="Times New Roman" panose="02020603050405020304" pitchFamily="18" charset="0"/>
              </a:rPr>
              <a:t/>
            </a:r>
            <a:br>
              <a:rPr lang="sl-SI" dirty="0" smtClean="0">
                <a:ea typeface="Calibri" panose="020F0502020204030204" pitchFamily="34" charset="0"/>
                <a:cs typeface="Times New Roman" panose="02020603050405020304" pitchFamily="18" charset="0"/>
              </a:rPr>
            </a:br>
            <a:r>
              <a:rPr lang="en-GB" dirty="0" smtClean="0">
                <a:ea typeface="Calibri" panose="020F0502020204030204" pitchFamily="34" charset="0"/>
                <a:cs typeface="Times New Roman" panose="02020603050405020304" pitchFamily="18" charset="0"/>
              </a:rPr>
              <a:t>From redistribution</a:t>
            </a:r>
            <a:r>
              <a:rPr lang="sl-SI" dirty="0">
                <a:ea typeface="Calibri" panose="020F0502020204030204" pitchFamily="34" charset="0"/>
                <a:cs typeface="Times New Roman" panose="02020603050405020304" pitchFamily="18" charset="0"/>
              </a:rPr>
              <a:t> </a:t>
            </a:r>
            <a:r>
              <a:rPr lang="en-GB" dirty="0" smtClean="0">
                <a:ea typeface="Calibri" panose="020F0502020204030204" pitchFamily="34" charset="0"/>
                <a:cs typeface="Times New Roman" panose="02020603050405020304" pitchFamily="18" charset="0"/>
              </a:rPr>
              <a:t>to </a:t>
            </a:r>
            <a:r>
              <a:rPr lang="en-GB" dirty="0">
                <a:ea typeface="Calibri" panose="020F0502020204030204" pitchFamily="34" charset="0"/>
                <a:cs typeface="Times New Roman" panose="02020603050405020304" pitchFamily="18" charset="0"/>
              </a:rPr>
              <a:t>recognition </a:t>
            </a:r>
            <a:endParaRPr lang="en-SI" sz="3600" dirty="0">
              <a:ea typeface="Calibri" panose="020F0502020204030204" pitchFamily="34" charset="0"/>
            </a:endParaRPr>
          </a:p>
        </p:txBody>
      </p:sp>
    </p:spTree>
    <p:extLst>
      <p:ext uri="{BB962C8B-B14F-4D97-AF65-F5344CB8AC3E}">
        <p14:creationId xmlns:p14="http://schemas.microsoft.com/office/powerpoint/2010/main" val="488790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1252173" y="2564685"/>
            <a:ext cx="10174777" cy="2921716"/>
          </a:xfrm>
          <a:prstGeom prst="roundRect">
            <a:avLst>
              <a:gd name="adj" fmla="val 0"/>
            </a:avLst>
          </a:prstGeom>
          <a:noFill/>
          <a:ln w="6350">
            <a:noFill/>
            <a:bevel/>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spcAft>
                <a:spcPts val="800"/>
              </a:spcAft>
            </a:pPr>
            <a:r>
              <a:rPr lang="en-GB" dirty="0" smtClean="0">
                <a:solidFill>
                  <a:srgbClr val="FF5C29"/>
                </a:solidFill>
              </a:rPr>
              <a:t>Ageism means                                                                                                                                                                             </a:t>
            </a:r>
            <a:r>
              <a:rPr lang="en-GB" dirty="0" smtClean="0"/>
              <a:t>(a)</a:t>
            </a:r>
            <a:r>
              <a:rPr lang="sl-SI" dirty="0" smtClean="0"/>
              <a:t> </a:t>
            </a:r>
            <a:r>
              <a:rPr lang="en-GB" dirty="0" smtClean="0"/>
              <a:t>negative social stereotypes about old age;                                                                                                                                   (b) social prejudices about older people;                                                                                                                                      </a:t>
            </a:r>
            <a:r>
              <a:rPr lang="sl-SI" dirty="0" smtClean="0"/>
              <a:t>(</a:t>
            </a:r>
            <a:r>
              <a:rPr lang="en-GB" dirty="0" smtClean="0"/>
              <a:t>c) personal fear of ageing;                                                                                                                                                            (d)</a:t>
            </a:r>
            <a:r>
              <a:rPr lang="sl-SI" dirty="0" smtClean="0"/>
              <a:t> </a:t>
            </a:r>
            <a:r>
              <a:rPr lang="en-GB" dirty="0" smtClean="0"/>
              <a:t>stigmas connected with older people. </a:t>
            </a:r>
          </a:p>
        </p:txBody>
      </p:sp>
      <p:sp>
        <p:nvSpPr>
          <p:cNvPr id="5" name="Naslov 4"/>
          <p:cNvSpPr>
            <a:spLocks noGrp="1"/>
          </p:cNvSpPr>
          <p:nvPr>
            <p:ph type="title"/>
          </p:nvPr>
        </p:nvSpPr>
        <p:spPr>
          <a:xfrm>
            <a:off x="886413" y="1670861"/>
            <a:ext cx="9346554" cy="707002"/>
          </a:xfrm>
        </p:spPr>
        <p:txBody>
          <a:bodyPr>
            <a:noAutofit/>
          </a:bodyPr>
          <a:lstStyle/>
          <a:p>
            <a:pPr algn="ctr">
              <a:lnSpc>
                <a:spcPct val="100000"/>
              </a:lnSpc>
              <a:spcAft>
                <a:spcPts val="800"/>
              </a:spcAft>
            </a:pPr>
            <a:r>
              <a:rPr lang="en-GB" dirty="0">
                <a:ea typeface="Calibri" panose="020F0502020204030204" pitchFamily="34" charset="0"/>
                <a:cs typeface="Times New Roman" panose="02020603050405020304" pitchFamily="18" charset="0"/>
              </a:rPr>
              <a:t>What is social fairness? </a:t>
            </a:r>
            <a:r>
              <a:rPr lang="sl-SI" dirty="0" smtClean="0">
                <a:ea typeface="Calibri" panose="020F0502020204030204" pitchFamily="34" charset="0"/>
                <a:cs typeface="Times New Roman" panose="02020603050405020304" pitchFamily="18" charset="0"/>
              </a:rPr>
              <a:t/>
            </a:r>
            <a:br>
              <a:rPr lang="sl-SI" dirty="0" smtClean="0">
                <a:ea typeface="Calibri" panose="020F0502020204030204" pitchFamily="34" charset="0"/>
                <a:cs typeface="Times New Roman" panose="02020603050405020304" pitchFamily="18" charset="0"/>
              </a:rPr>
            </a:br>
            <a:r>
              <a:rPr lang="en-GB" dirty="0" smtClean="0">
                <a:ea typeface="Calibri" panose="020F0502020204030204" pitchFamily="34" charset="0"/>
                <a:cs typeface="Times New Roman" panose="02020603050405020304" pitchFamily="18" charset="0"/>
              </a:rPr>
              <a:t>From redistribution</a:t>
            </a:r>
            <a:r>
              <a:rPr lang="sl-SI" dirty="0">
                <a:ea typeface="Calibri" panose="020F0502020204030204" pitchFamily="34" charset="0"/>
                <a:cs typeface="Times New Roman" panose="02020603050405020304" pitchFamily="18" charset="0"/>
              </a:rPr>
              <a:t> </a:t>
            </a:r>
            <a:r>
              <a:rPr lang="en-GB" dirty="0" smtClean="0">
                <a:ea typeface="Calibri" panose="020F0502020204030204" pitchFamily="34" charset="0"/>
                <a:cs typeface="Times New Roman" panose="02020603050405020304" pitchFamily="18" charset="0"/>
              </a:rPr>
              <a:t>to </a:t>
            </a:r>
            <a:r>
              <a:rPr lang="en-GB" dirty="0">
                <a:ea typeface="Calibri" panose="020F0502020204030204" pitchFamily="34" charset="0"/>
                <a:cs typeface="Times New Roman" panose="02020603050405020304" pitchFamily="18" charset="0"/>
              </a:rPr>
              <a:t>recognition </a:t>
            </a:r>
            <a:endParaRPr lang="en-SI" sz="3600" dirty="0">
              <a:ea typeface="Calibri" panose="020F0502020204030204" pitchFamily="34" charset="0"/>
            </a:endParaRPr>
          </a:p>
        </p:txBody>
      </p:sp>
    </p:spTree>
    <p:extLst>
      <p:ext uri="{BB962C8B-B14F-4D97-AF65-F5344CB8AC3E}">
        <p14:creationId xmlns:p14="http://schemas.microsoft.com/office/powerpoint/2010/main" val="23326810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1246911" y="2498182"/>
            <a:ext cx="8961120" cy="3736363"/>
          </a:xfrm>
          <a:prstGeom prst="roundRect">
            <a:avLst>
              <a:gd name="adj" fmla="val 0"/>
            </a:avLst>
          </a:prstGeom>
          <a:noFill/>
          <a:ln w="6350">
            <a:noFill/>
            <a:bevel/>
          </a:ln>
        </p:spPr>
        <p:style>
          <a:lnRef idx="1">
            <a:schemeClr val="accent1"/>
          </a:lnRef>
          <a:fillRef idx="2">
            <a:schemeClr val="accent1"/>
          </a:fillRef>
          <a:effectRef idx="1">
            <a:schemeClr val="accent1"/>
          </a:effectRef>
          <a:fontRef idx="minor">
            <a:schemeClr val="dk1"/>
          </a:fontRef>
        </p:style>
        <p:txBody>
          <a:bodyPr rtlCol="0" anchor="ctr"/>
          <a:lstStyle/>
          <a:p>
            <a:pPr>
              <a:lnSpc>
                <a:spcPct val="150000"/>
              </a:lnSpc>
              <a:spcAft>
                <a:spcPts val="800"/>
              </a:spcAft>
            </a:pPr>
            <a:r>
              <a:rPr lang="en-GB" dirty="0" smtClean="0"/>
              <a:t>More current approaches emphasize the fact that ageism is not only negative.</a:t>
            </a:r>
            <a:endParaRPr lang="sl-SI" dirty="0" smtClean="0"/>
          </a:p>
          <a:p>
            <a:pPr>
              <a:spcAft>
                <a:spcPts val="800"/>
              </a:spcAft>
            </a:pPr>
            <a:r>
              <a:rPr lang="sl-SI" dirty="0" smtClean="0"/>
              <a:t> </a:t>
            </a:r>
          </a:p>
          <a:p>
            <a:pPr>
              <a:lnSpc>
                <a:spcPct val="150000"/>
              </a:lnSpc>
              <a:spcAft>
                <a:spcPts val="800"/>
              </a:spcAft>
            </a:pPr>
            <a:r>
              <a:rPr lang="en-GB" dirty="0" smtClean="0"/>
              <a:t>On the contrary, stereotypes can also be positive.</a:t>
            </a:r>
          </a:p>
          <a:p>
            <a:pPr>
              <a:lnSpc>
                <a:spcPct val="150000"/>
              </a:lnSpc>
              <a:spcAft>
                <a:spcPts val="800"/>
              </a:spcAft>
            </a:pPr>
            <a:endParaRPr lang="en-SI" sz="1600" dirty="0">
              <a:latin typeface="Calibri" panose="020F0502020204030204" pitchFamily="34" charset="0"/>
              <a:ea typeface="Calibri" panose="020F0502020204030204" pitchFamily="34" charset="0"/>
            </a:endParaRPr>
          </a:p>
        </p:txBody>
      </p:sp>
      <p:sp>
        <p:nvSpPr>
          <p:cNvPr id="5" name="Naslov 4"/>
          <p:cNvSpPr>
            <a:spLocks noGrp="1"/>
          </p:cNvSpPr>
          <p:nvPr>
            <p:ph type="title"/>
          </p:nvPr>
        </p:nvSpPr>
        <p:spPr>
          <a:xfrm>
            <a:off x="886413" y="1670861"/>
            <a:ext cx="9346554" cy="707002"/>
          </a:xfrm>
        </p:spPr>
        <p:txBody>
          <a:bodyPr>
            <a:noAutofit/>
          </a:bodyPr>
          <a:lstStyle/>
          <a:p>
            <a:pPr algn="ctr">
              <a:lnSpc>
                <a:spcPct val="100000"/>
              </a:lnSpc>
              <a:spcAft>
                <a:spcPts val="800"/>
              </a:spcAft>
            </a:pPr>
            <a:r>
              <a:rPr lang="en-GB" dirty="0">
                <a:ea typeface="Calibri" panose="020F0502020204030204" pitchFamily="34" charset="0"/>
                <a:cs typeface="Times New Roman" panose="02020603050405020304" pitchFamily="18" charset="0"/>
              </a:rPr>
              <a:t>What is social </a:t>
            </a:r>
            <a:r>
              <a:rPr lang="en-GB" dirty="0" smtClean="0">
                <a:ea typeface="Calibri" panose="020F0502020204030204" pitchFamily="34" charset="0"/>
                <a:cs typeface="Times New Roman" panose="02020603050405020304" pitchFamily="18" charset="0"/>
              </a:rPr>
              <a:t>fairness?</a:t>
            </a:r>
            <a:r>
              <a:rPr lang="sl-SI" dirty="0" smtClean="0">
                <a:ea typeface="Calibri" panose="020F0502020204030204" pitchFamily="34" charset="0"/>
                <a:cs typeface="Times New Roman" panose="02020603050405020304" pitchFamily="18" charset="0"/>
              </a:rPr>
              <a:t> </a:t>
            </a:r>
            <a:br>
              <a:rPr lang="sl-SI" dirty="0" smtClean="0">
                <a:ea typeface="Calibri" panose="020F0502020204030204" pitchFamily="34" charset="0"/>
                <a:cs typeface="Times New Roman" panose="02020603050405020304" pitchFamily="18" charset="0"/>
              </a:rPr>
            </a:br>
            <a:r>
              <a:rPr lang="en-GB" dirty="0" smtClean="0">
                <a:ea typeface="Calibri" panose="020F0502020204030204" pitchFamily="34" charset="0"/>
                <a:cs typeface="Times New Roman" panose="02020603050405020304" pitchFamily="18" charset="0"/>
              </a:rPr>
              <a:t>From redistribution</a:t>
            </a:r>
            <a:r>
              <a:rPr lang="sl-SI" dirty="0">
                <a:ea typeface="Calibri" panose="020F0502020204030204" pitchFamily="34" charset="0"/>
                <a:cs typeface="Times New Roman" panose="02020603050405020304" pitchFamily="18" charset="0"/>
              </a:rPr>
              <a:t> </a:t>
            </a:r>
            <a:r>
              <a:rPr lang="en-GB" dirty="0" smtClean="0">
                <a:ea typeface="Calibri" panose="020F0502020204030204" pitchFamily="34" charset="0"/>
                <a:cs typeface="Times New Roman" panose="02020603050405020304" pitchFamily="18" charset="0"/>
              </a:rPr>
              <a:t>to </a:t>
            </a:r>
            <a:r>
              <a:rPr lang="en-GB" dirty="0">
                <a:ea typeface="Calibri" panose="020F0502020204030204" pitchFamily="34" charset="0"/>
                <a:cs typeface="Times New Roman" panose="02020603050405020304" pitchFamily="18" charset="0"/>
              </a:rPr>
              <a:t>recognition </a:t>
            </a:r>
            <a:endParaRPr lang="en-SI" sz="3600" dirty="0">
              <a:ea typeface="Calibri" panose="020F0502020204030204" pitchFamily="34" charset="0"/>
            </a:endParaRPr>
          </a:p>
        </p:txBody>
      </p:sp>
    </p:spTree>
    <p:extLst>
      <p:ext uri="{BB962C8B-B14F-4D97-AF65-F5344CB8AC3E}">
        <p14:creationId xmlns:p14="http://schemas.microsoft.com/office/powerpoint/2010/main" val="4016790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056" y="1175158"/>
            <a:ext cx="10515600" cy="707002"/>
          </a:xfrm>
        </p:spPr>
        <p:txBody>
          <a:bodyPr/>
          <a:lstStyle/>
          <a:p>
            <a:r>
              <a:rPr lang="en-US" dirty="0"/>
              <a:t>Overview</a:t>
            </a:r>
          </a:p>
        </p:txBody>
      </p:sp>
      <p:sp>
        <p:nvSpPr>
          <p:cNvPr id="5" name="Rectangle 4"/>
          <p:cNvSpPr/>
          <p:nvPr/>
        </p:nvSpPr>
        <p:spPr>
          <a:xfrm>
            <a:off x="2816225" y="3718679"/>
            <a:ext cx="7534275" cy="3139321"/>
          </a:xfrm>
          <a:prstGeom prst="rect">
            <a:avLst/>
          </a:prstGeom>
        </p:spPr>
        <p:txBody>
          <a:bodyPr wrap="square">
            <a:spAutoFit/>
          </a:bodyPr>
          <a:lstStyle/>
          <a:p>
            <a:endParaRPr lang="en-GB" dirty="0"/>
          </a:p>
          <a:p>
            <a:r>
              <a:rPr lang="en-GB" dirty="0"/>
              <a:t>Input lecture</a:t>
            </a:r>
          </a:p>
          <a:p>
            <a:r>
              <a:rPr lang="en-GB" dirty="0"/>
              <a:t>Using pictures</a:t>
            </a:r>
          </a:p>
          <a:p>
            <a:r>
              <a:rPr lang="en-GB" dirty="0"/>
              <a:t>Discussion </a:t>
            </a:r>
          </a:p>
          <a:p>
            <a:r>
              <a:rPr lang="en-GB" dirty="0"/>
              <a:t>Pair work</a:t>
            </a:r>
          </a:p>
          <a:p>
            <a:r>
              <a:rPr lang="en-GB" dirty="0"/>
              <a:t>Working with texts</a:t>
            </a:r>
          </a:p>
          <a:p>
            <a:r>
              <a:rPr lang="en-GB" dirty="0"/>
              <a:t>Screening a video</a:t>
            </a:r>
          </a:p>
          <a:p>
            <a:endParaRPr lang="en-GB" dirty="0"/>
          </a:p>
          <a:p>
            <a:endParaRPr lang="en-GB" dirty="0"/>
          </a:p>
          <a:p>
            <a:endParaRPr lang="en-GB" dirty="0"/>
          </a:p>
          <a:p>
            <a:r>
              <a:rPr lang="en-GB" dirty="0"/>
              <a:t> </a:t>
            </a:r>
            <a:endParaRPr lang="en-US" dirty="0"/>
          </a:p>
        </p:txBody>
      </p:sp>
      <p:sp>
        <p:nvSpPr>
          <p:cNvPr id="10" name="Rounded Rectangle 9"/>
          <p:cNvSpPr/>
          <p:nvPr/>
        </p:nvSpPr>
        <p:spPr>
          <a:xfrm>
            <a:off x="993775" y="1973332"/>
            <a:ext cx="1206500" cy="707002"/>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Goals</a:t>
            </a:r>
          </a:p>
        </p:txBody>
      </p:sp>
      <p:sp>
        <p:nvSpPr>
          <p:cNvPr id="11" name="Rounded Rectangle 10"/>
          <p:cNvSpPr/>
          <p:nvPr/>
        </p:nvSpPr>
        <p:spPr>
          <a:xfrm>
            <a:off x="993775" y="4001917"/>
            <a:ext cx="1206500" cy="684995"/>
          </a:xfrm>
          <a:prstGeom prst="roundRect">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Methods</a:t>
            </a:r>
          </a:p>
        </p:txBody>
      </p:sp>
      <p:sp>
        <p:nvSpPr>
          <p:cNvPr id="6" name="Rectangle 5">
            <a:extLst>
              <a:ext uri="{FF2B5EF4-FFF2-40B4-BE49-F238E27FC236}">
                <a16:creationId xmlns:a16="http://schemas.microsoft.com/office/drawing/2014/main" id="{1713F08A-28C0-A94E-94F8-D36E5C0A1A8D}"/>
              </a:ext>
            </a:extLst>
          </p:cNvPr>
          <p:cNvSpPr/>
          <p:nvPr/>
        </p:nvSpPr>
        <p:spPr>
          <a:xfrm>
            <a:off x="2816225" y="1973332"/>
            <a:ext cx="8258175" cy="1785104"/>
          </a:xfrm>
          <a:prstGeom prst="rect">
            <a:avLst/>
          </a:prstGeom>
        </p:spPr>
        <p:txBody>
          <a:bodyPr wrap="square">
            <a:spAutoFit/>
          </a:bodyPr>
          <a:lstStyle/>
          <a:p>
            <a:pPr>
              <a:spcAft>
                <a:spcPts val="800"/>
              </a:spcAft>
            </a:pPr>
            <a:r>
              <a:rPr lang="en-GB" dirty="0">
                <a:ea typeface="Calibri" panose="020F0502020204030204" pitchFamily="34" charset="0"/>
              </a:rPr>
              <a:t>To learn </a:t>
            </a:r>
            <a:r>
              <a:rPr lang="en-GB" dirty="0">
                <a:ea typeface="Calibri" panose="020F0502020204030204" pitchFamily="34" charset="0"/>
                <a:cs typeface="Calibri" panose="020F0502020204030204" pitchFamily="34" charset="0"/>
              </a:rPr>
              <a:t>about main legal interventions towards older people’s rights and responsibilities. </a:t>
            </a:r>
          </a:p>
          <a:p>
            <a:pPr>
              <a:spcAft>
                <a:spcPts val="800"/>
              </a:spcAft>
            </a:pPr>
            <a:r>
              <a:rPr lang="en-GB" dirty="0">
                <a:ea typeface="Calibri" panose="020F0502020204030204" pitchFamily="34" charset="0"/>
              </a:rPr>
              <a:t>To alleviate ageism and denigrating social stereotypes about old age and aging. </a:t>
            </a:r>
          </a:p>
          <a:p>
            <a:pPr>
              <a:spcAft>
                <a:spcPts val="800"/>
              </a:spcAft>
            </a:pPr>
            <a:r>
              <a:rPr lang="en-GB" dirty="0">
                <a:ea typeface="Calibri" panose="020F0502020204030204" pitchFamily="34" charset="0"/>
              </a:rPr>
              <a:t>To apply the knowledge about older people’s rights and responsibilities in sports. </a:t>
            </a:r>
          </a:p>
          <a:p>
            <a:pPr>
              <a:spcAft>
                <a:spcPts val="800"/>
              </a:spcAft>
            </a:pPr>
            <a:r>
              <a:rPr lang="en-GB" dirty="0"/>
              <a:t>To get  inspired to create contact zones and new formats of intergenerational </a:t>
            </a:r>
            <a:r>
              <a:rPr lang="en-GB" dirty="0" smtClean="0"/>
              <a:t>sports</a:t>
            </a:r>
            <a:r>
              <a:rPr lang="sl-SI" dirty="0" smtClean="0"/>
              <a:t>.</a:t>
            </a:r>
            <a:endParaRPr lang="en-SI" dirty="0"/>
          </a:p>
        </p:txBody>
      </p:sp>
    </p:spTree>
    <p:extLst>
      <p:ext uri="{BB962C8B-B14F-4D97-AF65-F5344CB8AC3E}">
        <p14:creationId xmlns:p14="http://schemas.microsoft.com/office/powerpoint/2010/main" val="31747282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274321" y="1641979"/>
            <a:ext cx="10615352" cy="5370022"/>
          </a:xfrm>
          <a:prstGeom prst="roundRect">
            <a:avLst>
              <a:gd name="adj" fmla="val 0"/>
            </a:avLst>
          </a:prstGeom>
          <a:noFill/>
          <a:ln w="6350">
            <a:noFill/>
            <a:bevel/>
          </a:ln>
        </p:spPr>
        <p:style>
          <a:lnRef idx="1">
            <a:schemeClr val="accent1"/>
          </a:lnRef>
          <a:fillRef idx="2">
            <a:schemeClr val="accent1"/>
          </a:fillRef>
          <a:effectRef idx="1">
            <a:schemeClr val="accent1"/>
          </a:effectRef>
          <a:fontRef idx="minor">
            <a:schemeClr val="dk1"/>
          </a:fontRef>
        </p:style>
        <p:txBody>
          <a:bodyPr rtlCol="0" anchor="ctr"/>
          <a:lstStyle/>
          <a:p>
            <a:pPr marL="457200">
              <a:lnSpc>
                <a:spcPct val="150000"/>
              </a:lnSpc>
              <a:spcAft>
                <a:spcPts val="800"/>
              </a:spcAft>
            </a:pP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Generations should have the right to express their </a:t>
            </a:r>
            <a:r>
              <a:rPr lang="en-GB" dirty="0">
                <a:solidFill>
                  <a:srgbClr val="FF5C29"/>
                </a:solidFill>
                <a:latin typeface="Calibri" panose="020F0502020204030204" pitchFamily="34" charset="0"/>
                <a:ea typeface="Calibri" panose="020F0502020204030204" pitchFamily="34" charset="0"/>
                <a:cs typeface="Times New Roman" panose="02020603050405020304" pitchFamily="18" charset="0"/>
              </a:rPr>
              <a:t>generational </a:t>
            </a:r>
            <a:r>
              <a:rPr lang="en-GB" dirty="0" smtClean="0">
                <a:solidFill>
                  <a:srgbClr val="FF5C29"/>
                </a:solidFill>
                <a:latin typeface="Calibri" panose="020F0502020204030204" pitchFamily="34" charset="0"/>
                <a:ea typeface="Calibri" panose="020F0502020204030204" pitchFamily="34" charset="0"/>
                <a:cs typeface="Times New Roman" panose="02020603050405020304" pitchFamily="18" charset="0"/>
              </a:rPr>
              <a:t>culture</a:t>
            </a:r>
            <a:r>
              <a:rPr lang="sl-SI" dirty="0" smtClean="0">
                <a:solidFill>
                  <a:schemeClr val="tx1"/>
                </a:solidFill>
                <a:latin typeface="Calibri" panose="020F0502020204030204" pitchFamily="34" charset="0"/>
                <a:ea typeface="Calibri" panose="020F0502020204030204" pitchFamily="34" charset="0"/>
                <a:cs typeface="Times New Roman" panose="02020603050405020304" pitchFamily="18" charset="0"/>
              </a:rPr>
              <a:t>.</a:t>
            </a:r>
            <a:endParaRPr lang="en-GB"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457200">
              <a:lnSpc>
                <a:spcPct val="150000"/>
              </a:lnSpc>
              <a:spcAft>
                <a:spcPts val="800"/>
              </a:spcAft>
            </a:pP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With </a:t>
            </a:r>
            <a:r>
              <a:rPr lang="en-GB" dirty="0" err="1">
                <a:solidFill>
                  <a:srgbClr val="000000"/>
                </a:solidFill>
                <a:latin typeface="Calibri" panose="020F0502020204030204" pitchFamily="34" charset="0"/>
                <a:ea typeface="Calibri" panose="020F0502020204030204" pitchFamily="34" charset="0"/>
                <a:cs typeface="Times New Roman" panose="02020603050405020304" pitchFamily="18" charset="0"/>
              </a:rPr>
              <a:t>Funmilies</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 project and intergenerational sports, </a:t>
            </a:r>
            <a:r>
              <a:rPr lang="en-GB" dirty="0">
                <a:solidFill>
                  <a:srgbClr val="FF5C29"/>
                </a:solidFill>
                <a:latin typeface="Calibri" panose="020F0502020204030204" pitchFamily="34" charset="0"/>
                <a:ea typeface="Calibri" panose="020F0502020204030204" pitchFamily="34" charset="0"/>
                <a:cs typeface="Times New Roman" panose="02020603050405020304" pitchFamily="18" charset="0"/>
              </a:rPr>
              <a:t>we are aiming at restructuring relationships and better knowing both younger and older people</a:t>
            </a:r>
            <a:r>
              <a:rPr lang="en-GB"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p>
          <a:p>
            <a:pPr marL="457200">
              <a:lnSpc>
                <a:spcPct val="150000"/>
              </a:lnSpc>
              <a:spcAft>
                <a:spcPts val="800"/>
              </a:spcAft>
            </a:pPr>
            <a:r>
              <a:rPr lang="en-GB" dirty="0">
                <a:solidFill>
                  <a:srgbClr val="FF5C29"/>
                </a:solidFill>
              </a:rPr>
              <a:t>A new relationship with age </a:t>
            </a:r>
            <a:r>
              <a:rPr lang="en-GB" dirty="0"/>
              <a:t>is being required in the social, political and economic </a:t>
            </a:r>
            <a:r>
              <a:rPr lang="en-GB" dirty="0" smtClean="0"/>
              <a:t>sphere. </a:t>
            </a:r>
            <a:endParaRPr lang="en-GB" dirty="0"/>
          </a:p>
          <a:p>
            <a:pPr marL="457200">
              <a:lnSpc>
                <a:spcPct val="150000"/>
              </a:lnSpc>
              <a:spcAft>
                <a:spcPts val="800"/>
              </a:spcAft>
            </a:pPr>
            <a:r>
              <a:rPr lang="en-GB" dirty="0">
                <a:solidFill>
                  <a:srgbClr val="FF5C29"/>
                </a:solidFill>
              </a:rPr>
              <a:t>Social roles of older people </a:t>
            </a:r>
            <a:r>
              <a:rPr lang="en-GB" dirty="0"/>
              <a:t>are to be redefined</a:t>
            </a:r>
            <a:r>
              <a:rPr lang="en-SI" sz="1600" dirty="0"/>
              <a:t> </a:t>
            </a:r>
          </a:p>
          <a:p>
            <a:pPr marL="457200">
              <a:lnSpc>
                <a:spcPct val="150000"/>
              </a:lnSpc>
              <a:spcAft>
                <a:spcPts val="800"/>
              </a:spcAft>
            </a:pPr>
            <a:r>
              <a:rPr lang="en-GB" dirty="0">
                <a:solidFill>
                  <a:srgbClr val="FF5C29"/>
                </a:solidFill>
              </a:rPr>
              <a:t>New cultural formats of getting old </a:t>
            </a:r>
            <a:r>
              <a:rPr lang="en-GB" dirty="0"/>
              <a:t>are being required</a:t>
            </a:r>
            <a:r>
              <a:rPr lang="en-SI" sz="1600" dirty="0"/>
              <a:t> </a:t>
            </a:r>
          </a:p>
          <a:p>
            <a:pPr marL="457200">
              <a:lnSpc>
                <a:spcPct val="150000"/>
              </a:lnSpc>
              <a:spcAft>
                <a:spcPts val="800"/>
              </a:spcAft>
            </a:pPr>
            <a:r>
              <a:rPr lang="en-GB" dirty="0"/>
              <a:t>Societies are to </a:t>
            </a:r>
            <a:r>
              <a:rPr lang="en-GB" dirty="0">
                <a:solidFill>
                  <a:srgbClr val="FF5C29"/>
                </a:solidFill>
              </a:rPr>
              <a:t>question their attitude towards beauty, usefulness, weakness, frailty and the end of life</a:t>
            </a:r>
            <a:r>
              <a:rPr lang="en-GB" dirty="0">
                <a:solidFill>
                  <a:schemeClr val="tx1"/>
                </a:solidFill>
              </a:rPr>
              <a:t>.</a:t>
            </a:r>
            <a:r>
              <a:rPr lang="en-GB" dirty="0">
                <a:solidFill>
                  <a:schemeClr val="accent2">
                    <a:lumMod val="50000"/>
                  </a:schemeClr>
                </a:solidFill>
              </a:rPr>
              <a:t> </a:t>
            </a:r>
            <a:endParaRPr lang="en-GB" sz="1600" dirty="0">
              <a:solidFill>
                <a:schemeClr val="accent2">
                  <a:lumMod val="50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n-GB" sz="1400" dirty="0"/>
              <a:t/>
            </a:r>
            <a:br>
              <a:rPr lang="en-GB" sz="1400" dirty="0"/>
            </a:br>
            <a:endParaRPr lang="en-US" dirty="0"/>
          </a:p>
        </p:txBody>
      </p:sp>
      <p:sp>
        <p:nvSpPr>
          <p:cNvPr id="5" name="Naslov 4"/>
          <p:cNvSpPr>
            <a:spLocks noGrp="1"/>
          </p:cNvSpPr>
          <p:nvPr>
            <p:ph type="title"/>
          </p:nvPr>
        </p:nvSpPr>
        <p:spPr>
          <a:xfrm>
            <a:off x="828225" y="1330040"/>
            <a:ext cx="8598408" cy="707002"/>
          </a:xfrm>
        </p:spPr>
        <p:txBody>
          <a:bodyPr>
            <a:noAutofit/>
          </a:bodyPr>
          <a:lstStyle/>
          <a:p>
            <a:pPr>
              <a:lnSpc>
                <a:spcPct val="150000"/>
              </a:lnSpc>
            </a:pPr>
            <a:r>
              <a:rPr lang="sl-SI" dirty="0" err="1" smtClean="0"/>
              <a:t>Solutions</a:t>
            </a:r>
            <a:r>
              <a:rPr lang="sl-SI" dirty="0" smtClean="0"/>
              <a:t>?</a:t>
            </a:r>
            <a:endParaRPr lang="en-SI" dirty="0"/>
          </a:p>
        </p:txBody>
      </p:sp>
    </p:spTree>
    <p:extLst>
      <p:ext uri="{BB962C8B-B14F-4D97-AF65-F5344CB8AC3E}">
        <p14:creationId xmlns:p14="http://schemas.microsoft.com/office/powerpoint/2010/main" val="17230111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44046" y="1113903"/>
            <a:ext cx="4343704" cy="769805"/>
          </a:xfrm>
        </p:spPr>
        <p:txBody>
          <a:bodyPr>
            <a:normAutofit/>
          </a:bodyPr>
          <a:lstStyle/>
          <a:p>
            <a:pPr algn="l"/>
            <a:r>
              <a:rPr lang="it-IT" sz="4000" dirty="0"/>
              <a:t>Group </a:t>
            </a:r>
            <a:r>
              <a:rPr lang="it-IT" sz="4000" dirty="0" err="1" smtClean="0"/>
              <a:t>activities</a:t>
            </a:r>
            <a:endParaRPr lang="en-US" sz="4000" dirty="0">
              <a:solidFill>
                <a:schemeClr val="accent2">
                  <a:lumMod val="50000"/>
                </a:schemeClr>
              </a:solidFill>
            </a:endParaRPr>
          </a:p>
        </p:txBody>
      </p:sp>
      <p:graphicFrame>
        <p:nvGraphicFramePr>
          <p:cNvPr id="2" name="Table 1">
            <a:extLst>
              <a:ext uri="{FF2B5EF4-FFF2-40B4-BE49-F238E27FC236}">
                <a16:creationId xmlns:a16="http://schemas.microsoft.com/office/drawing/2014/main" id="{2F61E701-F9C1-1649-B591-47116CD4D523}"/>
              </a:ext>
            </a:extLst>
          </p:cNvPr>
          <p:cNvGraphicFramePr>
            <a:graphicFrameLocks noGrp="1"/>
          </p:cNvGraphicFramePr>
          <p:nvPr>
            <p:extLst>
              <p:ext uri="{D42A27DB-BD31-4B8C-83A1-F6EECF244321}">
                <p14:modId xmlns:p14="http://schemas.microsoft.com/office/powerpoint/2010/main" val="115127163"/>
              </p:ext>
            </p:extLst>
          </p:nvPr>
        </p:nvGraphicFramePr>
        <p:xfrm>
          <a:off x="473826" y="2066591"/>
          <a:ext cx="11288684" cy="1956771"/>
        </p:xfrm>
        <a:graphic>
          <a:graphicData uri="http://schemas.openxmlformats.org/drawingml/2006/table">
            <a:tbl>
              <a:tblPr>
                <a:tableStyleId>{5C22544A-7EE6-4342-B048-85BDC9FD1C3A}</a:tableStyleId>
              </a:tblPr>
              <a:tblGrid>
                <a:gridCol w="11288684">
                  <a:extLst>
                    <a:ext uri="{9D8B030D-6E8A-4147-A177-3AD203B41FA5}">
                      <a16:colId xmlns:a16="http://schemas.microsoft.com/office/drawing/2014/main" val="3733919754"/>
                    </a:ext>
                  </a:extLst>
                </a:gridCol>
              </a:tblGrid>
              <a:tr h="1956771">
                <a:tc>
                  <a:txBody>
                    <a:bodyPr/>
                    <a:lstStyle/>
                    <a:p>
                      <a:pPr marL="0" indent="0">
                        <a:lnSpc>
                          <a:spcPct val="150000"/>
                        </a:lnSpc>
                        <a:spcAft>
                          <a:spcPts val="800"/>
                        </a:spcAft>
                        <a:buNone/>
                      </a:pPr>
                      <a:r>
                        <a:rPr lang="sl-SI" dirty="0" smtClean="0">
                          <a:solidFill>
                            <a:srgbClr val="000000"/>
                          </a:solidFill>
                          <a:latin typeface="Calibri" panose="020F0502020204030204" pitchFamily="34" charset="0"/>
                          <a:ea typeface="Calibri" panose="020F0502020204030204" pitchFamily="34" charset="0"/>
                        </a:rPr>
                        <a:t>(1) </a:t>
                      </a:r>
                      <a:r>
                        <a:rPr lang="en-GB" dirty="0" smtClean="0">
                          <a:solidFill>
                            <a:srgbClr val="000000"/>
                          </a:solidFill>
                          <a:latin typeface="Calibri" panose="020F0502020204030204" pitchFamily="34" charset="0"/>
                          <a:ea typeface="Calibri" panose="020F0502020204030204" pitchFamily="34" charset="0"/>
                        </a:rPr>
                        <a:t>The participants will simulate a session of sports for active older people. One participant will be the trainer and two to three participants will be in the role of older people who will act out a kind of inability or physical limitation. The trainer will have to adapt in the course of the exercise. At the end of this activity they will screen the video below. </a:t>
                      </a:r>
                      <a:endParaRPr lang="sl-SI" dirty="0" smtClean="0">
                        <a:solidFill>
                          <a:srgbClr val="000000"/>
                        </a:solidFill>
                        <a:latin typeface="Calibri" panose="020F0502020204030204" pitchFamily="34" charset="0"/>
                        <a:ea typeface="Calibri" panose="020F0502020204030204" pitchFamily="34" charset="0"/>
                      </a:endParaRPr>
                    </a:p>
                    <a:p>
                      <a:pPr marL="0" indent="0">
                        <a:lnSpc>
                          <a:spcPct val="150000"/>
                        </a:lnSpc>
                        <a:spcAft>
                          <a:spcPts val="800"/>
                        </a:spcAft>
                        <a:buNone/>
                      </a:pPr>
                      <a:r>
                        <a:rPr lang="en-GB" dirty="0" smtClean="0"/>
                        <a:t>Active Older Adults – Weights: </a:t>
                      </a:r>
                      <a:r>
                        <a:rPr lang="en-GB" u="sng" dirty="0" smtClean="0">
                          <a:hlinkClick r:id="rId2"/>
                        </a:rPr>
                        <a:t>https://www.youtube.com/watch?v=QZEZXqYfpss</a:t>
                      </a:r>
                      <a:r>
                        <a:rPr lang="en-SI" dirty="0" smtClean="0"/>
                        <a:t> </a:t>
                      </a:r>
                      <a:endParaRPr lang="en-GB" dirty="0">
                        <a:solidFill>
                          <a:srgbClr val="000000"/>
                        </a:solidFill>
                        <a:latin typeface="Calibri" panose="020F0502020204030204" pitchFamily="34" charset="0"/>
                        <a:ea typeface="Calibri" panose="020F050202020403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86381072"/>
                  </a:ext>
                </a:extLst>
              </a:tr>
            </a:tbl>
          </a:graphicData>
        </a:graphic>
      </p:graphicFrame>
    </p:spTree>
    <p:extLst>
      <p:ext uri="{BB962C8B-B14F-4D97-AF65-F5344CB8AC3E}">
        <p14:creationId xmlns:p14="http://schemas.microsoft.com/office/powerpoint/2010/main" val="25625097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44046" y="1113903"/>
            <a:ext cx="4343704" cy="769805"/>
          </a:xfrm>
        </p:spPr>
        <p:txBody>
          <a:bodyPr>
            <a:normAutofit/>
          </a:bodyPr>
          <a:lstStyle/>
          <a:p>
            <a:pPr algn="l"/>
            <a:r>
              <a:rPr lang="it-IT" sz="4000" dirty="0"/>
              <a:t>Group </a:t>
            </a:r>
            <a:r>
              <a:rPr lang="it-IT" sz="4000" dirty="0" err="1" smtClean="0"/>
              <a:t>activities</a:t>
            </a:r>
            <a:endParaRPr lang="en-US" sz="4000" dirty="0">
              <a:solidFill>
                <a:schemeClr val="accent2">
                  <a:lumMod val="50000"/>
                </a:schemeClr>
              </a:solidFill>
            </a:endParaRPr>
          </a:p>
        </p:txBody>
      </p:sp>
      <p:graphicFrame>
        <p:nvGraphicFramePr>
          <p:cNvPr id="2" name="Table 1">
            <a:extLst>
              <a:ext uri="{FF2B5EF4-FFF2-40B4-BE49-F238E27FC236}">
                <a16:creationId xmlns:a16="http://schemas.microsoft.com/office/drawing/2014/main" id="{2F61E701-F9C1-1649-B591-47116CD4D523}"/>
              </a:ext>
            </a:extLst>
          </p:cNvPr>
          <p:cNvGraphicFramePr>
            <a:graphicFrameLocks noGrp="1"/>
          </p:cNvGraphicFramePr>
          <p:nvPr>
            <p:extLst>
              <p:ext uri="{D42A27DB-BD31-4B8C-83A1-F6EECF244321}">
                <p14:modId xmlns:p14="http://schemas.microsoft.com/office/powerpoint/2010/main" val="2211659448"/>
              </p:ext>
            </p:extLst>
          </p:nvPr>
        </p:nvGraphicFramePr>
        <p:xfrm>
          <a:off x="448888" y="2091526"/>
          <a:ext cx="11288684" cy="3619318"/>
        </p:xfrm>
        <a:graphic>
          <a:graphicData uri="http://schemas.openxmlformats.org/drawingml/2006/table">
            <a:tbl>
              <a:tblPr>
                <a:tableStyleId>{5C22544A-7EE6-4342-B048-85BDC9FD1C3A}</a:tableStyleId>
              </a:tblPr>
              <a:tblGrid>
                <a:gridCol w="11288684">
                  <a:extLst>
                    <a:ext uri="{9D8B030D-6E8A-4147-A177-3AD203B41FA5}">
                      <a16:colId xmlns:a16="http://schemas.microsoft.com/office/drawing/2014/main" val="3733919754"/>
                    </a:ext>
                  </a:extLst>
                </a:gridCol>
              </a:tblGrid>
              <a:tr h="3619318">
                <a:tc>
                  <a:txBody>
                    <a:bodyPr/>
                    <a:lstStyle/>
                    <a:p>
                      <a:pPr marL="0" indent="0">
                        <a:lnSpc>
                          <a:spcPct val="150000"/>
                        </a:lnSpc>
                        <a:spcAft>
                          <a:spcPts val="800"/>
                        </a:spcAft>
                        <a:buNone/>
                      </a:pPr>
                      <a:r>
                        <a:rPr lang="en-GB" sz="1800" dirty="0" smtClean="0"/>
                        <a:t>(2) The participants </a:t>
                      </a:r>
                      <a:r>
                        <a:rPr lang="en-GB" sz="1800" dirty="0" smtClean="0">
                          <a:solidFill>
                            <a:srgbClr val="FF5C29"/>
                          </a:solidFill>
                        </a:rPr>
                        <a:t>will work in pairs or threes </a:t>
                      </a:r>
                      <a:r>
                        <a:rPr lang="en-GB" sz="1800" dirty="0" smtClean="0"/>
                        <a:t>on the proposed text. They will </a:t>
                      </a:r>
                      <a:r>
                        <a:rPr lang="en-GB" sz="1800" dirty="0" smtClean="0">
                          <a:solidFill>
                            <a:srgbClr val="FF5C29"/>
                          </a:solidFill>
                        </a:rPr>
                        <a:t>choose the most important paragraphs</a:t>
                      </a:r>
                      <a:r>
                        <a:rPr lang="en-GB" sz="1800" dirty="0" smtClean="0"/>
                        <a:t>. They will particularly discuss the </a:t>
                      </a:r>
                      <a:r>
                        <a:rPr lang="en-GB" sz="1800" dirty="0" smtClean="0">
                          <a:solidFill>
                            <a:srgbClr val="FF5C29"/>
                          </a:solidFill>
                        </a:rPr>
                        <a:t>concept of active ageing </a:t>
                      </a:r>
                      <a:r>
                        <a:rPr lang="en-GB" sz="1800" dirty="0" smtClean="0"/>
                        <a:t>and different types of </a:t>
                      </a:r>
                      <a:r>
                        <a:rPr lang="en-GB" sz="1800" dirty="0" smtClean="0">
                          <a:solidFill>
                            <a:srgbClr val="FF5C29"/>
                          </a:solidFill>
                        </a:rPr>
                        <a:t>social depreciation of older people</a:t>
                      </a:r>
                      <a:r>
                        <a:rPr lang="en-GB" sz="1800" dirty="0" smtClean="0">
                          <a:solidFill>
                            <a:schemeClr val="tx1"/>
                          </a:solidFill>
                        </a:rPr>
                        <a:t>. </a:t>
                      </a:r>
                      <a:r>
                        <a:rPr lang="en-GB" sz="1800" dirty="0" smtClean="0"/>
                        <a:t/>
                      </a:r>
                      <a:br>
                        <a:rPr lang="en-GB" sz="1800" dirty="0" smtClean="0"/>
                      </a:br>
                      <a:endParaRPr lang="sl-SI" sz="1800" dirty="0" smtClean="0"/>
                    </a:p>
                    <a:p>
                      <a:pPr marL="0" indent="0">
                        <a:lnSpc>
                          <a:spcPct val="150000"/>
                        </a:lnSpc>
                        <a:spcAft>
                          <a:spcPts val="800"/>
                        </a:spcAft>
                        <a:buNone/>
                      </a:pPr>
                      <a:r>
                        <a:rPr lang="en-GB" sz="1800" dirty="0" smtClean="0"/>
                        <a:t>The basic method here will be </a:t>
                      </a:r>
                      <a:r>
                        <a:rPr lang="en-GB" sz="1800" dirty="0" smtClean="0">
                          <a:solidFill>
                            <a:srgbClr val="FF5C29"/>
                          </a:solidFill>
                        </a:rPr>
                        <a:t>discussion in subgroups and reporting</a:t>
                      </a:r>
                      <a:r>
                        <a:rPr lang="en-GB" sz="1800" dirty="0" smtClean="0"/>
                        <a:t>, the discussion being the most important method in adult education. The discussion will be </a:t>
                      </a:r>
                      <a:r>
                        <a:rPr lang="en-GB" sz="1800" dirty="0" smtClean="0">
                          <a:solidFill>
                            <a:srgbClr val="FF5C29"/>
                          </a:solidFill>
                        </a:rPr>
                        <a:t>monitored by the mentor</a:t>
                      </a:r>
                      <a:r>
                        <a:rPr lang="en-GB" sz="1800" dirty="0" smtClean="0">
                          <a:solidFill>
                            <a:schemeClr val="tx1"/>
                          </a:solidFill>
                        </a:rPr>
                        <a:t>.</a:t>
                      </a:r>
                      <a:r>
                        <a:rPr lang="en-GB" sz="1800" dirty="0" smtClean="0">
                          <a:solidFill>
                            <a:schemeClr val="accent2">
                              <a:lumMod val="50000"/>
                            </a:schemeClr>
                          </a:solidFill>
                        </a:rPr>
                        <a:t> </a:t>
                      </a:r>
                      <a:br>
                        <a:rPr lang="en-GB" sz="1800" dirty="0" smtClean="0">
                          <a:solidFill>
                            <a:schemeClr val="accent2">
                              <a:lumMod val="50000"/>
                            </a:schemeClr>
                          </a:solidFill>
                        </a:rPr>
                      </a:br>
                      <a:endParaRPr lang="sl-SI" sz="1800" dirty="0" smtClean="0">
                        <a:solidFill>
                          <a:schemeClr val="accent2">
                            <a:lumMod val="50000"/>
                          </a:schemeClr>
                        </a:solidFill>
                      </a:endParaRPr>
                    </a:p>
                    <a:p>
                      <a:pPr marL="0" indent="0">
                        <a:lnSpc>
                          <a:spcPct val="150000"/>
                        </a:lnSpc>
                        <a:spcAft>
                          <a:spcPts val="800"/>
                        </a:spcAft>
                        <a:buNone/>
                      </a:pPr>
                      <a:r>
                        <a:rPr lang="en-GB" sz="1800" dirty="0" smtClean="0">
                          <a:solidFill>
                            <a:schemeClr val="accent2">
                              <a:lumMod val="50000"/>
                            </a:schemeClr>
                          </a:solidFill>
                        </a:rPr>
                        <a:t/>
                      </a:r>
                      <a:br>
                        <a:rPr lang="en-GB" sz="1800" dirty="0" smtClean="0">
                          <a:solidFill>
                            <a:schemeClr val="accent2">
                              <a:lumMod val="50000"/>
                            </a:schemeClr>
                          </a:solidFill>
                        </a:rPr>
                      </a:br>
                      <a:r>
                        <a:rPr lang="en-GB" sz="1800" dirty="0" smtClean="0">
                          <a:solidFill>
                            <a:schemeClr val="tx1"/>
                          </a:solidFill>
                        </a:rPr>
                        <a:t>(3) </a:t>
                      </a:r>
                      <a:r>
                        <a:rPr lang="en-GB" sz="1800" dirty="0" smtClean="0"/>
                        <a:t>The participants will think in group about possible places </a:t>
                      </a:r>
                      <a:r>
                        <a:rPr lang="en-GB" sz="1800" dirty="0" smtClean="0">
                          <a:solidFill>
                            <a:srgbClr val="FF5C29"/>
                          </a:solidFill>
                        </a:rPr>
                        <a:t>where to establish a contact zone (parks, sport clubs</a:t>
                      </a:r>
                      <a:r>
                        <a:rPr lang="sl-SI" sz="1800" dirty="0" smtClean="0">
                          <a:solidFill>
                            <a:srgbClr val="FF5C29"/>
                          </a:solidFill>
                        </a:rPr>
                        <a:t>,</a:t>
                      </a:r>
                      <a:r>
                        <a:rPr lang="en-GB" sz="1800" dirty="0" smtClean="0">
                          <a:solidFill>
                            <a:srgbClr val="FF5C29"/>
                          </a:solidFill>
                        </a:rPr>
                        <a:t> etc.)</a:t>
                      </a:r>
                      <a:endParaRPr lang="en-GB" dirty="0">
                        <a:solidFill>
                          <a:schemeClr val="tx1"/>
                        </a:solidFill>
                        <a:latin typeface="Calibri" panose="020F0502020204030204" pitchFamily="34" charset="0"/>
                        <a:ea typeface="Calibri" panose="020F050202020403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86381072"/>
                  </a:ext>
                </a:extLst>
              </a:tr>
            </a:tbl>
          </a:graphicData>
        </a:graphic>
      </p:graphicFrame>
    </p:spTree>
    <p:extLst>
      <p:ext uri="{BB962C8B-B14F-4D97-AF65-F5344CB8AC3E}">
        <p14:creationId xmlns:p14="http://schemas.microsoft.com/office/powerpoint/2010/main" val="22566659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44046" y="1113903"/>
            <a:ext cx="4343704" cy="769805"/>
          </a:xfrm>
        </p:spPr>
        <p:txBody>
          <a:bodyPr>
            <a:normAutofit/>
          </a:bodyPr>
          <a:lstStyle/>
          <a:p>
            <a:pPr algn="l"/>
            <a:r>
              <a:rPr lang="sl-SI" sz="4000" dirty="0" err="1" smtClean="0"/>
              <a:t>References</a:t>
            </a:r>
            <a:endParaRPr lang="en-US" sz="4000" dirty="0">
              <a:solidFill>
                <a:schemeClr val="accent2">
                  <a:lumMod val="50000"/>
                </a:schemeClr>
              </a:solidFill>
            </a:endParaRPr>
          </a:p>
        </p:txBody>
      </p:sp>
      <p:graphicFrame>
        <p:nvGraphicFramePr>
          <p:cNvPr id="2" name="Table 1">
            <a:extLst>
              <a:ext uri="{FF2B5EF4-FFF2-40B4-BE49-F238E27FC236}">
                <a16:creationId xmlns:a16="http://schemas.microsoft.com/office/drawing/2014/main" id="{2F61E701-F9C1-1649-B591-47116CD4D523}"/>
              </a:ext>
            </a:extLst>
          </p:cNvPr>
          <p:cNvGraphicFramePr>
            <a:graphicFrameLocks noGrp="1"/>
          </p:cNvGraphicFramePr>
          <p:nvPr>
            <p:extLst>
              <p:ext uri="{D42A27DB-BD31-4B8C-83A1-F6EECF244321}">
                <p14:modId xmlns:p14="http://schemas.microsoft.com/office/powerpoint/2010/main" val="3930839253"/>
              </p:ext>
            </p:extLst>
          </p:nvPr>
        </p:nvGraphicFramePr>
        <p:xfrm>
          <a:off x="844046" y="1950210"/>
          <a:ext cx="10095503" cy="3696335"/>
        </p:xfrm>
        <a:graphic>
          <a:graphicData uri="http://schemas.openxmlformats.org/drawingml/2006/table">
            <a:tbl>
              <a:tblPr>
                <a:tableStyleId>{5C22544A-7EE6-4342-B048-85BDC9FD1C3A}</a:tableStyleId>
              </a:tblPr>
              <a:tblGrid>
                <a:gridCol w="10095503">
                  <a:extLst>
                    <a:ext uri="{9D8B030D-6E8A-4147-A177-3AD203B41FA5}">
                      <a16:colId xmlns:a16="http://schemas.microsoft.com/office/drawing/2014/main" val="3733919754"/>
                    </a:ext>
                  </a:extLst>
                </a:gridCol>
              </a:tblGrid>
              <a:tr h="3228619">
                <a:tc>
                  <a:txBody>
                    <a:bodyPr/>
                    <a:lstStyle/>
                    <a:p>
                      <a:pPr>
                        <a:lnSpc>
                          <a:spcPct val="150000"/>
                        </a:lnSpc>
                        <a:spcAft>
                          <a:spcPts val="800"/>
                        </a:spcAft>
                      </a:pPr>
                      <a:r>
                        <a:rPr lang="en-GB" b="0" dirty="0" err="1" smtClean="0">
                          <a:latin typeface="Calibri" panose="020F0502020204030204" pitchFamily="34" charset="0"/>
                          <a:ea typeface="Calibri" panose="020F0502020204030204" pitchFamily="34" charset="0"/>
                        </a:rPr>
                        <a:t>Doron</a:t>
                      </a:r>
                      <a:r>
                        <a:rPr lang="en-GB" b="0" dirty="0" smtClean="0">
                          <a:latin typeface="Calibri" panose="020F0502020204030204" pitchFamily="34" charset="0"/>
                          <a:ea typeface="Calibri" panose="020F0502020204030204" pitchFamily="34" charset="0"/>
                        </a:rPr>
                        <a:t>, I., &amp; </a:t>
                      </a:r>
                      <a:r>
                        <a:rPr lang="en-GB" b="0" dirty="0" err="1" smtClean="0">
                          <a:latin typeface="Calibri" panose="020F0502020204030204" pitchFamily="34" charset="0"/>
                          <a:ea typeface="Calibri" panose="020F0502020204030204" pitchFamily="34" charset="0"/>
                        </a:rPr>
                        <a:t>Spanier</a:t>
                      </a:r>
                      <a:r>
                        <a:rPr lang="en-GB" b="0" dirty="0" smtClean="0">
                          <a:latin typeface="Calibri" panose="020F0502020204030204" pitchFamily="34" charset="0"/>
                          <a:ea typeface="Calibri" panose="020F0502020204030204" pitchFamily="34" charset="0"/>
                        </a:rPr>
                        <a:t>, B. (2012). International convention on rights of older persons: Where we were, where we are and where we are going? Global Ageing, 8(1), 7-16.</a:t>
                      </a:r>
                      <a:endParaRPr lang="sl-SI" b="0" dirty="0" smtClean="0">
                        <a:latin typeface="Calibri" panose="020F0502020204030204" pitchFamily="34" charset="0"/>
                        <a:ea typeface="Calibri" panose="020F0502020204030204" pitchFamily="34" charset="0"/>
                      </a:endParaRPr>
                    </a:p>
                    <a:p>
                      <a:pPr>
                        <a:lnSpc>
                          <a:spcPct val="100000"/>
                        </a:lnSpc>
                        <a:spcAft>
                          <a:spcPts val="800"/>
                        </a:spcAft>
                      </a:pPr>
                      <a:endParaRPr lang="en-SI" sz="1600" b="0" dirty="0" smtClean="0">
                        <a:latin typeface="Calibri" panose="020F0502020204030204" pitchFamily="34" charset="0"/>
                        <a:ea typeface="Calibri" panose="020F0502020204030204" pitchFamily="34" charset="0"/>
                      </a:endParaRPr>
                    </a:p>
                    <a:p>
                      <a:pPr>
                        <a:lnSpc>
                          <a:spcPct val="150000"/>
                        </a:lnSpc>
                        <a:spcAft>
                          <a:spcPts val="800"/>
                        </a:spcAft>
                      </a:pPr>
                      <a:r>
                        <a:rPr lang="en-GB" b="0" dirty="0" smtClean="0">
                          <a:latin typeface="Calibri" panose="020F0502020204030204" pitchFamily="34" charset="0"/>
                          <a:ea typeface="Calibri" panose="020F0502020204030204" pitchFamily="34" charset="0"/>
                        </a:rPr>
                        <a:t>Mariano, A-P. (2015). </a:t>
                      </a:r>
                      <a:r>
                        <a:rPr lang="en-US" b="0" dirty="0" err="1" smtClean="0">
                          <a:latin typeface="Calibri" panose="020F0502020204030204" pitchFamily="34" charset="0"/>
                          <a:ea typeface="Calibri" panose="020F0502020204030204" pitchFamily="34" charset="0"/>
                        </a:rPr>
                        <a:t>Putain</a:t>
                      </a:r>
                      <a:r>
                        <a:rPr lang="en-US" b="0" dirty="0" smtClean="0">
                          <a:latin typeface="Calibri" panose="020F0502020204030204" pitchFamily="34" charset="0"/>
                          <a:ea typeface="Calibri" panose="020F0502020204030204" pitchFamily="34" charset="0"/>
                        </a:rPr>
                        <a:t> de </a:t>
                      </a:r>
                      <a:r>
                        <a:rPr lang="en-US" b="0" dirty="0" err="1" smtClean="0">
                          <a:latin typeface="Calibri" panose="020F0502020204030204" pitchFamily="34" charset="0"/>
                          <a:ea typeface="Calibri" panose="020F0502020204030204" pitchFamily="34" charset="0"/>
                        </a:rPr>
                        <a:t>retraite</a:t>
                      </a:r>
                      <a:r>
                        <a:rPr lang="en-US" b="0" dirty="0" smtClean="0">
                          <a:latin typeface="Calibri" panose="020F0502020204030204" pitchFamily="34" charset="0"/>
                          <a:ea typeface="Calibri" panose="020F0502020204030204" pitchFamily="34" charset="0"/>
                        </a:rPr>
                        <a:t>. Paris: </a:t>
                      </a:r>
                      <a:r>
                        <a:rPr lang="en-US" b="0" dirty="0" err="1" smtClean="0">
                          <a:latin typeface="Calibri" panose="020F0502020204030204" pitchFamily="34" charset="0"/>
                          <a:ea typeface="Calibri" panose="020F0502020204030204" pitchFamily="34" charset="0"/>
                        </a:rPr>
                        <a:t>Equateurs</a:t>
                      </a:r>
                      <a:r>
                        <a:rPr lang="en-US" b="0" dirty="0" smtClean="0">
                          <a:latin typeface="Calibri" panose="020F0502020204030204" pitchFamily="34" charset="0"/>
                          <a:ea typeface="Calibri" panose="020F0502020204030204" pitchFamily="34" charset="0"/>
                        </a:rPr>
                        <a:t>.</a:t>
                      </a:r>
                      <a:endParaRPr lang="sl-SI" b="0" dirty="0" smtClean="0">
                        <a:latin typeface="Calibri" panose="020F0502020204030204" pitchFamily="34" charset="0"/>
                        <a:ea typeface="Calibri" panose="020F0502020204030204" pitchFamily="34" charset="0"/>
                      </a:endParaRPr>
                    </a:p>
                    <a:p>
                      <a:pPr>
                        <a:lnSpc>
                          <a:spcPct val="100000"/>
                        </a:lnSpc>
                        <a:spcAft>
                          <a:spcPts val="800"/>
                        </a:spcAft>
                      </a:pPr>
                      <a:endParaRPr lang="en-SI" sz="1600" b="0" dirty="0" smtClean="0">
                        <a:latin typeface="Calibri" panose="020F0502020204030204" pitchFamily="34" charset="0"/>
                        <a:ea typeface="Calibri" panose="020F0502020204030204" pitchFamily="34" charset="0"/>
                      </a:endParaRPr>
                    </a:p>
                    <a:p>
                      <a:pPr>
                        <a:lnSpc>
                          <a:spcPct val="150000"/>
                        </a:lnSpc>
                      </a:pPr>
                      <a:r>
                        <a:rPr lang="en-GB" b="0" dirty="0" smtClean="0">
                          <a:latin typeface="Calibri" panose="020F0502020204030204" pitchFamily="34" charset="0"/>
                          <a:ea typeface="Calibri" panose="020F0502020204030204" pitchFamily="34" charset="0"/>
                        </a:rPr>
                        <a:t>Active Older Adults – Weights: </a:t>
                      </a:r>
                      <a:r>
                        <a:rPr lang="en-GB" b="0" u="sng" dirty="0" smtClean="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2"/>
                        </a:rPr>
                        <a:t>https://www.youtube.com/watch?v=QZEZXqYfpss</a:t>
                      </a:r>
                      <a:r>
                        <a:rPr lang="en-SI" b="0" dirty="0" smtClean="0"/>
                        <a:t> </a:t>
                      </a:r>
                      <a:endParaRPr lang="sl-SI" b="0" dirty="0" smtClean="0"/>
                    </a:p>
                    <a:p>
                      <a:pPr>
                        <a:lnSpc>
                          <a:spcPct val="100000"/>
                        </a:lnSpc>
                        <a:spcAft>
                          <a:spcPts val="800"/>
                        </a:spcAft>
                      </a:pPr>
                      <a:endParaRPr lang="sl-SI" b="0" dirty="0" smtClean="0"/>
                    </a:p>
                    <a:p>
                      <a:pPr>
                        <a:lnSpc>
                          <a:spcPct val="150000"/>
                        </a:lnSpc>
                        <a:spcAft>
                          <a:spcPts val="800"/>
                        </a:spcAft>
                      </a:pPr>
                      <a:r>
                        <a:rPr lang="fr-FR" b="0" dirty="0" smtClean="0"/>
                        <a:t>Doron, I. &amp; Apter, I. </a:t>
                      </a:r>
                      <a:r>
                        <a:rPr lang="fr-FR" dirty="0" smtClean="0"/>
                        <a:t>(2010a). </a:t>
                      </a:r>
                      <a:r>
                        <a:rPr lang="en-GB" dirty="0" smtClean="0"/>
                        <a:t>The Debate Around the Need for an International Convention on the Rights of Older Persons. The Gerontologist, 50(5), 586-593.</a:t>
                      </a:r>
                      <a:endParaRPr lang="en-US" dirty="0" smtClean="0"/>
                    </a:p>
                  </a:txBody>
                  <a:tcPr marL="68580" marR="68580" marT="0" marB="0">
                    <a:noFill/>
                  </a:tcPr>
                </a:tc>
                <a:extLst>
                  <a:ext uri="{0D108BD9-81ED-4DB2-BD59-A6C34878D82A}">
                    <a16:rowId xmlns:a16="http://schemas.microsoft.com/office/drawing/2014/main" val="286381072"/>
                  </a:ext>
                </a:extLst>
              </a:tr>
            </a:tbl>
          </a:graphicData>
        </a:graphic>
      </p:graphicFrame>
    </p:spTree>
    <p:extLst>
      <p:ext uri="{BB962C8B-B14F-4D97-AF65-F5344CB8AC3E}">
        <p14:creationId xmlns:p14="http://schemas.microsoft.com/office/powerpoint/2010/main" val="18405602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44046" y="1113903"/>
            <a:ext cx="4343704" cy="769805"/>
          </a:xfrm>
        </p:spPr>
        <p:txBody>
          <a:bodyPr>
            <a:normAutofit/>
          </a:bodyPr>
          <a:lstStyle/>
          <a:p>
            <a:pPr algn="l"/>
            <a:r>
              <a:rPr lang="sl-SI" sz="4000" dirty="0" err="1" smtClean="0"/>
              <a:t>References</a:t>
            </a:r>
            <a:endParaRPr lang="en-US" sz="4000" dirty="0">
              <a:solidFill>
                <a:schemeClr val="accent2">
                  <a:lumMod val="50000"/>
                </a:schemeClr>
              </a:solidFill>
            </a:endParaRPr>
          </a:p>
        </p:txBody>
      </p:sp>
      <p:graphicFrame>
        <p:nvGraphicFramePr>
          <p:cNvPr id="2" name="Table 1">
            <a:extLst>
              <a:ext uri="{FF2B5EF4-FFF2-40B4-BE49-F238E27FC236}">
                <a16:creationId xmlns:a16="http://schemas.microsoft.com/office/drawing/2014/main" id="{2F61E701-F9C1-1649-B591-47116CD4D523}"/>
              </a:ext>
            </a:extLst>
          </p:cNvPr>
          <p:cNvGraphicFramePr>
            <a:graphicFrameLocks noGrp="1"/>
          </p:cNvGraphicFramePr>
          <p:nvPr>
            <p:extLst>
              <p:ext uri="{D42A27DB-BD31-4B8C-83A1-F6EECF244321}">
                <p14:modId xmlns:p14="http://schemas.microsoft.com/office/powerpoint/2010/main" val="2361799750"/>
              </p:ext>
            </p:extLst>
          </p:nvPr>
        </p:nvGraphicFramePr>
        <p:xfrm>
          <a:off x="844046" y="1950210"/>
          <a:ext cx="10095503" cy="4018328"/>
        </p:xfrm>
        <a:graphic>
          <a:graphicData uri="http://schemas.openxmlformats.org/drawingml/2006/table">
            <a:tbl>
              <a:tblPr>
                <a:tableStyleId>{5C22544A-7EE6-4342-B048-85BDC9FD1C3A}</a:tableStyleId>
              </a:tblPr>
              <a:tblGrid>
                <a:gridCol w="10095503">
                  <a:extLst>
                    <a:ext uri="{9D8B030D-6E8A-4147-A177-3AD203B41FA5}">
                      <a16:colId xmlns:a16="http://schemas.microsoft.com/office/drawing/2014/main" val="3733919754"/>
                    </a:ext>
                  </a:extLst>
                </a:gridCol>
              </a:tblGrid>
              <a:tr h="4018328">
                <a:tc>
                  <a:txBody>
                    <a:bodyPr/>
                    <a:lstStyle/>
                    <a:p>
                      <a:pPr>
                        <a:lnSpc>
                          <a:spcPct val="150000"/>
                        </a:lnSpc>
                        <a:spcAft>
                          <a:spcPts val="800"/>
                        </a:spcAft>
                      </a:pPr>
                      <a:r>
                        <a:rPr lang="en-GB" b="0" dirty="0" smtClean="0"/>
                        <a:t>Fraser, N. </a:t>
                      </a:r>
                      <a:r>
                        <a:rPr lang="en-GB" dirty="0" smtClean="0"/>
                        <a:t>(1995). From Redistribution to Recognition? Dilemmas of Justice in a ‘Post-Socialist’ Age. </a:t>
                      </a:r>
                      <a:r>
                        <a:rPr lang="fr-FR" dirty="0" smtClean="0"/>
                        <a:t>New Left Review, 212, 68–94. </a:t>
                      </a:r>
                      <a:endParaRPr lang="en-US" dirty="0" smtClean="0"/>
                    </a:p>
                    <a:p>
                      <a:pPr>
                        <a:lnSpc>
                          <a:spcPct val="100000"/>
                        </a:lnSpc>
                        <a:spcAft>
                          <a:spcPts val="800"/>
                        </a:spcAft>
                      </a:pPr>
                      <a:endParaRPr lang="sl-SI" dirty="0" smtClean="0"/>
                    </a:p>
                    <a:p>
                      <a:pPr>
                        <a:lnSpc>
                          <a:spcPct val="150000"/>
                        </a:lnSpc>
                        <a:spcAft>
                          <a:spcPts val="800"/>
                        </a:spcAft>
                      </a:pPr>
                      <a:r>
                        <a:rPr lang="en-GB" dirty="0" err="1" smtClean="0"/>
                        <a:t>Pickerwheel</a:t>
                      </a:r>
                      <a:r>
                        <a:rPr lang="en-GB" dirty="0" smtClean="0"/>
                        <a:t>: </a:t>
                      </a:r>
                      <a:r>
                        <a:rPr lang="en-GB" u="sng" dirty="0" smtClean="0">
                          <a:hlinkClick r:id="rId2"/>
                        </a:rPr>
                        <a:t>https://pickerwheel.com/</a:t>
                      </a:r>
                      <a:r>
                        <a:rPr lang="en-GB" u="sng" dirty="0" smtClean="0"/>
                        <a:t> </a:t>
                      </a:r>
                      <a:endParaRPr lang="en-US" dirty="0" smtClean="0"/>
                    </a:p>
                    <a:p>
                      <a:pPr>
                        <a:lnSpc>
                          <a:spcPct val="100000"/>
                        </a:lnSpc>
                        <a:spcAft>
                          <a:spcPts val="800"/>
                        </a:spcAft>
                      </a:pPr>
                      <a:endParaRPr lang="sl-SI" dirty="0" smtClean="0"/>
                    </a:p>
                    <a:p>
                      <a:pPr>
                        <a:lnSpc>
                          <a:spcPct val="150000"/>
                        </a:lnSpc>
                        <a:spcAft>
                          <a:spcPts val="800"/>
                        </a:spcAft>
                      </a:pPr>
                      <a:r>
                        <a:rPr lang="en-GB" dirty="0" smtClean="0"/>
                        <a:t>Toolbox Glossary: </a:t>
                      </a:r>
                      <a:r>
                        <a:rPr lang="en-GB" u="sng" dirty="0" smtClean="0">
                          <a:hlinkClick r:id="rId3"/>
                        </a:rPr>
                        <a:t>http://www.utzo.si/en/projekti/bbe-building-bridges-europe</a:t>
                      </a:r>
                      <a:r>
                        <a:rPr lang="en-GB" sz="1800" b="0" u="sng" dirty="0" smtClean="0">
                          <a:hlinkClick r:id="rId3"/>
                        </a:rPr>
                        <a:t>/</a:t>
                      </a:r>
                      <a:endParaRPr lang="en-US" sz="1800" b="0" dirty="0" smtClean="0">
                        <a:latin typeface="Calibri" panose="020F0502020204030204" pitchFamily="34" charset="0"/>
                        <a:ea typeface="Calibri" panose="020F0502020204030204" pitchFamily="34" charset="0"/>
                      </a:endParaRPr>
                    </a:p>
                    <a:p>
                      <a:endParaRPr lang="en-SI" dirty="0"/>
                    </a:p>
                  </a:txBody>
                  <a:tcPr marL="68580" marR="68580" marT="0" marB="0">
                    <a:noFill/>
                  </a:tcPr>
                </a:tc>
                <a:extLst>
                  <a:ext uri="{0D108BD9-81ED-4DB2-BD59-A6C34878D82A}">
                    <a16:rowId xmlns:a16="http://schemas.microsoft.com/office/drawing/2014/main" val="286381072"/>
                  </a:ext>
                </a:extLst>
              </a:tr>
            </a:tbl>
          </a:graphicData>
        </a:graphic>
      </p:graphicFrame>
    </p:spTree>
    <p:extLst>
      <p:ext uri="{BB962C8B-B14F-4D97-AF65-F5344CB8AC3E}">
        <p14:creationId xmlns:p14="http://schemas.microsoft.com/office/powerpoint/2010/main" val="34564798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6568" y="2916936"/>
            <a:ext cx="9144000" cy="707644"/>
          </a:xfrm>
        </p:spPr>
        <p:txBody>
          <a:bodyPr>
            <a:normAutofit/>
          </a:bodyPr>
          <a:lstStyle/>
          <a:p>
            <a:r>
              <a:rPr lang="en-US" sz="4000" dirty="0"/>
              <a:t>Closure and Final Evaluation</a:t>
            </a:r>
          </a:p>
        </p:txBody>
      </p:sp>
    </p:spTree>
    <p:extLst>
      <p:ext uri="{BB962C8B-B14F-4D97-AF65-F5344CB8AC3E}">
        <p14:creationId xmlns:p14="http://schemas.microsoft.com/office/powerpoint/2010/main" val="1801905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85BB96B-6392-C34A-97CA-67A65728EDDB}"/>
              </a:ext>
            </a:extLst>
          </p:cNvPr>
          <p:cNvGraphicFramePr>
            <a:graphicFrameLocks noGrp="1"/>
          </p:cNvGraphicFramePr>
          <p:nvPr>
            <p:ph idx="1"/>
            <p:extLst>
              <p:ext uri="{D42A27DB-BD31-4B8C-83A1-F6EECF244321}">
                <p14:modId xmlns:p14="http://schemas.microsoft.com/office/powerpoint/2010/main" val="350837111"/>
              </p:ext>
            </p:extLst>
          </p:nvPr>
        </p:nvGraphicFramePr>
        <p:xfrm>
          <a:off x="2431587" y="2036104"/>
          <a:ext cx="8127146" cy="3435913"/>
        </p:xfrm>
        <a:graphic>
          <a:graphicData uri="http://schemas.openxmlformats.org/drawingml/2006/table">
            <a:tbl>
              <a:tblPr>
                <a:tableStyleId>{5C22544A-7EE6-4342-B048-85BDC9FD1C3A}</a:tableStyleId>
              </a:tblPr>
              <a:tblGrid>
                <a:gridCol w="8127146">
                  <a:extLst>
                    <a:ext uri="{9D8B030D-6E8A-4147-A177-3AD203B41FA5}">
                      <a16:colId xmlns:a16="http://schemas.microsoft.com/office/drawing/2014/main" val="1992632142"/>
                    </a:ext>
                  </a:extLst>
                </a:gridCol>
              </a:tblGrid>
              <a:tr h="3435913">
                <a:tc>
                  <a:txBody>
                    <a:bodyPr/>
                    <a:lstStyle/>
                    <a:p>
                      <a:pPr algn="just">
                        <a:lnSpc>
                          <a:spcPct val="150000"/>
                        </a:lnSpc>
                        <a:spcAft>
                          <a:spcPts val="800"/>
                        </a:spcAft>
                      </a:pPr>
                      <a:r>
                        <a:rPr lang="en-GB" sz="1800" dirty="0">
                          <a:effectLst/>
                        </a:rPr>
                        <a:t>This module is divided into three units:</a:t>
                      </a:r>
                      <a:endParaRPr lang="en-SI" sz="1800" dirty="0">
                        <a:effectLst/>
                      </a:endParaRPr>
                    </a:p>
                    <a:p>
                      <a:pPr algn="just">
                        <a:lnSpc>
                          <a:spcPct val="150000"/>
                        </a:lnSpc>
                        <a:spcAft>
                          <a:spcPts val="800"/>
                        </a:spcAft>
                      </a:pPr>
                      <a:r>
                        <a:rPr lang="en-GB" sz="1800" dirty="0">
                          <a:effectLst/>
                        </a:rPr>
                        <a:t>Unit 1: </a:t>
                      </a:r>
                      <a:r>
                        <a:rPr lang="en-GB" sz="1800" b="1" dirty="0">
                          <a:effectLst/>
                        </a:rPr>
                        <a:t>Overview of the main legal interventions </a:t>
                      </a:r>
                      <a:r>
                        <a:rPr lang="en-GB" sz="1800" dirty="0">
                          <a:effectLst/>
                        </a:rPr>
                        <a:t>stipulating older people’s rights  </a:t>
                      </a:r>
                      <a:endParaRPr lang="en-SI" sz="1800" dirty="0">
                        <a:effectLst/>
                      </a:endParaRPr>
                    </a:p>
                    <a:p>
                      <a:pPr algn="just">
                        <a:lnSpc>
                          <a:spcPct val="150000"/>
                        </a:lnSpc>
                        <a:spcAft>
                          <a:spcPts val="800"/>
                        </a:spcAft>
                      </a:pPr>
                      <a:r>
                        <a:rPr lang="en-GB" sz="1800" dirty="0">
                          <a:effectLst/>
                        </a:rPr>
                        <a:t>Unit 2: </a:t>
                      </a:r>
                      <a:r>
                        <a:rPr lang="en-GB" sz="1800" b="1" dirty="0">
                          <a:effectLst/>
                        </a:rPr>
                        <a:t>Some older people’s rights </a:t>
                      </a:r>
                      <a:r>
                        <a:rPr lang="en-GB" sz="1800" dirty="0">
                          <a:effectLst/>
                        </a:rPr>
                        <a:t>applicable to everyday life and sports</a:t>
                      </a:r>
                      <a:endParaRPr lang="en-SI" sz="1800" dirty="0">
                        <a:effectLst/>
                      </a:endParaRPr>
                    </a:p>
                    <a:p>
                      <a:pPr algn="just">
                        <a:lnSpc>
                          <a:spcPct val="150000"/>
                        </a:lnSpc>
                        <a:spcAft>
                          <a:spcPts val="800"/>
                        </a:spcAft>
                      </a:pPr>
                      <a:r>
                        <a:rPr lang="en-GB" sz="1800" dirty="0">
                          <a:effectLst/>
                        </a:rPr>
                        <a:t>Unit3: </a:t>
                      </a:r>
                      <a:r>
                        <a:rPr lang="en-GB" sz="1800" b="1" dirty="0">
                          <a:effectLst/>
                        </a:rPr>
                        <a:t>Understanding older people </a:t>
                      </a:r>
                      <a:r>
                        <a:rPr lang="en-GB" sz="1800" dirty="0">
                          <a:effectLst/>
                        </a:rPr>
                        <a:t>and their social position </a:t>
                      </a:r>
                      <a:r>
                        <a:rPr lang="en-GB" sz="1800" b="1" dirty="0">
                          <a:effectLst/>
                        </a:rPr>
                        <a:t>for creating </a:t>
                      </a:r>
                      <a:r>
                        <a:rPr lang="en-GB" sz="1800" dirty="0">
                          <a:effectLst/>
                        </a:rPr>
                        <a:t>successful </a:t>
                      </a:r>
                      <a:r>
                        <a:rPr lang="en-GB" sz="1800" b="1" dirty="0">
                          <a:effectLst/>
                        </a:rPr>
                        <a:t>contact zones</a:t>
                      </a:r>
                      <a:endParaRPr lang="en-SI" sz="1800" b="1" dirty="0">
                        <a:effectLst/>
                        <a:latin typeface="Calibri" panose="020F0502020204030204" pitchFamily="34" charset="0"/>
                        <a:ea typeface="Calibri" panose="020F0502020204030204" pitchFamily="34" charset="0"/>
                      </a:endParaRPr>
                    </a:p>
                    <a:p>
                      <a:pPr algn="just">
                        <a:lnSpc>
                          <a:spcPct val="150000"/>
                        </a:lnSpc>
                        <a:spcAft>
                          <a:spcPts val="800"/>
                        </a:spcAft>
                      </a:pPr>
                      <a:endParaRPr lang="en-SI" sz="1800" b="1" dirty="0">
                        <a:effectLst/>
                        <a:latin typeface="Calibri" panose="020F0502020204030204" pitchFamily="34" charset="0"/>
                        <a:ea typeface="Calibri" panose="020F0502020204030204" pitchFamily="34" charset="0"/>
                      </a:endParaRPr>
                    </a:p>
                    <a:p>
                      <a:pPr algn="just">
                        <a:lnSpc>
                          <a:spcPct val="150000"/>
                        </a:lnSpc>
                        <a:spcAft>
                          <a:spcPts val="800"/>
                        </a:spcAft>
                      </a:pPr>
                      <a:endParaRPr lang="en-SI" sz="1800" b="1"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010940142"/>
                  </a:ext>
                </a:extLst>
              </a:tr>
            </a:tbl>
          </a:graphicData>
        </a:graphic>
      </p:graphicFrame>
      <p:sp>
        <p:nvSpPr>
          <p:cNvPr id="5" name="Rounded Rectangle 4">
            <a:extLst>
              <a:ext uri="{FF2B5EF4-FFF2-40B4-BE49-F238E27FC236}">
                <a16:creationId xmlns:a16="http://schemas.microsoft.com/office/drawing/2014/main" id="{355D47BE-3F18-E347-8905-21CDBA1952BD}"/>
              </a:ext>
            </a:extLst>
          </p:cNvPr>
          <p:cNvSpPr/>
          <p:nvPr/>
        </p:nvSpPr>
        <p:spPr>
          <a:xfrm>
            <a:off x="966216" y="1999528"/>
            <a:ext cx="1206500" cy="684994"/>
          </a:xfrm>
          <a:prstGeom prst="round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t>Content</a:t>
            </a:r>
            <a:endParaRPr lang="en-US" sz="2000" b="1" dirty="0"/>
          </a:p>
        </p:txBody>
      </p:sp>
      <p:sp>
        <p:nvSpPr>
          <p:cNvPr id="6" name="Title 1"/>
          <p:cNvSpPr>
            <a:spLocks noGrp="1"/>
          </p:cNvSpPr>
          <p:nvPr>
            <p:ph type="title"/>
          </p:nvPr>
        </p:nvSpPr>
        <p:spPr>
          <a:xfrm>
            <a:off x="829056" y="1175158"/>
            <a:ext cx="10515600" cy="707002"/>
          </a:xfrm>
        </p:spPr>
        <p:txBody>
          <a:bodyPr/>
          <a:lstStyle/>
          <a:p>
            <a:r>
              <a:rPr lang="en-US" dirty="0"/>
              <a:t>Overview</a:t>
            </a:r>
          </a:p>
        </p:txBody>
      </p:sp>
    </p:spTree>
    <p:extLst>
      <p:ext uri="{BB962C8B-B14F-4D97-AF65-F5344CB8AC3E}">
        <p14:creationId xmlns:p14="http://schemas.microsoft.com/office/powerpoint/2010/main" val="861043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29056" y="1624044"/>
            <a:ext cx="10515600" cy="707002"/>
          </a:xfrm>
        </p:spPr>
        <p:txBody>
          <a:bodyPr/>
          <a:lstStyle/>
          <a:p>
            <a:r>
              <a:rPr lang="en-US" dirty="0"/>
              <a:t>Introductory Evaluation</a:t>
            </a:r>
            <a:endParaRPr lang="en-US" dirty="0"/>
          </a:p>
        </p:txBody>
      </p:sp>
      <p:sp>
        <p:nvSpPr>
          <p:cNvPr id="7" name="Rectangle 3"/>
          <p:cNvSpPr/>
          <p:nvPr/>
        </p:nvSpPr>
        <p:spPr>
          <a:xfrm>
            <a:off x="829056" y="2663564"/>
            <a:ext cx="10515600" cy="1711366"/>
          </a:xfrm>
          <a:prstGeom prst="rect">
            <a:avLst/>
          </a:prstGeom>
        </p:spPr>
        <p:txBody>
          <a:bodyPr wrap="square">
            <a:spAutoFit/>
          </a:bodyPr>
          <a:lstStyle/>
          <a:p>
            <a:pPr>
              <a:lnSpc>
                <a:spcPct val="150000"/>
              </a:lnSpc>
            </a:pPr>
            <a:r>
              <a:rPr lang="it-IT" dirty="0" err="1" smtClean="0"/>
              <a:t>Please</a:t>
            </a:r>
            <a:r>
              <a:rPr lang="sl-SI" dirty="0" smtClean="0"/>
              <a:t>,</a:t>
            </a:r>
            <a:r>
              <a:rPr lang="it-IT" dirty="0" smtClean="0"/>
              <a:t> </a:t>
            </a:r>
            <a:r>
              <a:rPr lang="it-IT" dirty="0"/>
              <a:t>complete the </a:t>
            </a:r>
            <a:r>
              <a:rPr lang="it-IT" dirty="0" err="1"/>
              <a:t>introductory</a:t>
            </a:r>
            <a:r>
              <a:rPr lang="it-IT" dirty="0"/>
              <a:t> </a:t>
            </a:r>
            <a:r>
              <a:rPr lang="it-IT" dirty="0" err="1"/>
              <a:t>questionnaire</a:t>
            </a:r>
            <a:r>
              <a:rPr lang="it-IT" dirty="0"/>
              <a:t>. </a:t>
            </a:r>
          </a:p>
          <a:p>
            <a:pPr>
              <a:lnSpc>
                <a:spcPct val="150000"/>
              </a:lnSpc>
            </a:pPr>
            <a:endParaRPr lang="it-IT" dirty="0"/>
          </a:p>
          <a:p>
            <a:pPr>
              <a:lnSpc>
                <a:spcPct val="150000"/>
              </a:lnSpc>
            </a:pPr>
            <a:r>
              <a:rPr lang="it-IT" dirty="0" err="1"/>
              <a:t>It</a:t>
            </a:r>
            <a:r>
              <a:rPr lang="it-IT" dirty="0"/>
              <a:t> </a:t>
            </a:r>
            <a:r>
              <a:rPr lang="it-IT" dirty="0" err="1"/>
              <a:t>will</a:t>
            </a:r>
            <a:r>
              <a:rPr lang="it-IT" dirty="0"/>
              <a:t> help </a:t>
            </a:r>
            <a:r>
              <a:rPr lang="it-IT" dirty="0" err="1"/>
              <a:t>you</a:t>
            </a:r>
            <a:r>
              <a:rPr lang="it-IT" dirty="0"/>
              <a:t> to be </a:t>
            </a:r>
            <a:r>
              <a:rPr lang="it-IT" dirty="0" err="1"/>
              <a:t>aware</a:t>
            </a:r>
            <a:r>
              <a:rPr lang="it-IT" dirty="0"/>
              <a:t> of </a:t>
            </a:r>
            <a:r>
              <a:rPr lang="it-IT" dirty="0" err="1"/>
              <a:t>your</a:t>
            </a:r>
            <a:r>
              <a:rPr lang="it-IT" dirty="0"/>
              <a:t> </a:t>
            </a:r>
            <a:r>
              <a:rPr lang="it-IT" dirty="0" err="1"/>
              <a:t>current</a:t>
            </a:r>
            <a:r>
              <a:rPr lang="it-IT" dirty="0"/>
              <a:t> </a:t>
            </a:r>
            <a:r>
              <a:rPr lang="it-IT" dirty="0" err="1"/>
              <a:t>degree</a:t>
            </a:r>
            <a:r>
              <a:rPr lang="it-IT" dirty="0"/>
              <a:t> of </a:t>
            </a:r>
            <a:r>
              <a:rPr lang="it-IT" dirty="0" err="1"/>
              <a:t>understanding</a:t>
            </a:r>
            <a:r>
              <a:rPr lang="it-IT" dirty="0"/>
              <a:t> and </a:t>
            </a:r>
            <a:r>
              <a:rPr lang="it-IT" dirty="0" err="1"/>
              <a:t>support</a:t>
            </a:r>
            <a:r>
              <a:rPr lang="it-IT" dirty="0"/>
              <a:t> </a:t>
            </a:r>
            <a:r>
              <a:rPr lang="it-IT" dirty="0" err="1"/>
              <a:t>your</a:t>
            </a:r>
            <a:r>
              <a:rPr lang="it-IT" dirty="0"/>
              <a:t> </a:t>
            </a:r>
            <a:r>
              <a:rPr lang="it-IT" dirty="0" err="1"/>
              <a:t>learning</a:t>
            </a:r>
            <a:r>
              <a:rPr lang="it-IT" dirty="0"/>
              <a:t> </a:t>
            </a:r>
            <a:r>
              <a:rPr lang="it-IT" dirty="0" err="1"/>
              <a:t>outcomes</a:t>
            </a:r>
            <a:r>
              <a:rPr lang="it-IT" dirty="0"/>
              <a:t> by the end of the </a:t>
            </a:r>
            <a:r>
              <a:rPr lang="it-IT" dirty="0" err="1"/>
              <a:t>module</a:t>
            </a:r>
            <a:r>
              <a:rPr lang="it-IT" dirty="0"/>
              <a:t>.</a:t>
            </a:r>
            <a:endParaRPr lang="en-US" dirty="0"/>
          </a:p>
        </p:txBody>
      </p:sp>
    </p:spTree>
    <p:extLst>
      <p:ext uri="{BB962C8B-B14F-4D97-AF65-F5344CB8AC3E}">
        <p14:creationId xmlns:p14="http://schemas.microsoft.com/office/powerpoint/2010/main" val="3256883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73661" y="3291840"/>
            <a:ext cx="10515600" cy="1777711"/>
          </a:xfrm>
        </p:spPr>
        <p:txBody>
          <a:bodyPr>
            <a:normAutofit/>
          </a:bodyPr>
          <a:lstStyle/>
          <a:p>
            <a:r>
              <a:rPr lang="en-GB" sz="4000" dirty="0"/>
              <a:t>Overview of the main legal interventions towards older people’s rights and responsibilities</a:t>
            </a:r>
            <a:endParaRPr lang="en-US" sz="4000" dirty="0"/>
          </a:p>
        </p:txBody>
      </p:sp>
      <p:sp>
        <p:nvSpPr>
          <p:cNvPr id="5" name="Text Placeholder 4"/>
          <p:cNvSpPr>
            <a:spLocks noGrp="1"/>
          </p:cNvSpPr>
          <p:nvPr>
            <p:ph type="body" idx="1"/>
          </p:nvPr>
        </p:nvSpPr>
        <p:spPr>
          <a:xfrm>
            <a:off x="773661" y="3150524"/>
            <a:ext cx="10515600" cy="636049"/>
          </a:xfrm>
        </p:spPr>
        <p:txBody>
          <a:bodyPr>
            <a:noAutofit/>
          </a:bodyPr>
          <a:lstStyle/>
          <a:p>
            <a:r>
              <a:rPr lang="en-US" sz="4000" dirty="0">
                <a:solidFill>
                  <a:srgbClr val="FF5C29"/>
                </a:solidFill>
              </a:rPr>
              <a:t>Unit 1</a:t>
            </a:r>
          </a:p>
        </p:txBody>
      </p:sp>
    </p:spTree>
    <p:extLst>
      <p:ext uri="{BB962C8B-B14F-4D97-AF65-F5344CB8AC3E}">
        <p14:creationId xmlns:p14="http://schemas.microsoft.com/office/powerpoint/2010/main" val="1309121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1D66E06-2511-784B-AF45-060A406698E5}"/>
              </a:ext>
            </a:extLst>
          </p:cNvPr>
          <p:cNvSpPr>
            <a:spLocks noGrp="1"/>
          </p:cNvSpPr>
          <p:nvPr>
            <p:ph type="body" idx="1"/>
          </p:nvPr>
        </p:nvSpPr>
        <p:spPr>
          <a:xfrm>
            <a:off x="2939993" y="2259113"/>
            <a:ext cx="7201529" cy="1500187"/>
          </a:xfrm>
        </p:spPr>
        <p:txBody>
          <a:bodyPr/>
          <a:lstStyle/>
          <a:p>
            <a:pPr>
              <a:lnSpc>
                <a:spcPct val="150000"/>
              </a:lnSpc>
            </a:pPr>
            <a:r>
              <a:rPr lang="en-US" sz="1800" dirty="0">
                <a:solidFill>
                  <a:schemeClr val="tx1"/>
                </a:solidFill>
              </a:rPr>
              <a:t>To learn about the rights of older people in international legal documents.</a:t>
            </a:r>
            <a:endParaRPr lang="en-SI" dirty="0"/>
          </a:p>
        </p:txBody>
      </p:sp>
      <p:sp>
        <p:nvSpPr>
          <p:cNvPr id="4" name="Title 3">
            <a:extLst>
              <a:ext uri="{FF2B5EF4-FFF2-40B4-BE49-F238E27FC236}">
                <a16:creationId xmlns:a16="http://schemas.microsoft.com/office/drawing/2014/main" id="{3555C6CF-38AD-5247-B797-560FBDF32DE6}"/>
              </a:ext>
            </a:extLst>
          </p:cNvPr>
          <p:cNvSpPr>
            <a:spLocks noGrp="1"/>
          </p:cNvSpPr>
          <p:nvPr>
            <p:ph type="title"/>
          </p:nvPr>
        </p:nvSpPr>
        <p:spPr>
          <a:xfrm>
            <a:off x="1395567" y="2177933"/>
            <a:ext cx="1322695" cy="714895"/>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2000" b="1" dirty="0" smtClean="0"/>
              <a:t>Goal</a:t>
            </a:r>
            <a:endParaRPr lang="en-US" sz="2000" b="1" dirty="0"/>
          </a:p>
        </p:txBody>
      </p:sp>
    </p:spTree>
    <p:extLst>
      <p:ext uri="{BB962C8B-B14F-4D97-AF65-F5344CB8AC3E}">
        <p14:creationId xmlns:p14="http://schemas.microsoft.com/office/powerpoint/2010/main" val="2939856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260088"/>
            <a:ext cx="10515600" cy="880946"/>
          </a:xfrm>
        </p:spPr>
        <p:txBody>
          <a:bodyPr/>
          <a:lstStyle/>
          <a:p>
            <a:r>
              <a:rPr lang="en-US" dirty="0"/>
              <a:t>Rights in international documents?</a:t>
            </a:r>
          </a:p>
        </p:txBody>
      </p:sp>
      <p:sp>
        <p:nvSpPr>
          <p:cNvPr id="29" name="Rounded Rectangle 28"/>
          <p:cNvSpPr/>
          <p:nvPr/>
        </p:nvSpPr>
        <p:spPr>
          <a:xfrm>
            <a:off x="6249711" y="3008376"/>
            <a:ext cx="4834422" cy="1737131"/>
          </a:xfrm>
          <a:prstGeom prst="round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a:solidFill>
                <a:schemeClr val="tx1"/>
              </a:solidFill>
            </a:endParaRPr>
          </a:p>
        </p:txBody>
      </p:sp>
      <p:sp>
        <p:nvSpPr>
          <p:cNvPr id="2" name="Rectangle 1">
            <a:extLst>
              <a:ext uri="{FF2B5EF4-FFF2-40B4-BE49-F238E27FC236}">
                <a16:creationId xmlns:a16="http://schemas.microsoft.com/office/drawing/2014/main" id="{D06FDBD2-E80A-8249-B4B7-8F71993604C9}"/>
              </a:ext>
            </a:extLst>
          </p:cNvPr>
          <p:cNvSpPr/>
          <p:nvPr/>
        </p:nvSpPr>
        <p:spPr>
          <a:xfrm>
            <a:off x="1040367" y="2458660"/>
            <a:ext cx="4426631" cy="2229456"/>
          </a:xfrm>
          <a:prstGeom prst="rect">
            <a:avLst/>
          </a:prstGeom>
        </p:spPr>
        <p:txBody>
          <a:bodyPr wrap="square">
            <a:spAutoFit/>
          </a:bodyPr>
          <a:lstStyle/>
          <a:p>
            <a:pPr>
              <a:lnSpc>
                <a:spcPct val="150000"/>
              </a:lnSpc>
              <a:spcAft>
                <a:spcPts val="800"/>
              </a:spcAft>
            </a:pPr>
            <a:r>
              <a:rPr lang="en-GB" dirty="0">
                <a:solidFill>
                  <a:srgbClr val="000000"/>
                </a:solidFill>
                <a:latin typeface="Calibri" panose="020F0502020204030204" pitchFamily="34" charset="0"/>
                <a:ea typeface="Calibri" panose="020F0502020204030204" pitchFamily="34" charset="0"/>
              </a:rPr>
              <a:t>The population of older people is growing fast. Re-thinking legislation pertaining to older people is needed. </a:t>
            </a:r>
          </a:p>
          <a:p>
            <a:pPr>
              <a:lnSpc>
                <a:spcPct val="150000"/>
              </a:lnSpc>
              <a:spcAft>
                <a:spcPts val="800"/>
              </a:spcAft>
            </a:pPr>
            <a:r>
              <a:rPr lang="en-GB" dirty="0">
                <a:solidFill>
                  <a:srgbClr val="000000"/>
                </a:solidFill>
                <a:latin typeface="Calibri" panose="020F0502020204030204" pitchFamily="34" charset="0"/>
                <a:ea typeface="Calibri" panose="020F0502020204030204" pitchFamily="34" charset="0"/>
              </a:rPr>
              <a:t>No specific rights of older people exist in international documents. </a:t>
            </a:r>
            <a:endParaRPr lang="en-SI" sz="1600" dirty="0">
              <a:effectLst/>
              <a:latin typeface="Calibri" panose="020F0502020204030204" pitchFamily="34" charset="0"/>
              <a:ea typeface="Calibri" panose="020F0502020204030204" pitchFamily="34" charset="0"/>
            </a:endParaRPr>
          </a:p>
        </p:txBody>
      </p:sp>
      <p:sp>
        <p:nvSpPr>
          <p:cNvPr id="6" name="Rectangle 5">
            <a:extLst>
              <a:ext uri="{FF2B5EF4-FFF2-40B4-BE49-F238E27FC236}">
                <a16:creationId xmlns:a16="http://schemas.microsoft.com/office/drawing/2014/main" id="{C35C55E6-D7B1-F149-928D-60E6F9E68E1B}"/>
              </a:ext>
            </a:extLst>
          </p:cNvPr>
          <p:cNvSpPr/>
          <p:nvPr/>
        </p:nvSpPr>
        <p:spPr>
          <a:xfrm>
            <a:off x="6631388" y="3268331"/>
            <a:ext cx="4253948" cy="1200329"/>
          </a:xfrm>
          <a:prstGeom prst="rect">
            <a:avLst/>
          </a:prstGeom>
        </p:spPr>
        <p:txBody>
          <a:bodyPr wrap="square">
            <a:spAutoFit/>
          </a:bodyPr>
          <a:lstStyle/>
          <a:p>
            <a:pPr indent="-457200"/>
            <a:r>
              <a:rPr lang="en-GB" dirty="0"/>
              <a:t>Social values need to be redefined and social injustices alleviated. States should think about formulating and adopting a unique Law on Older People</a:t>
            </a:r>
            <a:r>
              <a:rPr lang="en-SI" dirty="0"/>
              <a:t> </a:t>
            </a:r>
            <a:endParaRPr lang="en-US" dirty="0"/>
          </a:p>
        </p:txBody>
      </p:sp>
    </p:spTree>
    <p:extLst>
      <p:ext uri="{BB962C8B-B14F-4D97-AF65-F5344CB8AC3E}">
        <p14:creationId xmlns:p14="http://schemas.microsoft.com/office/powerpoint/2010/main" val="2588660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3">
            <a:extLst>
              <a:ext uri="{FF2B5EF4-FFF2-40B4-BE49-F238E27FC236}">
                <a16:creationId xmlns:a16="http://schemas.microsoft.com/office/drawing/2014/main" id="{F72E2F6A-97C9-8942-AC29-85FA45BABD65}"/>
              </a:ext>
            </a:extLst>
          </p:cNvPr>
          <p:cNvSpPr>
            <a:spLocks noGrp="1"/>
          </p:cNvSpPr>
          <p:nvPr>
            <p:ph type="body" idx="4294967295"/>
          </p:nvPr>
        </p:nvSpPr>
        <p:spPr>
          <a:xfrm>
            <a:off x="972588" y="1792200"/>
            <a:ext cx="9426633" cy="3827203"/>
          </a:xfrm>
        </p:spPr>
        <p:txBody>
          <a:bodyPr>
            <a:normAutofit fontScale="45000" lnSpcReduction="20000"/>
          </a:bodyPr>
          <a:lstStyle/>
          <a:p>
            <a:pPr marL="0" indent="0">
              <a:lnSpc>
                <a:spcPct val="160000"/>
              </a:lnSpc>
              <a:buNone/>
            </a:pPr>
            <a:r>
              <a:rPr lang="en-GB" sz="5300" dirty="0">
                <a:solidFill>
                  <a:srgbClr val="FF5C29"/>
                </a:solidFill>
              </a:rPr>
              <a:t>Universal human rights are fine but not enough!</a:t>
            </a:r>
            <a:r>
              <a:rPr lang="en-GB" sz="4000" dirty="0">
                <a:solidFill>
                  <a:schemeClr val="accent2">
                    <a:lumMod val="50000"/>
                  </a:schemeClr>
                </a:solidFill>
              </a:rPr>
              <a:t/>
            </a:r>
            <a:br>
              <a:rPr lang="en-GB" sz="4000" dirty="0">
                <a:solidFill>
                  <a:schemeClr val="accent2">
                    <a:lumMod val="50000"/>
                  </a:schemeClr>
                </a:solidFill>
              </a:rPr>
            </a:br>
            <a:r>
              <a:rPr lang="en-GB" sz="4000" dirty="0"/>
              <a:t/>
            </a:r>
            <a:br>
              <a:rPr lang="en-GB" sz="4000" dirty="0"/>
            </a:br>
            <a:r>
              <a:rPr lang="en-GB" sz="4000" dirty="0"/>
              <a:t>Universal human rights apply to older people and all other adults, though  the United Nations have been trying hard to adopt a Convention On Older People’s Rights. On the international normative level concerning older people’s rights no real shift has been made for more than 20 years now. </a:t>
            </a:r>
            <a:r>
              <a:rPr lang="en-SI" sz="2700" dirty="0"/>
              <a:t/>
            </a:r>
            <a:br>
              <a:rPr lang="en-SI" sz="2700" dirty="0"/>
            </a:br>
            <a:r>
              <a:rPr lang="en-SI" sz="2400" dirty="0"/>
              <a:t/>
            </a:r>
            <a:br>
              <a:rPr lang="en-SI" sz="2400" dirty="0"/>
            </a:br>
            <a:r>
              <a:rPr lang="en-GB" sz="2700" dirty="0"/>
              <a:t/>
            </a:r>
            <a:br>
              <a:rPr lang="en-GB" sz="2700" dirty="0"/>
            </a:br>
            <a:r>
              <a:rPr lang="en-GB" sz="2700" dirty="0"/>
              <a:t/>
            </a:r>
            <a:br>
              <a:rPr lang="en-GB" sz="2700" dirty="0"/>
            </a:br>
            <a:endParaRPr lang="en-SI" dirty="0"/>
          </a:p>
        </p:txBody>
      </p:sp>
    </p:spTree>
    <p:extLst>
      <p:ext uri="{BB962C8B-B14F-4D97-AF65-F5344CB8AC3E}">
        <p14:creationId xmlns:p14="http://schemas.microsoft.com/office/powerpoint/2010/main" val="3726018248"/>
      </p:ext>
    </p:extLst>
  </p:cSld>
  <p:clrMapOvr>
    <a:masterClrMapping/>
  </p:clrMapOvr>
</p:sld>
</file>

<file path=ppt/theme/theme1.xml><?xml version="1.0" encoding="utf-8"?>
<a:theme xmlns:a="http://schemas.openxmlformats.org/drawingml/2006/main" name="Custom Design">
  <a:themeElements>
    <a:clrScheme name="Custom Funmilies">
      <a:dk1>
        <a:sysClr val="windowText" lastClr="000000"/>
      </a:dk1>
      <a:lt1>
        <a:sysClr val="window" lastClr="FFFFFF"/>
      </a:lt1>
      <a:dk2>
        <a:srgbClr val="44546A"/>
      </a:dk2>
      <a:lt2>
        <a:srgbClr val="E7E6E6"/>
      </a:lt2>
      <a:accent1>
        <a:srgbClr val="72E1D7"/>
      </a:accent1>
      <a:accent2>
        <a:srgbClr val="FF6464"/>
      </a:accent2>
      <a:accent3>
        <a:srgbClr val="EDEDED"/>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2641</TotalTime>
  <Words>1613</Words>
  <Application>Microsoft Office PowerPoint</Application>
  <PresentationFormat>Širokozaslonsko</PresentationFormat>
  <Paragraphs>152</Paragraphs>
  <Slides>35</Slides>
  <Notes>0</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35</vt:i4>
      </vt:variant>
    </vt:vector>
  </HeadingPairs>
  <TitlesOfParts>
    <vt:vector size="41" baseType="lpstr">
      <vt:lpstr>Arial</vt:lpstr>
      <vt:lpstr>Calibri</vt:lpstr>
      <vt:lpstr>Calibri Light</vt:lpstr>
      <vt:lpstr>Corbel</vt:lpstr>
      <vt:lpstr>Times New Roman</vt:lpstr>
      <vt:lpstr>Custom Design</vt:lpstr>
      <vt:lpstr>Funmilies</vt:lpstr>
      <vt:lpstr>Intro</vt:lpstr>
      <vt:lpstr>Overview</vt:lpstr>
      <vt:lpstr>Overview</vt:lpstr>
      <vt:lpstr>Introductory Evaluation</vt:lpstr>
      <vt:lpstr>Overview of the main legal interventions towards older people’s rights and responsibilities</vt:lpstr>
      <vt:lpstr>Goal</vt:lpstr>
      <vt:lpstr>Rights in international documents?</vt:lpstr>
      <vt:lpstr>PowerPointova predstavitev</vt:lpstr>
      <vt:lpstr>Group activities</vt:lpstr>
      <vt:lpstr>Group activities</vt:lpstr>
      <vt:lpstr>Group activities</vt:lpstr>
      <vt:lpstr>Some older people’s rights applicable to everyday life and sports</vt:lpstr>
      <vt:lpstr>Goals</vt:lpstr>
      <vt:lpstr>Intro</vt:lpstr>
      <vt:lpstr>Older  peoples’ rights according to EURAG</vt:lpstr>
      <vt:lpstr>Older  peoples’ rights according to EURAG</vt:lpstr>
      <vt:lpstr>Group activities</vt:lpstr>
      <vt:lpstr>References</vt:lpstr>
      <vt:lpstr>Understanding older people and their social position for creating  successful contact zones</vt:lpstr>
      <vt:lpstr>Goals</vt:lpstr>
      <vt:lpstr>Intro</vt:lpstr>
      <vt:lpstr>Position of older people in EU societies</vt:lpstr>
      <vt:lpstr>Position of older people in EU societies</vt:lpstr>
      <vt:lpstr>About professional and social depreciation of older people</vt:lpstr>
      <vt:lpstr>What is social fairness?  From redistribution to recognition </vt:lpstr>
      <vt:lpstr>What is social fairness?  From redistribution to recognition </vt:lpstr>
      <vt:lpstr>What is social fairness?  From redistribution to recognition </vt:lpstr>
      <vt:lpstr>What is social fairness?  From redistribution to recognition </vt:lpstr>
      <vt:lpstr>Solutions?</vt:lpstr>
      <vt:lpstr>Group activities</vt:lpstr>
      <vt:lpstr>Group activities</vt:lpstr>
      <vt:lpstr>References</vt:lpstr>
      <vt:lpstr>References</vt:lpstr>
      <vt:lpstr>Closure and Final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Funmilies partners meeting</dc:title>
  <dc:creator>famighetti</dc:creator>
  <cp:lastModifiedBy>univerzatri</cp:lastModifiedBy>
  <cp:revision>109</cp:revision>
  <dcterms:created xsi:type="dcterms:W3CDTF">2021-10-07T09:55:09Z</dcterms:created>
  <dcterms:modified xsi:type="dcterms:W3CDTF">2022-01-05T08:18:15Z</dcterms:modified>
</cp:coreProperties>
</file>