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3840">
          <p15:clr>
            <a:srgbClr val="000000"/>
          </p15:clr>
        </p15:guide>
      </p15:sldGuideLst>
    </p:ext>
    <p:ext uri="http://customooxmlschemas.google.com/">
      <go:slidesCustomData xmlns:go="http://customooxmlschemas.google.com/" r:id="rId31" roundtripDataSignature="AMtx7mgWTAf488Y98DVSlFaoGNozNl86B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customschemas.google.com/relationships/presentationmetadata" Target="metadata"/><Relationship Id="rId30" Type="http://schemas.openxmlformats.org/officeDocument/2006/relationships/slide" Target="slides/slide2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8" name="Google Shape;198;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6" name="Google Shape;206;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3" name="Google Shape;213;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0" name="Google Shape;220;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7" name="Google Shape;227;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5" name="Google Shape;235;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2" name="Google Shape;242;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0" name="Google Shape;250;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8" name="Google Shape;258;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5" name="Google Shape;265;p1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2" name="Google Shape;132;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4" name="Google Shape;274;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8" name="Google Shape;288;p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7" name="Google Shape;297;p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6" name="Google Shape;306;p2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3" name="Google Shape;313;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p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6" name="Google Shape;326;p2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 name="Google Shape;140;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9" name="Google Shape;159;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8" name="Google Shape;168;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5" name="Google Shape;175;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2" name="Google Shape;182;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0" name="Google Shape;190;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0" name="Shape 20"/>
        <p:cNvGrpSpPr/>
        <p:nvPr/>
      </p:nvGrpSpPr>
      <p:grpSpPr>
        <a:xfrm>
          <a:off x="0" y="0"/>
          <a:ext cx="0" cy="0"/>
          <a:chOff x="0" y="0"/>
          <a:chExt cx="0" cy="0"/>
        </a:xfrm>
      </p:grpSpPr>
      <p:sp>
        <p:nvSpPr>
          <p:cNvPr id="21" name="Google Shape;21;p27"/>
          <p:cNvSpPr txBox="1"/>
          <p:nvPr>
            <p:ph type="ctrTitle"/>
          </p:nvPr>
        </p:nvSpPr>
        <p:spPr>
          <a:xfrm>
            <a:off x="1524000" y="1122363"/>
            <a:ext cx="9144000" cy="2090737"/>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 name="Google Shape;22;p27"/>
          <p:cNvSpPr txBox="1"/>
          <p:nvPr>
            <p:ph idx="1" type="subTitle"/>
          </p:nvPr>
        </p:nvSpPr>
        <p:spPr>
          <a:xfrm>
            <a:off x="1524000" y="3330576"/>
            <a:ext cx="9144000" cy="4445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accent2"/>
              </a:buClr>
              <a:buSzPts val="2400"/>
              <a:buNone/>
              <a:defRPr sz="2400">
                <a:solidFill>
                  <a:schemeClr val="accent2"/>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3" name="Google Shape;23;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7" name="Shape 77"/>
        <p:cNvGrpSpPr/>
        <p:nvPr/>
      </p:nvGrpSpPr>
      <p:grpSpPr>
        <a:xfrm>
          <a:off x="0" y="0"/>
          <a:ext cx="0" cy="0"/>
          <a:chOff x="0" y="0"/>
          <a:chExt cx="0" cy="0"/>
        </a:xfrm>
      </p:grpSpPr>
      <p:sp>
        <p:nvSpPr>
          <p:cNvPr id="78" name="Google Shape;78;p36"/>
          <p:cNvSpPr txBox="1"/>
          <p:nvPr>
            <p:ph type="title"/>
          </p:nvPr>
        </p:nvSpPr>
        <p:spPr>
          <a:xfrm>
            <a:off x="838200" y="983686"/>
            <a:ext cx="10515600" cy="7070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36"/>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0" name="Google Shape;80;p3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3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3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3" name="Shape 83"/>
        <p:cNvGrpSpPr/>
        <p:nvPr/>
      </p:nvGrpSpPr>
      <p:grpSpPr>
        <a:xfrm>
          <a:off x="0" y="0"/>
          <a:ext cx="0" cy="0"/>
          <a:chOff x="0" y="0"/>
          <a:chExt cx="0" cy="0"/>
        </a:xfrm>
      </p:grpSpPr>
      <p:sp>
        <p:nvSpPr>
          <p:cNvPr id="84" name="Google Shape;84;p37"/>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37"/>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6" name="Google Shape;86;p3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3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3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wo Content">
  <p:cSld name="1_Two Content">
    <p:spTree>
      <p:nvGrpSpPr>
        <p:cNvPr id="89" name="Shape 89"/>
        <p:cNvGrpSpPr/>
        <p:nvPr/>
      </p:nvGrpSpPr>
      <p:grpSpPr>
        <a:xfrm>
          <a:off x="0" y="0"/>
          <a:ext cx="0" cy="0"/>
          <a:chOff x="0" y="0"/>
          <a:chExt cx="0" cy="0"/>
        </a:xfrm>
      </p:grpSpPr>
      <p:sp>
        <p:nvSpPr>
          <p:cNvPr id="90" name="Google Shape;90;p38"/>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1" name="Google Shape;91;p38"/>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2" name="Google Shape;92;p3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3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3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omparison">
  <p:cSld name="1_Comparison">
    <p:spTree>
      <p:nvGrpSpPr>
        <p:cNvPr id="95" name="Shape 95"/>
        <p:cNvGrpSpPr/>
        <p:nvPr/>
      </p:nvGrpSpPr>
      <p:grpSpPr>
        <a:xfrm>
          <a:off x="0" y="0"/>
          <a:ext cx="0" cy="0"/>
          <a:chOff x="0" y="0"/>
          <a:chExt cx="0" cy="0"/>
        </a:xfrm>
      </p:grpSpPr>
      <p:sp>
        <p:nvSpPr>
          <p:cNvPr id="96" name="Google Shape;96;p39"/>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97" name="Google Shape;97;p39"/>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8" name="Google Shape;98;p39"/>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99" name="Google Shape;99;p39"/>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0" name="Google Shape;100;p3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3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3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Only">
  <p:cSld name="1_Title Only">
    <p:spTree>
      <p:nvGrpSpPr>
        <p:cNvPr id="103" name="Shape 103"/>
        <p:cNvGrpSpPr/>
        <p:nvPr/>
      </p:nvGrpSpPr>
      <p:grpSpPr>
        <a:xfrm>
          <a:off x="0" y="0"/>
          <a:ext cx="0" cy="0"/>
          <a:chOff x="0" y="0"/>
          <a:chExt cx="0" cy="0"/>
        </a:xfrm>
      </p:grpSpPr>
      <p:sp>
        <p:nvSpPr>
          <p:cNvPr id="104" name="Google Shape;104;p4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4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4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ontent with Caption">
  <p:cSld name="1_Content with Caption">
    <p:spTree>
      <p:nvGrpSpPr>
        <p:cNvPr id="107" name="Shape 107"/>
        <p:cNvGrpSpPr/>
        <p:nvPr/>
      </p:nvGrpSpPr>
      <p:grpSpPr>
        <a:xfrm>
          <a:off x="0" y="0"/>
          <a:ext cx="0" cy="0"/>
          <a:chOff x="0" y="0"/>
          <a:chExt cx="0" cy="0"/>
        </a:xfrm>
      </p:grpSpPr>
      <p:sp>
        <p:nvSpPr>
          <p:cNvPr id="108" name="Google Shape;108;p41"/>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109" name="Google Shape;109;p41"/>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10" name="Google Shape;110;p4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4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2" name="Google Shape;112;p4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Vertical Text">
  <p:cSld name="1_Title and Vertical Text">
    <p:spTree>
      <p:nvGrpSpPr>
        <p:cNvPr id="113" name="Shape 113"/>
        <p:cNvGrpSpPr/>
        <p:nvPr/>
      </p:nvGrpSpPr>
      <p:grpSpPr>
        <a:xfrm>
          <a:off x="0" y="0"/>
          <a:ext cx="0" cy="0"/>
          <a:chOff x="0" y="0"/>
          <a:chExt cx="0" cy="0"/>
        </a:xfrm>
      </p:grpSpPr>
      <p:sp>
        <p:nvSpPr>
          <p:cNvPr id="114" name="Google Shape;114;p4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5" name="Google Shape;115;p4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4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Vertical Title and Text">
  <p:cSld name="1_Vertical Title and Text">
    <p:spTree>
      <p:nvGrpSpPr>
        <p:cNvPr id="117" name="Shape 117"/>
        <p:cNvGrpSpPr/>
        <p:nvPr/>
      </p:nvGrpSpPr>
      <p:grpSpPr>
        <a:xfrm>
          <a:off x="0" y="0"/>
          <a:ext cx="0" cy="0"/>
          <a:chOff x="0" y="0"/>
          <a:chExt cx="0" cy="0"/>
        </a:xfrm>
      </p:grpSpPr>
      <p:sp>
        <p:nvSpPr>
          <p:cNvPr id="118" name="Google Shape;118;p4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9" name="Google Shape;119;p4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4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6" name="Shape 26"/>
        <p:cNvGrpSpPr/>
        <p:nvPr/>
      </p:nvGrpSpPr>
      <p:grpSpPr>
        <a:xfrm>
          <a:off x="0" y="0"/>
          <a:ext cx="0" cy="0"/>
          <a:chOff x="0" y="0"/>
          <a:chExt cx="0" cy="0"/>
        </a:xfrm>
      </p:grpSpPr>
      <p:sp>
        <p:nvSpPr>
          <p:cNvPr id="27" name="Google Shape;27;p28"/>
          <p:cNvSpPr txBox="1"/>
          <p:nvPr>
            <p:ph type="title"/>
          </p:nvPr>
        </p:nvSpPr>
        <p:spPr>
          <a:xfrm>
            <a:off x="838200" y="983686"/>
            <a:ext cx="10515600" cy="7070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8" name="Google Shape;28;p2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9" name="Google Shape;29;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2" name="Shape 32"/>
        <p:cNvGrpSpPr/>
        <p:nvPr/>
      </p:nvGrpSpPr>
      <p:grpSpPr>
        <a:xfrm>
          <a:off x="0" y="0"/>
          <a:ext cx="0" cy="0"/>
          <a:chOff x="0" y="0"/>
          <a:chExt cx="0" cy="0"/>
        </a:xfrm>
      </p:grpSpPr>
      <p:sp>
        <p:nvSpPr>
          <p:cNvPr id="33" name="Google Shape;33;p2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 name="Google Shape;34;p2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35" name="Google Shape;35;p2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6" name="Google Shape;36;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9" name="Shape 39"/>
        <p:cNvGrpSpPr/>
        <p:nvPr/>
      </p:nvGrpSpPr>
      <p:grpSpPr>
        <a:xfrm>
          <a:off x="0" y="0"/>
          <a:ext cx="0" cy="0"/>
          <a:chOff x="0" y="0"/>
          <a:chExt cx="0" cy="0"/>
        </a:xfrm>
      </p:grpSpPr>
      <p:sp>
        <p:nvSpPr>
          <p:cNvPr id="40" name="Google Shape;40;p30"/>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30"/>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42" name="Google Shape;42;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5" name="Shape 45"/>
        <p:cNvGrpSpPr/>
        <p:nvPr/>
      </p:nvGrpSpPr>
      <p:grpSpPr>
        <a:xfrm>
          <a:off x="0" y="0"/>
          <a:ext cx="0" cy="0"/>
          <a:chOff x="0" y="0"/>
          <a:chExt cx="0" cy="0"/>
        </a:xfrm>
      </p:grpSpPr>
      <p:sp>
        <p:nvSpPr>
          <p:cNvPr id="46" name="Google Shape;46;p31"/>
          <p:cNvSpPr txBox="1"/>
          <p:nvPr>
            <p:ph type="title"/>
          </p:nvPr>
        </p:nvSpPr>
        <p:spPr>
          <a:xfrm>
            <a:off x="838200" y="983686"/>
            <a:ext cx="10515600" cy="7070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31"/>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31"/>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3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3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2" name="Shape 52"/>
        <p:cNvGrpSpPr/>
        <p:nvPr/>
      </p:nvGrpSpPr>
      <p:grpSpPr>
        <a:xfrm>
          <a:off x="0" y="0"/>
          <a:ext cx="0" cy="0"/>
          <a:chOff x="0" y="0"/>
          <a:chExt cx="0" cy="0"/>
        </a:xfrm>
      </p:grpSpPr>
      <p:sp>
        <p:nvSpPr>
          <p:cNvPr id="53" name="Google Shape;53;p32"/>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32"/>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5" name="Google Shape;55;p32"/>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6" name="Google Shape;56;p32"/>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7" name="Google Shape;57;p32"/>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8" name="Google Shape;58;p3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3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1" name="Shape 61"/>
        <p:cNvGrpSpPr/>
        <p:nvPr/>
      </p:nvGrpSpPr>
      <p:grpSpPr>
        <a:xfrm>
          <a:off x="0" y="0"/>
          <a:ext cx="0" cy="0"/>
          <a:chOff x="0" y="0"/>
          <a:chExt cx="0" cy="0"/>
        </a:xfrm>
      </p:grpSpPr>
      <p:sp>
        <p:nvSpPr>
          <p:cNvPr id="62" name="Google Shape;62;p33"/>
          <p:cNvSpPr txBox="1"/>
          <p:nvPr>
            <p:ph type="title"/>
          </p:nvPr>
        </p:nvSpPr>
        <p:spPr>
          <a:xfrm>
            <a:off x="838200" y="983686"/>
            <a:ext cx="10515600" cy="7070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3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3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3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3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3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3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0" name="Shape 70"/>
        <p:cNvGrpSpPr/>
        <p:nvPr/>
      </p:nvGrpSpPr>
      <p:grpSpPr>
        <a:xfrm>
          <a:off x="0" y="0"/>
          <a:ext cx="0" cy="0"/>
          <a:chOff x="0" y="0"/>
          <a:chExt cx="0" cy="0"/>
        </a:xfrm>
      </p:grpSpPr>
      <p:sp>
        <p:nvSpPr>
          <p:cNvPr id="71" name="Google Shape;71;p3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2" name="Google Shape;72;p35"/>
          <p:cNvSpPr/>
          <p:nvPr>
            <p:ph idx="2" type="pic"/>
          </p:nvPr>
        </p:nvSpPr>
        <p:spPr>
          <a:xfrm>
            <a:off x="5183188" y="987425"/>
            <a:ext cx="6172200" cy="4873625"/>
          </a:xfrm>
          <a:prstGeom prst="rect">
            <a:avLst/>
          </a:prstGeom>
          <a:noFill/>
          <a:ln>
            <a:noFill/>
          </a:ln>
        </p:spPr>
      </p:sp>
      <p:sp>
        <p:nvSpPr>
          <p:cNvPr id="73" name="Google Shape;73;p35"/>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4" name="Google Shape;74;p3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3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3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17.xml"/><Relationship Id="rId11" Type="http://schemas.openxmlformats.org/officeDocument/2006/relationships/slideLayout" Target="../slideLayouts/slideLayout8.xml"/><Relationship Id="rId10" Type="http://schemas.openxmlformats.org/officeDocument/2006/relationships/slideLayout" Target="../slideLayouts/slideLayout7.xml"/><Relationship Id="rId21" Type="http://schemas.openxmlformats.org/officeDocument/2006/relationships/theme" Target="../theme/theme1.xml"/><Relationship Id="rId13" Type="http://schemas.openxmlformats.org/officeDocument/2006/relationships/slideLayout" Target="../slideLayouts/slideLayout10.xml"/><Relationship Id="rId12" Type="http://schemas.openxmlformats.org/officeDocument/2006/relationships/slideLayout" Target="../slideLayouts/slideLayout9.xml"/><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slideLayout" Target="../slideLayouts/slideLayout1.xml"/><Relationship Id="rId9" Type="http://schemas.openxmlformats.org/officeDocument/2006/relationships/slideLayout" Target="../slideLayouts/slideLayout6.xml"/><Relationship Id="rId15" Type="http://schemas.openxmlformats.org/officeDocument/2006/relationships/slideLayout" Target="../slideLayouts/slideLayout12.xml"/><Relationship Id="rId14" Type="http://schemas.openxmlformats.org/officeDocument/2006/relationships/slideLayout" Target="../slideLayouts/slideLayout11.xml"/><Relationship Id="rId17" Type="http://schemas.openxmlformats.org/officeDocument/2006/relationships/slideLayout" Target="../slideLayouts/slideLayout14.xml"/><Relationship Id="rId16" Type="http://schemas.openxmlformats.org/officeDocument/2006/relationships/slideLayout" Target="../slideLayouts/slideLayout13.xml"/><Relationship Id="rId5" Type="http://schemas.openxmlformats.org/officeDocument/2006/relationships/slideLayout" Target="../slideLayouts/slideLayout2.xml"/><Relationship Id="rId19" Type="http://schemas.openxmlformats.org/officeDocument/2006/relationships/slideLayout" Target="../slideLayouts/slideLayout16.xml"/><Relationship Id="rId6" Type="http://schemas.openxmlformats.org/officeDocument/2006/relationships/slideLayout" Target="../slideLayouts/slideLayout3.xml"/><Relationship Id="rId18" Type="http://schemas.openxmlformats.org/officeDocument/2006/relationships/slideLayout" Target="../slideLayouts/slideLayout15.xml"/><Relationship Id="rId7" Type="http://schemas.openxmlformats.org/officeDocument/2006/relationships/slideLayout" Target="../slideLayouts/slideLayout4.xml"/><Relationship Id="rId8"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pic>
        <p:nvPicPr>
          <p:cNvPr id="10" name="Google Shape;10;p26"/>
          <p:cNvPicPr preferRelativeResize="0"/>
          <p:nvPr/>
        </p:nvPicPr>
        <p:blipFill rotWithShape="1">
          <a:blip r:embed="rId1">
            <a:alphaModFix/>
          </a:blip>
          <a:srcRect b="0" l="0" r="0" t="0"/>
          <a:stretch/>
        </p:blipFill>
        <p:spPr>
          <a:xfrm>
            <a:off x="513250" y="6053794"/>
            <a:ext cx="1959938" cy="559361"/>
          </a:xfrm>
          <a:prstGeom prst="rect">
            <a:avLst/>
          </a:prstGeom>
          <a:noFill/>
          <a:ln>
            <a:noFill/>
          </a:ln>
        </p:spPr>
      </p:pic>
      <p:sp>
        <p:nvSpPr>
          <p:cNvPr id="11" name="Google Shape;11;p26"/>
          <p:cNvSpPr txBox="1"/>
          <p:nvPr/>
        </p:nvSpPr>
        <p:spPr>
          <a:xfrm>
            <a:off x="2653393" y="6102641"/>
            <a:ext cx="622935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800" u="none" cap="none" strike="noStrike">
                <a:solidFill>
                  <a:srgbClr val="7F7F7F"/>
                </a:solidFill>
                <a:latin typeface="Calibri"/>
                <a:ea typeface="Calibri"/>
                <a:cs typeface="Calibri"/>
                <a:sym typeface="Calibri"/>
              </a:rPr>
              <a:t>The European Commission's support for the production of this publication does not constitute an endorsement of the contents, </a:t>
            </a:r>
            <a:br>
              <a:rPr b="0" i="0" lang="en-US" sz="800" u="none" cap="none" strike="noStrike">
                <a:solidFill>
                  <a:srgbClr val="7F7F7F"/>
                </a:solidFill>
                <a:latin typeface="Calibri"/>
                <a:ea typeface="Calibri"/>
                <a:cs typeface="Calibri"/>
                <a:sym typeface="Calibri"/>
              </a:rPr>
            </a:br>
            <a:r>
              <a:rPr b="0" i="0" lang="en-US" sz="800" u="none" cap="none" strike="noStrike">
                <a:solidFill>
                  <a:srgbClr val="7F7F7F"/>
                </a:solidFill>
                <a:latin typeface="Calibri"/>
                <a:ea typeface="Calibri"/>
                <a:cs typeface="Calibri"/>
                <a:sym typeface="Calibri"/>
              </a:rPr>
              <a:t>which reflect  the views only of the authors, and the Commission cannot be held responsible for any use which may be made </a:t>
            </a:r>
            <a:br>
              <a:rPr b="0" i="0" lang="en-US" sz="800" u="none" cap="none" strike="noStrike">
                <a:solidFill>
                  <a:srgbClr val="7F7F7F"/>
                </a:solidFill>
                <a:latin typeface="Calibri"/>
                <a:ea typeface="Calibri"/>
                <a:cs typeface="Calibri"/>
                <a:sym typeface="Calibri"/>
              </a:rPr>
            </a:br>
            <a:r>
              <a:rPr b="0" i="0" lang="en-US" sz="800" u="none" cap="none" strike="noStrike">
                <a:solidFill>
                  <a:srgbClr val="7F7F7F"/>
                </a:solidFill>
                <a:latin typeface="Calibri"/>
                <a:ea typeface="Calibri"/>
                <a:cs typeface="Calibri"/>
                <a:sym typeface="Calibri"/>
              </a:rPr>
              <a:t>of the information contained therein.</a:t>
            </a:r>
            <a:endParaRPr sz="3200">
              <a:solidFill>
                <a:srgbClr val="7F7F7F"/>
              </a:solidFill>
              <a:latin typeface="Calibri"/>
              <a:ea typeface="Calibri"/>
              <a:cs typeface="Calibri"/>
              <a:sym typeface="Calibri"/>
            </a:endParaRPr>
          </a:p>
        </p:txBody>
      </p:sp>
      <p:pic>
        <p:nvPicPr>
          <p:cNvPr descr="NEW all partners" id="12" name="Google Shape;12;p26"/>
          <p:cNvPicPr preferRelativeResize="0"/>
          <p:nvPr/>
        </p:nvPicPr>
        <p:blipFill rotWithShape="1">
          <a:blip r:embed="rId2">
            <a:alphaModFix/>
          </a:blip>
          <a:srcRect b="0" l="0" r="0" t="0"/>
          <a:stretch/>
        </p:blipFill>
        <p:spPr>
          <a:xfrm>
            <a:off x="7786006" y="172510"/>
            <a:ext cx="3887075" cy="472622"/>
          </a:xfrm>
          <a:prstGeom prst="rect">
            <a:avLst/>
          </a:prstGeom>
          <a:noFill/>
          <a:ln>
            <a:noFill/>
          </a:ln>
        </p:spPr>
      </p:pic>
      <p:sp>
        <p:nvSpPr>
          <p:cNvPr id="13" name="Google Shape;13;p26"/>
          <p:cNvSpPr/>
          <p:nvPr/>
        </p:nvSpPr>
        <p:spPr>
          <a:xfrm>
            <a:off x="5660572" y="645132"/>
            <a:ext cx="6096000" cy="338554"/>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800">
                <a:solidFill>
                  <a:srgbClr val="808080"/>
                </a:solidFill>
                <a:latin typeface="Calibri"/>
                <a:ea typeface="Calibri"/>
                <a:cs typeface="Calibri"/>
                <a:sym typeface="Calibri"/>
              </a:rPr>
              <a:t>Intergenerational Sport Solutions for Healthy Ageing (Funmilies) </a:t>
            </a:r>
            <a:br>
              <a:rPr lang="en-US" sz="800">
                <a:solidFill>
                  <a:srgbClr val="808080"/>
                </a:solidFill>
                <a:latin typeface="Calibri"/>
                <a:ea typeface="Calibri"/>
                <a:cs typeface="Calibri"/>
                <a:sym typeface="Calibri"/>
              </a:rPr>
            </a:br>
            <a:r>
              <a:rPr lang="en-US" sz="800">
                <a:solidFill>
                  <a:srgbClr val="808080"/>
                </a:solidFill>
                <a:latin typeface="Calibri"/>
                <a:ea typeface="Calibri"/>
                <a:cs typeface="Calibri"/>
                <a:sym typeface="Calibri"/>
              </a:rPr>
              <a:t> Project Number: 622408-EPP-1-2020-1-EL-SPO-SCP</a:t>
            </a:r>
            <a:endParaRPr sz="3200">
              <a:solidFill>
                <a:schemeClr val="dk1"/>
              </a:solidFill>
              <a:latin typeface="Calibri"/>
              <a:ea typeface="Calibri"/>
              <a:cs typeface="Calibri"/>
              <a:sym typeface="Calibri"/>
            </a:endParaRPr>
          </a:p>
        </p:txBody>
      </p:sp>
      <p:pic>
        <p:nvPicPr>
          <p:cNvPr id="14" name="Google Shape;14;p26"/>
          <p:cNvPicPr preferRelativeResize="0"/>
          <p:nvPr/>
        </p:nvPicPr>
        <p:blipFill rotWithShape="1">
          <a:blip r:embed="rId3">
            <a:alphaModFix/>
          </a:blip>
          <a:srcRect b="0" l="0" r="0" t="0"/>
          <a:stretch/>
        </p:blipFill>
        <p:spPr>
          <a:xfrm>
            <a:off x="513250" y="167784"/>
            <a:ext cx="1583047" cy="910999"/>
          </a:xfrm>
          <a:prstGeom prst="rect">
            <a:avLst/>
          </a:prstGeom>
          <a:noFill/>
          <a:ln>
            <a:noFill/>
          </a:ln>
        </p:spPr>
      </p:pic>
      <p:sp>
        <p:nvSpPr>
          <p:cNvPr id="15" name="Google Shape;15;p26"/>
          <p:cNvSpPr txBox="1"/>
          <p:nvPr>
            <p:ph type="title"/>
          </p:nvPr>
        </p:nvSpPr>
        <p:spPr>
          <a:xfrm>
            <a:off x="838200" y="983686"/>
            <a:ext cx="10515600" cy="707002"/>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000"/>
              <a:buFont typeface="Calibri"/>
              <a:buNone/>
              <a:defRPr b="0" i="0" sz="4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6" name="Google Shape;16;p2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7" name="Google Shape;17;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8" name="Google Shape;18;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9" name="Google Shape;19;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sz="1200" u="none">
                <a:solidFill>
                  <a:srgbClr val="888888"/>
                </a:solidFill>
                <a:latin typeface="Calibri"/>
                <a:ea typeface="Calibri"/>
                <a:cs typeface="Calibri"/>
                <a:sym typeface="Calibri"/>
              </a:defRPr>
            </a:lvl1pPr>
            <a:lvl2pPr indent="0" lvl="1" marL="0" marR="0" rtl="0" algn="r">
              <a:spcBef>
                <a:spcPts val="0"/>
              </a:spcBef>
              <a:buNone/>
              <a:defRPr b="0" sz="1200" u="none">
                <a:solidFill>
                  <a:srgbClr val="888888"/>
                </a:solidFill>
                <a:latin typeface="Calibri"/>
                <a:ea typeface="Calibri"/>
                <a:cs typeface="Calibri"/>
                <a:sym typeface="Calibri"/>
              </a:defRPr>
            </a:lvl2pPr>
            <a:lvl3pPr indent="0" lvl="2" marL="0" marR="0" rtl="0" algn="r">
              <a:spcBef>
                <a:spcPts val="0"/>
              </a:spcBef>
              <a:buNone/>
              <a:defRPr b="0" sz="1200" u="none">
                <a:solidFill>
                  <a:srgbClr val="888888"/>
                </a:solidFill>
                <a:latin typeface="Calibri"/>
                <a:ea typeface="Calibri"/>
                <a:cs typeface="Calibri"/>
                <a:sym typeface="Calibri"/>
              </a:defRPr>
            </a:lvl3pPr>
            <a:lvl4pPr indent="0" lvl="3" marL="0" marR="0" rtl="0" algn="r">
              <a:spcBef>
                <a:spcPts val="0"/>
              </a:spcBef>
              <a:buNone/>
              <a:defRPr b="0" sz="1200" u="none">
                <a:solidFill>
                  <a:srgbClr val="888888"/>
                </a:solidFill>
                <a:latin typeface="Calibri"/>
                <a:ea typeface="Calibri"/>
                <a:cs typeface="Calibri"/>
                <a:sym typeface="Calibri"/>
              </a:defRPr>
            </a:lvl4pPr>
            <a:lvl5pPr indent="0" lvl="4" marL="0" marR="0" rtl="0" algn="r">
              <a:spcBef>
                <a:spcPts val="0"/>
              </a:spcBef>
              <a:buNone/>
              <a:defRPr b="0" sz="1200" u="none">
                <a:solidFill>
                  <a:srgbClr val="888888"/>
                </a:solidFill>
                <a:latin typeface="Calibri"/>
                <a:ea typeface="Calibri"/>
                <a:cs typeface="Calibri"/>
                <a:sym typeface="Calibri"/>
              </a:defRPr>
            </a:lvl5pPr>
            <a:lvl6pPr indent="0" lvl="5" marL="0" marR="0" rtl="0" algn="r">
              <a:spcBef>
                <a:spcPts val="0"/>
              </a:spcBef>
              <a:buNone/>
              <a:defRPr b="0" sz="1200" u="none">
                <a:solidFill>
                  <a:srgbClr val="888888"/>
                </a:solidFill>
                <a:latin typeface="Calibri"/>
                <a:ea typeface="Calibri"/>
                <a:cs typeface="Calibri"/>
                <a:sym typeface="Calibri"/>
              </a:defRPr>
            </a:lvl6pPr>
            <a:lvl7pPr indent="0" lvl="6" marL="0" marR="0" rtl="0" algn="r">
              <a:spcBef>
                <a:spcPts val="0"/>
              </a:spcBef>
              <a:buNone/>
              <a:defRPr b="0" sz="1200" u="none">
                <a:solidFill>
                  <a:srgbClr val="888888"/>
                </a:solidFill>
                <a:latin typeface="Calibri"/>
                <a:ea typeface="Calibri"/>
                <a:cs typeface="Calibri"/>
                <a:sym typeface="Calibri"/>
              </a:defRPr>
            </a:lvl7pPr>
            <a:lvl8pPr indent="0" lvl="7" marL="0" marR="0" rtl="0" algn="r">
              <a:spcBef>
                <a:spcPts val="0"/>
              </a:spcBef>
              <a:buNone/>
              <a:defRPr b="0" sz="1200" u="none">
                <a:solidFill>
                  <a:srgbClr val="888888"/>
                </a:solidFill>
                <a:latin typeface="Calibri"/>
                <a:ea typeface="Calibri"/>
                <a:cs typeface="Calibri"/>
                <a:sym typeface="Calibri"/>
              </a:defRPr>
            </a:lvl8pPr>
            <a:lvl9pPr indent="0" lvl="8" marL="0" marR="0" rtl="0" algn="r">
              <a:spcBef>
                <a:spcPts val="0"/>
              </a:spcBef>
              <a:buNone/>
              <a:defRPr b="0" sz="1200" u="non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 id="2147483661" r:id="rId16"/>
    <p:sldLayoutId id="2147483662" r:id="rId17"/>
    <p:sldLayoutId id="2147483663" r:id="rId18"/>
    <p:sldLayoutId id="2147483664" r:id="rId19"/>
    <p:sldLayoutId id="2147483665" r:id="rId20"/>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www.youtube.com/watch?v=AfERQ-Riy2E" TargetMode="External"/><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4.png"/><Relationship Id="rId4" Type="http://schemas.openxmlformats.org/officeDocument/2006/relationships/hyperlink" Target="https://jamboard.google.com/d/1tGAEkkdC9Oh-V1cpBABTKJL8W-ts2aAfz4wxn97l82w/viewer"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26.png"/><Relationship Id="rId4" Type="http://schemas.openxmlformats.org/officeDocument/2006/relationships/image" Target="../media/image28.png"/><Relationship Id="rId5" Type="http://schemas.openxmlformats.org/officeDocument/2006/relationships/image" Target="../media/image2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20.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25.png"/><Relationship Id="rId4" Type="http://schemas.openxmlformats.org/officeDocument/2006/relationships/image" Target="../media/image30.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2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31.png"/><Relationship Id="rId4" Type="http://schemas.openxmlformats.org/officeDocument/2006/relationships/image" Target="../media/image29.png"/><Relationship Id="rId5" Type="http://schemas.openxmlformats.org/officeDocument/2006/relationships/image" Target="../media/image34.png"/><Relationship Id="rId6" Type="http://schemas.openxmlformats.org/officeDocument/2006/relationships/image" Target="../media/image33.png"/><Relationship Id="rId7" Type="http://schemas.openxmlformats.org/officeDocument/2006/relationships/image" Target="../media/image36.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35.png"/><Relationship Id="rId4" Type="http://schemas.openxmlformats.org/officeDocument/2006/relationships/image" Target="../media/image37.png"/><Relationship Id="rId5" Type="http://schemas.openxmlformats.org/officeDocument/2006/relationships/image" Target="../media/image3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6.png"/><Relationship Id="rId4" Type="http://schemas.openxmlformats.org/officeDocument/2006/relationships/image" Target="../media/image18.png"/><Relationship Id="rId5"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5.png"/><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8.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6.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1.png"/><Relationship Id="rId4"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
          <p:cNvSpPr txBox="1"/>
          <p:nvPr>
            <p:ph type="ctrTitle"/>
          </p:nvPr>
        </p:nvSpPr>
        <p:spPr>
          <a:xfrm>
            <a:off x="1524000" y="1358537"/>
            <a:ext cx="9144000" cy="979351"/>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lang="en-US"/>
              <a:t>Funmilies</a:t>
            </a:r>
            <a:endParaRPr/>
          </a:p>
        </p:txBody>
      </p:sp>
      <p:sp>
        <p:nvSpPr>
          <p:cNvPr id="126" name="Google Shape;126;p1"/>
          <p:cNvSpPr txBox="1"/>
          <p:nvPr>
            <p:ph idx="1" type="subTitle"/>
          </p:nvPr>
        </p:nvSpPr>
        <p:spPr>
          <a:xfrm>
            <a:off x="770708" y="2403112"/>
            <a:ext cx="10411097" cy="4445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rgbClr val="FF5C29"/>
              </a:buClr>
              <a:buSzPts val="3200"/>
              <a:buNone/>
            </a:pPr>
            <a:r>
              <a:rPr lang="en-US" sz="3200">
                <a:solidFill>
                  <a:srgbClr val="FF5C29"/>
                </a:solidFill>
              </a:rPr>
              <a:t>Intergenerational Sport Solutions for Healthy Ageing</a:t>
            </a:r>
            <a:endParaRPr sz="3200"/>
          </a:p>
        </p:txBody>
      </p:sp>
      <p:sp>
        <p:nvSpPr>
          <p:cNvPr id="127" name="Google Shape;127;p1"/>
          <p:cNvSpPr txBox="1"/>
          <p:nvPr/>
        </p:nvSpPr>
        <p:spPr>
          <a:xfrm>
            <a:off x="785949" y="3452566"/>
            <a:ext cx="10515600" cy="707002"/>
          </a:xfrm>
          <a:prstGeom prst="rect">
            <a:avLst/>
          </a:prstGeom>
          <a:noFill/>
          <a:ln>
            <a:noFill/>
          </a:ln>
        </p:spPr>
        <p:txBody>
          <a:bodyPr anchorCtr="0" anchor="b"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3200"/>
              <a:buFont typeface="Calibri"/>
              <a:buNone/>
            </a:pPr>
            <a:r>
              <a:rPr b="1" i="0" lang="en-US" sz="3200" u="none" cap="none" strike="noStrike">
                <a:solidFill>
                  <a:schemeClr val="dk1"/>
                </a:solidFill>
                <a:latin typeface="Calibri"/>
                <a:ea typeface="Calibri"/>
                <a:cs typeface="Calibri"/>
                <a:sym typeface="Calibri"/>
              </a:rPr>
              <a:t>Capacity building program for sports professionals</a:t>
            </a:r>
            <a:endParaRPr b="0" i="0" sz="3200" u="none" cap="none" strike="noStrike">
              <a:solidFill>
                <a:schemeClr val="dk1"/>
              </a:solidFill>
              <a:latin typeface="Calibri"/>
              <a:ea typeface="Calibri"/>
              <a:cs typeface="Calibri"/>
              <a:sym typeface="Calibri"/>
            </a:endParaRPr>
          </a:p>
        </p:txBody>
      </p:sp>
      <p:sp>
        <p:nvSpPr>
          <p:cNvPr id="128" name="Google Shape;128;p1"/>
          <p:cNvSpPr txBox="1"/>
          <p:nvPr/>
        </p:nvSpPr>
        <p:spPr>
          <a:xfrm>
            <a:off x="3161211" y="4219302"/>
            <a:ext cx="696250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Module One: The Importance of intergenerational inclusion</a:t>
            </a:r>
            <a:endParaRPr sz="1800">
              <a:solidFill>
                <a:schemeClr val="dk1"/>
              </a:solidFill>
              <a:latin typeface="Calibri"/>
              <a:ea typeface="Calibri"/>
              <a:cs typeface="Calibri"/>
              <a:sym typeface="Calibri"/>
            </a:endParaRPr>
          </a:p>
        </p:txBody>
      </p:sp>
      <p:sp>
        <p:nvSpPr>
          <p:cNvPr id="129" name="Google Shape;129;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10"/>
          <p:cNvSpPr txBox="1"/>
          <p:nvPr>
            <p:ph type="title"/>
          </p:nvPr>
        </p:nvSpPr>
        <p:spPr>
          <a:xfrm>
            <a:off x="838200" y="983686"/>
            <a:ext cx="10515600" cy="707002"/>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Font typeface="Calibri"/>
              <a:buNone/>
            </a:pPr>
            <a:r>
              <a:rPr lang="en-US"/>
              <a:t>World Café – discussing together</a:t>
            </a:r>
            <a:endParaRPr/>
          </a:p>
        </p:txBody>
      </p:sp>
      <p:sp>
        <p:nvSpPr>
          <p:cNvPr id="201" name="Google Shape;201;p10"/>
          <p:cNvSpPr txBox="1"/>
          <p:nvPr>
            <p:ph idx="1" type="body"/>
          </p:nvPr>
        </p:nvSpPr>
        <p:spPr>
          <a:xfrm>
            <a:off x="5225143" y="2034631"/>
            <a:ext cx="6792686" cy="3660775"/>
          </a:xfrm>
          <a:prstGeom prst="rect">
            <a:avLst/>
          </a:prstGeom>
          <a:noFill/>
          <a:ln>
            <a:noFill/>
          </a:ln>
        </p:spPr>
        <p:txBody>
          <a:bodyPr anchorCtr="0" anchor="t" bIns="45700" lIns="91425" spcFirstLastPara="1" rIns="91425" wrap="square" tIns="45700">
            <a:normAutofit fontScale="85000" lnSpcReduction="10000"/>
          </a:bodyPr>
          <a:lstStyle/>
          <a:p>
            <a:pPr indent="-228600" lvl="0" marL="228600" rtl="0" algn="l">
              <a:lnSpc>
                <a:spcPct val="200000"/>
              </a:lnSpc>
              <a:spcBef>
                <a:spcPts val="0"/>
              </a:spcBef>
              <a:spcAft>
                <a:spcPts val="0"/>
              </a:spcAft>
              <a:buClr>
                <a:schemeClr val="dk1"/>
              </a:buClr>
              <a:buSzPct val="100000"/>
              <a:buNone/>
            </a:pPr>
            <a:r>
              <a:rPr lang="en-US" sz="2000"/>
              <a:t>Three groups: </a:t>
            </a:r>
            <a:endParaRPr/>
          </a:p>
          <a:p>
            <a:pPr indent="-228600" lvl="0" marL="228600" rtl="0" algn="l">
              <a:lnSpc>
                <a:spcPct val="200000"/>
              </a:lnSpc>
              <a:spcBef>
                <a:spcPts val="1000"/>
              </a:spcBef>
              <a:spcAft>
                <a:spcPts val="0"/>
              </a:spcAft>
              <a:buClr>
                <a:schemeClr val="dk1"/>
              </a:buClr>
              <a:buSzPct val="100000"/>
              <a:buChar char="•"/>
            </a:pPr>
            <a:r>
              <a:rPr lang="en-US" sz="2000"/>
              <a:t>What is </a:t>
            </a:r>
            <a:r>
              <a:rPr b="1" lang="en-US" sz="2000"/>
              <a:t>active ageing </a:t>
            </a:r>
            <a:r>
              <a:rPr lang="en-US" sz="2000"/>
              <a:t>and how it can be achieved</a:t>
            </a:r>
            <a:endParaRPr/>
          </a:p>
          <a:p>
            <a:pPr indent="-228600" lvl="0" marL="228600" rtl="0" algn="l">
              <a:lnSpc>
                <a:spcPct val="200000"/>
              </a:lnSpc>
              <a:spcBef>
                <a:spcPts val="1000"/>
              </a:spcBef>
              <a:spcAft>
                <a:spcPts val="0"/>
              </a:spcAft>
              <a:buClr>
                <a:schemeClr val="dk1"/>
              </a:buClr>
              <a:buSzPct val="100000"/>
              <a:buChar char="•"/>
            </a:pPr>
            <a:r>
              <a:rPr lang="en-US" sz="2000"/>
              <a:t>What is </a:t>
            </a:r>
            <a:r>
              <a:rPr b="1" lang="en-US" sz="2000"/>
              <a:t>social inclusion </a:t>
            </a:r>
            <a:r>
              <a:rPr lang="en-US" sz="2000"/>
              <a:t>of older people can be achieved in practice</a:t>
            </a:r>
            <a:endParaRPr/>
          </a:p>
          <a:p>
            <a:pPr indent="-228600" lvl="0" marL="228600" rtl="0" algn="l">
              <a:lnSpc>
                <a:spcPct val="200000"/>
              </a:lnSpc>
              <a:spcBef>
                <a:spcPts val="1000"/>
              </a:spcBef>
              <a:spcAft>
                <a:spcPts val="0"/>
              </a:spcAft>
              <a:buClr>
                <a:schemeClr val="dk1"/>
              </a:buClr>
              <a:buSzPct val="100000"/>
              <a:buChar char="•"/>
            </a:pPr>
            <a:r>
              <a:rPr lang="en-US" sz="2000"/>
              <a:t>What is </a:t>
            </a:r>
            <a:r>
              <a:rPr b="1" lang="en-US" sz="2000"/>
              <a:t>intergenerational inclusion </a:t>
            </a:r>
            <a:r>
              <a:rPr lang="en-US" sz="2000"/>
              <a:t>and how can it be achieved through sport?</a:t>
            </a:r>
            <a:br>
              <a:rPr lang="en-US"/>
            </a:br>
            <a:endParaRPr/>
          </a:p>
        </p:txBody>
      </p:sp>
      <p:pic>
        <p:nvPicPr>
          <p:cNvPr id="202" name="Google Shape;202;p10"/>
          <p:cNvPicPr preferRelativeResize="0"/>
          <p:nvPr/>
        </p:nvPicPr>
        <p:blipFill rotWithShape="1">
          <a:blip r:embed="rId3">
            <a:alphaModFix/>
          </a:blip>
          <a:srcRect b="0" l="0" r="0" t="0"/>
          <a:stretch/>
        </p:blipFill>
        <p:spPr>
          <a:xfrm>
            <a:off x="1280160" y="2116965"/>
            <a:ext cx="3500846" cy="3296913"/>
          </a:xfrm>
          <a:prstGeom prst="rect">
            <a:avLst/>
          </a:prstGeom>
          <a:noFill/>
          <a:ln>
            <a:noFill/>
          </a:ln>
        </p:spPr>
      </p:pic>
      <p:sp>
        <p:nvSpPr>
          <p:cNvPr id="203" name="Google Shape;203;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11"/>
          <p:cNvSpPr txBox="1"/>
          <p:nvPr>
            <p:ph type="title"/>
          </p:nvPr>
        </p:nvSpPr>
        <p:spPr>
          <a:xfrm>
            <a:off x="838200" y="983686"/>
            <a:ext cx="10515600" cy="707002"/>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Font typeface="Calibri"/>
              <a:buNone/>
            </a:pPr>
            <a:r>
              <a:rPr lang="en-US"/>
              <a:t>Active ageing</a:t>
            </a:r>
            <a:endParaRPr/>
          </a:p>
        </p:txBody>
      </p:sp>
      <p:pic>
        <p:nvPicPr>
          <p:cNvPr id="209" name="Google Shape;209;p11"/>
          <p:cNvPicPr preferRelativeResize="0"/>
          <p:nvPr/>
        </p:nvPicPr>
        <p:blipFill rotWithShape="1">
          <a:blip r:embed="rId3">
            <a:alphaModFix/>
          </a:blip>
          <a:srcRect b="0" l="0" r="0" t="0"/>
          <a:stretch/>
        </p:blipFill>
        <p:spPr>
          <a:xfrm>
            <a:off x="2259874" y="2159108"/>
            <a:ext cx="7591939" cy="2713338"/>
          </a:xfrm>
          <a:prstGeom prst="rect">
            <a:avLst/>
          </a:prstGeom>
          <a:noFill/>
          <a:ln>
            <a:noFill/>
          </a:ln>
        </p:spPr>
      </p:pic>
      <p:sp>
        <p:nvSpPr>
          <p:cNvPr id="210" name="Google Shape;210;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12"/>
          <p:cNvSpPr txBox="1"/>
          <p:nvPr>
            <p:ph idx="1" type="body"/>
          </p:nvPr>
        </p:nvSpPr>
        <p:spPr>
          <a:xfrm>
            <a:off x="877388" y="1084217"/>
            <a:ext cx="10591801" cy="4596358"/>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l">
              <a:lnSpc>
                <a:spcPct val="90000"/>
              </a:lnSpc>
              <a:spcBef>
                <a:spcPts val="0"/>
              </a:spcBef>
              <a:spcAft>
                <a:spcPts val="0"/>
              </a:spcAft>
              <a:buClr>
                <a:schemeClr val="dk1"/>
              </a:buClr>
              <a:buSzPct val="100000"/>
              <a:buNone/>
            </a:pPr>
            <a:r>
              <a:rPr lang="en-US"/>
              <a:t>The four identified dimensions for active ageing are: </a:t>
            </a:r>
            <a:endParaRPr/>
          </a:p>
          <a:p>
            <a:pPr indent="-228600" lvl="0" marL="228600" rtl="0" algn="l">
              <a:lnSpc>
                <a:spcPct val="90000"/>
              </a:lnSpc>
              <a:spcBef>
                <a:spcPts val="1000"/>
              </a:spcBef>
              <a:spcAft>
                <a:spcPts val="0"/>
              </a:spcAft>
              <a:buClr>
                <a:schemeClr val="dk1"/>
              </a:buClr>
              <a:buSzPct val="100000"/>
              <a:buChar char="•"/>
            </a:pPr>
            <a:r>
              <a:rPr lang="en-US"/>
              <a:t>Employment</a:t>
            </a:r>
            <a:endParaRPr/>
          </a:p>
          <a:p>
            <a:pPr indent="-228600" lvl="0" marL="228600" rtl="0" algn="l">
              <a:lnSpc>
                <a:spcPct val="90000"/>
              </a:lnSpc>
              <a:spcBef>
                <a:spcPts val="1000"/>
              </a:spcBef>
              <a:spcAft>
                <a:spcPts val="0"/>
              </a:spcAft>
              <a:buClr>
                <a:schemeClr val="dk1"/>
              </a:buClr>
              <a:buSzPct val="100000"/>
              <a:buChar char="•"/>
            </a:pPr>
            <a:r>
              <a:rPr lang="en-US"/>
              <a:t>Participation in society</a:t>
            </a:r>
            <a:endParaRPr/>
          </a:p>
          <a:p>
            <a:pPr indent="-228600" lvl="0" marL="228600" rtl="0" algn="l">
              <a:lnSpc>
                <a:spcPct val="90000"/>
              </a:lnSpc>
              <a:spcBef>
                <a:spcPts val="1000"/>
              </a:spcBef>
              <a:spcAft>
                <a:spcPts val="0"/>
              </a:spcAft>
              <a:buClr>
                <a:schemeClr val="dk1"/>
              </a:buClr>
              <a:buSzPct val="100000"/>
              <a:buChar char="•"/>
            </a:pPr>
            <a:r>
              <a:rPr lang="en-US"/>
              <a:t>Independent, Healthy and Secure Living</a:t>
            </a:r>
            <a:endParaRPr/>
          </a:p>
          <a:p>
            <a:pPr indent="-228600" lvl="0" marL="228600" rtl="0" algn="l">
              <a:lnSpc>
                <a:spcPct val="90000"/>
              </a:lnSpc>
              <a:spcBef>
                <a:spcPts val="1000"/>
              </a:spcBef>
              <a:spcAft>
                <a:spcPts val="0"/>
              </a:spcAft>
              <a:buClr>
                <a:schemeClr val="dk1"/>
              </a:buClr>
              <a:buSzPct val="100000"/>
              <a:buChar char="•"/>
            </a:pPr>
            <a:r>
              <a:rPr lang="en-US"/>
              <a:t>Capacity and Enabling Environment for Active Ageing (UNECE, 2018). </a:t>
            </a:r>
            <a:endParaRPr/>
          </a:p>
          <a:p>
            <a:pPr indent="-228600" lvl="0" marL="228600" rtl="0" algn="l">
              <a:lnSpc>
                <a:spcPct val="90000"/>
              </a:lnSpc>
              <a:spcBef>
                <a:spcPts val="1000"/>
              </a:spcBef>
              <a:spcAft>
                <a:spcPts val="0"/>
              </a:spcAft>
              <a:buClr>
                <a:schemeClr val="dk1"/>
              </a:buClr>
              <a:buSzPct val="100000"/>
              <a:buNone/>
            </a:pPr>
            <a:r>
              <a:t/>
            </a:r>
            <a:endParaRPr/>
          </a:p>
          <a:p>
            <a:pPr indent="-228600" lvl="0" marL="228600" rtl="0" algn="just">
              <a:lnSpc>
                <a:spcPct val="90000"/>
              </a:lnSpc>
              <a:spcBef>
                <a:spcPts val="1000"/>
              </a:spcBef>
              <a:spcAft>
                <a:spcPts val="0"/>
              </a:spcAft>
              <a:buClr>
                <a:schemeClr val="dk1"/>
              </a:buClr>
              <a:buSzPct val="100000"/>
              <a:buNone/>
            </a:pPr>
            <a:r>
              <a:rPr lang="en-US"/>
              <a:t>According to the last report of 2018, the southern European countries are</a:t>
            </a:r>
            <a:endParaRPr/>
          </a:p>
          <a:p>
            <a:pPr indent="-228600" lvl="0" marL="228600" rtl="0" algn="just">
              <a:lnSpc>
                <a:spcPct val="90000"/>
              </a:lnSpc>
              <a:spcBef>
                <a:spcPts val="1000"/>
              </a:spcBef>
              <a:spcAft>
                <a:spcPts val="0"/>
              </a:spcAft>
              <a:buClr>
                <a:schemeClr val="dk1"/>
              </a:buClr>
              <a:buSzPct val="100000"/>
              <a:buNone/>
            </a:pPr>
            <a:r>
              <a:rPr lang="en-US"/>
              <a:t>those with the lowest AAI (UNECE, 2019).</a:t>
            </a:r>
            <a:endParaRPr/>
          </a:p>
          <a:p>
            <a:pPr indent="-228600" lvl="0" marL="228600" rtl="0" algn="just">
              <a:lnSpc>
                <a:spcPct val="90000"/>
              </a:lnSpc>
              <a:spcBef>
                <a:spcPts val="1000"/>
              </a:spcBef>
              <a:spcAft>
                <a:spcPts val="0"/>
              </a:spcAft>
              <a:buClr>
                <a:schemeClr val="dk1"/>
              </a:buClr>
              <a:buSzPct val="100000"/>
              <a:buNone/>
            </a:pPr>
            <a:r>
              <a:t/>
            </a:r>
            <a:endParaRPr/>
          </a:p>
          <a:p>
            <a:pPr indent="-228600" lvl="0" marL="228600" rtl="0" algn="just">
              <a:lnSpc>
                <a:spcPct val="90000"/>
              </a:lnSpc>
              <a:spcBef>
                <a:spcPts val="1000"/>
              </a:spcBef>
              <a:spcAft>
                <a:spcPts val="0"/>
              </a:spcAft>
              <a:buClr>
                <a:schemeClr val="dk1"/>
              </a:buClr>
              <a:buSzPct val="100000"/>
              <a:buNone/>
            </a:pPr>
            <a:r>
              <a:rPr lang="en-US"/>
              <a:t>The Index identifies as fundamental categories for active ageing: </a:t>
            </a:r>
            <a:r>
              <a:rPr b="1" lang="en-US"/>
              <a:t>Physical</a:t>
            </a:r>
            <a:endParaRPr/>
          </a:p>
          <a:p>
            <a:pPr indent="-228600" lvl="0" marL="228600" rtl="0" algn="just">
              <a:lnSpc>
                <a:spcPct val="90000"/>
              </a:lnSpc>
              <a:spcBef>
                <a:spcPts val="1000"/>
              </a:spcBef>
              <a:spcAft>
                <a:spcPts val="0"/>
              </a:spcAft>
              <a:buClr>
                <a:schemeClr val="dk1"/>
              </a:buClr>
              <a:buSzPct val="100000"/>
              <a:buNone/>
            </a:pPr>
            <a:r>
              <a:rPr b="1" lang="en-US"/>
              <a:t>exercise; Lifelong learning; Mental wellbeing; Social connectedness.</a:t>
            </a:r>
            <a:endParaRPr/>
          </a:p>
          <a:p>
            <a:pPr indent="-64135" lvl="0" marL="228600" rtl="0" algn="l">
              <a:lnSpc>
                <a:spcPct val="90000"/>
              </a:lnSpc>
              <a:spcBef>
                <a:spcPts val="1000"/>
              </a:spcBef>
              <a:spcAft>
                <a:spcPts val="0"/>
              </a:spcAft>
              <a:buClr>
                <a:schemeClr val="dk1"/>
              </a:buClr>
              <a:buSzPct val="100000"/>
              <a:buNone/>
            </a:pPr>
            <a:r>
              <a:t/>
            </a:r>
            <a:endParaRPr/>
          </a:p>
          <a:p>
            <a:pPr indent="-228600" lvl="0" marL="228600" rtl="0" algn="l">
              <a:lnSpc>
                <a:spcPct val="90000"/>
              </a:lnSpc>
              <a:spcBef>
                <a:spcPts val="1000"/>
              </a:spcBef>
              <a:spcAft>
                <a:spcPts val="0"/>
              </a:spcAft>
              <a:buClr>
                <a:schemeClr val="dk1"/>
              </a:buClr>
              <a:buSzPct val="100000"/>
              <a:buNone/>
            </a:pPr>
            <a:r>
              <a:t/>
            </a:r>
            <a:endParaRPr/>
          </a:p>
          <a:p>
            <a:pPr indent="-64135" lvl="0" marL="228600" rtl="0" algn="l">
              <a:lnSpc>
                <a:spcPct val="90000"/>
              </a:lnSpc>
              <a:spcBef>
                <a:spcPts val="1000"/>
              </a:spcBef>
              <a:spcAft>
                <a:spcPts val="0"/>
              </a:spcAft>
              <a:buClr>
                <a:schemeClr val="dk1"/>
              </a:buClr>
              <a:buSzPct val="100000"/>
              <a:buNone/>
            </a:pPr>
            <a:r>
              <a:t/>
            </a:r>
            <a:endParaRPr/>
          </a:p>
        </p:txBody>
      </p:sp>
      <p:pic>
        <p:nvPicPr>
          <p:cNvPr id="216" name="Google Shape;216;p12"/>
          <p:cNvPicPr preferRelativeResize="0"/>
          <p:nvPr/>
        </p:nvPicPr>
        <p:blipFill rotWithShape="1">
          <a:blip r:embed="rId3">
            <a:alphaModFix/>
          </a:blip>
          <a:srcRect b="0" l="0" r="0" t="0"/>
          <a:stretch/>
        </p:blipFill>
        <p:spPr>
          <a:xfrm>
            <a:off x="0" y="4844952"/>
            <a:ext cx="757646" cy="449197"/>
          </a:xfrm>
          <a:prstGeom prst="rect">
            <a:avLst/>
          </a:prstGeom>
          <a:noFill/>
          <a:ln>
            <a:noFill/>
          </a:ln>
        </p:spPr>
      </p:pic>
      <p:sp>
        <p:nvSpPr>
          <p:cNvPr id="217" name="Google Shape;217;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13"/>
          <p:cNvSpPr txBox="1"/>
          <p:nvPr>
            <p:ph type="title"/>
          </p:nvPr>
        </p:nvSpPr>
        <p:spPr>
          <a:xfrm>
            <a:off x="838200" y="983686"/>
            <a:ext cx="10515600" cy="707002"/>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Font typeface="Calibri"/>
              <a:buNone/>
            </a:pPr>
            <a:r>
              <a:rPr lang="en-US"/>
              <a:t>Social inclusion of older people</a:t>
            </a:r>
            <a:endParaRPr/>
          </a:p>
        </p:txBody>
      </p:sp>
      <p:pic>
        <p:nvPicPr>
          <p:cNvPr id="223" name="Google Shape;223;p13"/>
          <p:cNvPicPr preferRelativeResize="0"/>
          <p:nvPr>
            <p:ph idx="1" type="body"/>
          </p:nvPr>
        </p:nvPicPr>
        <p:blipFill rotWithShape="1">
          <a:blip r:embed="rId3">
            <a:alphaModFix/>
          </a:blip>
          <a:srcRect b="0" l="0" r="0" t="0"/>
          <a:stretch/>
        </p:blipFill>
        <p:spPr>
          <a:xfrm>
            <a:off x="2820488" y="2001588"/>
            <a:ext cx="6140632" cy="3411462"/>
          </a:xfrm>
          <a:prstGeom prst="rect">
            <a:avLst/>
          </a:prstGeom>
          <a:noFill/>
          <a:ln>
            <a:noFill/>
          </a:ln>
        </p:spPr>
      </p:pic>
      <p:sp>
        <p:nvSpPr>
          <p:cNvPr id="224" name="Google Shape;224;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14"/>
          <p:cNvSpPr txBox="1"/>
          <p:nvPr>
            <p:ph type="title"/>
          </p:nvPr>
        </p:nvSpPr>
        <p:spPr>
          <a:xfrm>
            <a:off x="838200" y="983686"/>
            <a:ext cx="10515600" cy="707002"/>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Font typeface="Calibri"/>
              <a:buNone/>
            </a:pPr>
            <a:r>
              <a:rPr lang="en-US"/>
              <a:t>Intergenerational practice</a:t>
            </a:r>
            <a:endParaRPr/>
          </a:p>
        </p:txBody>
      </p:sp>
      <p:sp>
        <p:nvSpPr>
          <p:cNvPr id="230" name="Google Shape;230;p14"/>
          <p:cNvSpPr txBox="1"/>
          <p:nvPr>
            <p:ph idx="1" type="body"/>
          </p:nvPr>
        </p:nvSpPr>
        <p:spPr>
          <a:xfrm>
            <a:off x="838200" y="1825625"/>
            <a:ext cx="11114314" cy="3974284"/>
          </a:xfrm>
          <a:prstGeom prst="rect">
            <a:avLst/>
          </a:prstGeom>
          <a:noFill/>
          <a:ln>
            <a:noFill/>
          </a:ln>
        </p:spPr>
        <p:txBody>
          <a:bodyPr anchorCtr="0" anchor="t" bIns="45700" lIns="91425" spcFirstLastPara="1" rIns="91425" wrap="square" tIns="45700">
            <a:normAutofit lnSpcReduction="10000"/>
          </a:bodyPr>
          <a:lstStyle/>
          <a:p>
            <a:pPr indent="-228600" lvl="0" marL="228600" rtl="0" algn="just">
              <a:lnSpc>
                <a:spcPct val="90000"/>
              </a:lnSpc>
              <a:spcBef>
                <a:spcPts val="0"/>
              </a:spcBef>
              <a:spcAft>
                <a:spcPts val="0"/>
              </a:spcAft>
              <a:buClr>
                <a:schemeClr val="dk1"/>
              </a:buClr>
              <a:buSzPts val="2800"/>
              <a:buChar char="•"/>
            </a:pPr>
            <a:r>
              <a:rPr i="1" lang="en-US"/>
              <a:t>“Intergenerational practice aims to bring people together in purposeful, mutually beneficial activities which promote greater understanding and respect between generations and contributes to building more cohesive communities. Intergenerational practice is inclusive, building on the positive resources that the younger and older have to offer each other and those around them”</a:t>
            </a:r>
            <a:r>
              <a:rPr lang="en-US"/>
              <a:t> (Beth Johnson Foundation, 2011, p.4)</a:t>
            </a:r>
            <a:endParaRPr/>
          </a:p>
          <a:p>
            <a:pPr indent="-228600" lvl="0" marL="228600" rtl="0" algn="just">
              <a:lnSpc>
                <a:spcPct val="90000"/>
              </a:lnSpc>
              <a:spcBef>
                <a:spcPts val="1000"/>
              </a:spcBef>
              <a:spcAft>
                <a:spcPts val="0"/>
              </a:spcAft>
              <a:buClr>
                <a:schemeClr val="dk1"/>
              </a:buClr>
              <a:buSzPts val="2800"/>
              <a:buChar char="•"/>
            </a:pPr>
            <a:r>
              <a:rPr lang="en-US"/>
              <a:t>What is important is that through intergenerational practice, </a:t>
            </a:r>
            <a:r>
              <a:rPr b="1" lang="en-US"/>
              <a:t>youth and older people mutually benefit from the exchange and are actively included in society, feeling valued, resourceful, part of a social group and respected.</a:t>
            </a:r>
            <a:endParaRPr/>
          </a:p>
        </p:txBody>
      </p:sp>
      <p:sp>
        <p:nvSpPr>
          <p:cNvPr id="231" name="Google Shape;231;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pic>
        <p:nvPicPr>
          <p:cNvPr id="232" name="Google Shape;232;p14"/>
          <p:cNvPicPr preferRelativeResize="0"/>
          <p:nvPr/>
        </p:nvPicPr>
        <p:blipFill rotWithShape="1">
          <a:blip r:embed="rId3">
            <a:alphaModFix/>
          </a:blip>
          <a:srcRect b="0" l="0" r="0" t="0"/>
          <a:stretch/>
        </p:blipFill>
        <p:spPr>
          <a:xfrm>
            <a:off x="6678659" y="653143"/>
            <a:ext cx="1277979" cy="1034824"/>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15"/>
          <p:cNvSpPr txBox="1"/>
          <p:nvPr>
            <p:ph idx="1" type="body"/>
          </p:nvPr>
        </p:nvSpPr>
        <p:spPr>
          <a:xfrm>
            <a:off x="838200" y="1851751"/>
            <a:ext cx="6032863" cy="3046820"/>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2800"/>
              <a:buChar char="•"/>
            </a:pPr>
            <a:r>
              <a:rPr lang="en-US"/>
              <a:t>For intergenerational inclusion to happen, it is not only important to find physical places for inclusion, but to create </a:t>
            </a:r>
            <a:r>
              <a:rPr b="1" lang="en-US"/>
              <a:t>spaces free of barriers that facilitate this mutual exchange.</a:t>
            </a:r>
            <a:endParaRPr/>
          </a:p>
        </p:txBody>
      </p:sp>
      <p:sp>
        <p:nvSpPr>
          <p:cNvPr id="238" name="Google Shape;238;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pic>
        <p:nvPicPr>
          <p:cNvPr id="239" name="Google Shape;239;p15"/>
          <p:cNvPicPr preferRelativeResize="0"/>
          <p:nvPr/>
        </p:nvPicPr>
        <p:blipFill rotWithShape="1">
          <a:blip r:embed="rId3">
            <a:alphaModFix/>
          </a:blip>
          <a:srcRect b="0" l="0" r="0" t="0"/>
          <a:stretch/>
        </p:blipFill>
        <p:spPr>
          <a:xfrm>
            <a:off x="6792686" y="2478270"/>
            <a:ext cx="4181474" cy="2844773"/>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16"/>
          <p:cNvSpPr txBox="1"/>
          <p:nvPr>
            <p:ph type="title"/>
          </p:nvPr>
        </p:nvSpPr>
        <p:spPr>
          <a:xfrm>
            <a:off x="838200" y="983686"/>
            <a:ext cx="10515600" cy="707002"/>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Font typeface="Calibri"/>
              <a:buNone/>
            </a:pPr>
            <a:r>
              <a:rPr b="1" lang="en-US"/>
              <a:t>(2) Intergenerational practices</a:t>
            </a:r>
            <a:endParaRPr/>
          </a:p>
        </p:txBody>
      </p:sp>
      <p:sp>
        <p:nvSpPr>
          <p:cNvPr id="245" name="Google Shape;245;p16"/>
          <p:cNvSpPr txBox="1"/>
          <p:nvPr>
            <p:ph idx="1" type="body"/>
          </p:nvPr>
        </p:nvSpPr>
        <p:spPr>
          <a:xfrm>
            <a:off x="1885406" y="2975157"/>
            <a:ext cx="10515600" cy="1283335"/>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u="sng">
                <a:solidFill>
                  <a:schemeClr val="hlink"/>
                </a:solidFill>
                <a:hlinkClick r:id="rId3"/>
              </a:rPr>
              <a:t>https://www.youtube.com/watch?v=AfERQ-Riy2E</a:t>
            </a:r>
            <a:r>
              <a:rPr lang="en-US"/>
              <a:t> </a:t>
            </a:r>
            <a:endParaRPr/>
          </a:p>
        </p:txBody>
      </p:sp>
      <p:pic>
        <p:nvPicPr>
          <p:cNvPr id="246" name="Google Shape;246;p16"/>
          <p:cNvPicPr preferRelativeResize="0"/>
          <p:nvPr/>
        </p:nvPicPr>
        <p:blipFill rotWithShape="1">
          <a:blip r:embed="rId4">
            <a:alphaModFix/>
          </a:blip>
          <a:srcRect b="0" l="0" r="0" t="0"/>
          <a:stretch/>
        </p:blipFill>
        <p:spPr>
          <a:xfrm>
            <a:off x="460466" y="2597195"/>
            <a:ext cx="1447800" cy="1323975"/>
          </a:xfrm>
          <a:prstGeom prst="rect">
            <a:avLst/>
          </a:prstGeom>
          <a:noFill/>
          <a:ln>
            <a:noFill/>
          </a:ln>
        </p:spPr>
      </p:pic>
      <p:sp>
        <p:nvSpPr>
          <p:cNvPr id="247" name="Google Shape;247;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17"/>
          <p:cNvSpPr txBox="1"/>
          <p:nvPr>
            <p:ph type="title"/>
          </p:nvPr>
        </p:nvSpPr>
        <p:spPr>
          <a:xfrm>
            <a:off x="838200" y="3021492"/>
            <a:ext cx="10515600" cy="707002"/>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Font typeface="Calibri"/>
              <a:buNone/>
            </a:pPr>
            <a:r>
              <a:rPr lang="en-US"/>
              <a:t>How did you feel about the video?</a:t>
            </a:r>
            <a:endParaRPr/>
          </a:p>
        </p:txBody>
      </p:sp>
      <p:pic>
        <p:nvPicPr>
          <p:cNvPr id="253" name="Google Shape;253;p17"/>
          <p:cNvPicPr preferRelativeResize="0"/>
          <p:nvPr/>
        </p:nvPicPr>
        <p:blipFill rotWithShape="1">
          <a:blip r:embed="rId3">
            <a:alphaModFix/>
          </a:blip>
          <a:srcRect b="0" l="0" r="0" t="0"/>
          <a:stretch/>
        </p:blipFill>
        <p:spPr>
          <a:xfrm>
            <a:off x="8260935" y="1842406"/>
            <a:ext cx="2745475" cy="2847159"/>
          </a:xfrm>
          <a:prstGeom prst="rect">
            <a:avLst/>
          </a:prstGeom>
          <a:noFill/>
          <a:ln>
            <a:noFill/>
          </a:ln>
        </p:spPr>
      </p:pic>
      <p:sp>
        <p:nvSpPr>
          <p:cNvPr id="254" name="Google Shape;254;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55" name="Google Shape;255;p17"/>
          <p:cNvSpPr txBox="1"/>
          <p:nvPr/>
        </p:nvSpPr>
        <p:spPr>
          <a:xfrm>
            <a:off x="8530046" y="4937760"/>
            <a:ext cx="274320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dk1"/>
                </a:solidFill>
                <a:latin typeface="Calibri"/>
                <a:ea typeface="Calibri"/>
                <a:cs typeface="Calibri"/>
                <a:sym typeface="Calibri"/>
                <a:hlinkClick r:id="rId4">
                  <a:extLst>
                    <a:ext uri="{A12FA001-AC4F-418D-AE19-62706E023703}">
                      <ahyp:hlinkClr val="tx"/>
                    </a:ext>
                  </a:extLst>
                </a:hlinkClick>
              </a:rPr>
              <a:t>Jamboard</a:t>
            </a:r>
            <a:endParaRPr sz="1800">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18"/>
          <p:cNvSpPr txBox="1"/>
          <p:nvPr>
            <p:ph type="title"/>
          </p:nvPr>
        </p:nvSpPr>
        <p:spPr>
          <a:xfrm>
            <a:off x="1" y="983686"/>
            <a:ext cx="11874136" cy="707002"/>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600"/>
              <a:buFont typeface="Calibri"/>
              <a:buNone/>
            </a:pPr>
            <a:r>
              <a:rPr lang="en-US" sz="3500"/>
              <a:t>Benefit of intergenerational activities – overcoming stereotypes</a:t>
            </a:r>
            <a:endParaRPr sz="3500"/>
          </a:p>
        </p:txBody>
      </p:sp>
      <p:sp>
        <p:nvSpPr>
          <p:cNvPr id="261" name="Google Shape;261;p18"/>
          <p:cNvSpPr txBox="1"/>
          <p:nvPr>
            <p:ph idx="1" type="body"/>
          </p:nvPr>
        </p:nvSpPr>
        <p:spPr>
          <a:xfrm>
            <a:off x="825137" y="1734185"/>
            <a:ext cx="10683240" cy="4351338"/>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2800"/>
              <a:buChar char="•"/>
            </a:pPr>
            <a:r>
              <a:rPr lang="en-US"/>
              <a:t>For </a:t>
            </a:r>
            <a:r>
              <a:rPr b="1" lang="en-US"/>
              <a:t>youth</a:t>
            </a:r>
            <a:r>
              <a:rPr lang="en-US"/>
              <a:t>, to engage in an intergenerational activity, can increase their </a:t>
            </a:r>
            <a:r>
              <a:rPr b="1" lang="en-US"/>
              <a:t>sense of stability</a:t>
            </a:r>
            <a:r>
              <a:rPr lang="en-US"/>
              <a:t>, their </a:t>
            </a:r>
            <a:r>
              <a:rPr b="1" lang="en-US"/>
              <a:t>social skills</a:t>
            </a:r>
            <a:r>
              <a:rPr lang="en-US"/>
              <a:t> and help them in </a:t>
            </a:r>
            <a:r>
              <a:rPr b="1" lang="en-US"/>
              <a:t>reducing social anxiety</a:t>
            </a:r>
            <a:r>
              <a:rPr lang="en-US"/>
              <a:t>. </a:t>
            </a:r>
            <a:endParaRPr/>
          </a:p>
          <a:p>
            <a:pPr indent="-228600" lvl="0" marL="228600" rtl="0" algn="just">
              <a:lnSpc>
                <a:spcPct val="90000"/>
              </a:lnSpc>
              <a:spcBef>
                <a:spcPts val="1000"/>
              </a:spcBef>
              <a:spcAft>
                <a:spcPts val="0"/>
              </a:spcAft>
              <a:buClr>
                <a:schemeClr val="dk1"/>
              </a:buClr>
              <a:buSzPts val="2800"/>
              <a:buChar char="•"/>
            </a:pPr>
            <a:r>
              <a:rPr lang="en-US"/>
              <a:t>While </a:t>
            </a:r>
            <a:r>
              <a:rPr b="1" lang="en-US"/>
              <a:t>elderly</a:t>
            </a:r>
            <a:r>
              <a:rPr lang="en-US"/>
              <a:t> can benefit from it, feeling</a:t>
            </a:r>
            <a:r>
              <a:rPr b="1" lang="en-US"/>
              <a:t> healthier</a:t>
            </a:r>
            <a:r>
              <a:rPr lang="en-US"/>
              <a:t>, </a:t>
            </a:r>
            <a:r>
              <a:rPr b="1" lang="en-US"/>
              <a:t>less lonely</a:t>
            </a:r>
            <a:r>
              <a:rPr lang="en-US"/>
              <a:t> and </a:t>
            </a:r>
            <a:r>
              <a:rPr b="1" lang="en-US"/>
              <a:t>more involved</a:t>
            </a:r>
            <a:r>
              <a:rPr lang="en-US"/>
              <a:t>. Elderly can find in their relationship with youth a new meaning and direction in life and, in turn, youth also find meaning in learning from older people and in developing their emotional stability (Standford Centre of Longevity, 2016). </a:t>
            </a:r>
            <a:endParaRPr/>
          </a:p>
          <a:p>
            <a:pPr indent="-228600" lvl="0" marL="228600" rtl="0" algn="just">
              <a:lnSpc>
                <a:spcPct val="90000"/>
              </a:lnSpc>
              <a:spcBef>
                <a:spcPts val="1000"/>
              </a:spcBef>
              <a:spcAft>
                <a:spcPts val="0"/>
              </a:spcAft>
              <a:buClr>
                <a:schemeClr val="dk1"/>
              </a:buClr>
              <a:buSzPts val="2800"/>
              <a:buChar char="•"/>
            </a:pPr>
            <a:r>
              <a:rPr lang="en-US"/>
              <a:t>For both groups, to engage in an intergenerational activity contributes to </a:t>
            </a:r>
            <a:r>
              <a:rPr b="1" lang="en-US"/>
              <a:t>higher levels of self-esteem</a:t>
            </a:r>
            <a:r>
              <a:rPr lang="en-US"/>
              <a:t> (ECORYS, 2020).</a:t>
            </a:r>
            <a:endParaRPr/>
          </a:p>
        </p:txBody>
      </p:sp>
      <p:sp>
        <p:nvSpPr>
          <p:cNvPr id="262" name="Google Shape;262;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19"/>
          <p:cNvSpPr txBox="1"/>
          <p:nvPr>
            <p:ph type="title"/>
          </p:nvPr>
        </p:nvSpPr>
        <p:spPr>
          <a:xfrm>
            <a:off x="838200" y="983686"/>
            <a:ext cx="10515600" cy="707002"/>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Font typeface="Calibri"/>
              <a:buNone/>
            </a:pPr>
            <a:r>
              <a:rPr lang="en-US"/>
              <a:t>Benefit of intergenerational sport activities</a:t>
            </a:r>
            <a:endParaRPr/>
          </a:p>
        </p:txBody>
      </p:sp>
      <p:sp>
        <p:nvSpPr>
          <p:cNvPr id="268" name="Google Shape;268;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pic>
        <p:nvPicPr>
          <p:cNvPr descr="https://lh6.googleusercontent.com/nleenRmsMnIADx8qSuPgpHPc9obhAVDtRlJqmMrdQulf3G8O_aRkxj2ZTgqSrAfP9uCFAHYFQkavQ4sc6iw7x9qJWQ1Bw-XaLoVXJsdAWFR9_Nhhx2lout4_BCccIISJGRO2THSf" id="269" name="Google Shape;269;p19"/>
          <p:cNvPicPr preferRelativeResize="0"/>
          <p:nvPr>
            <p:ph idx="1" type="body"/>
          </p:nvPr>
        </p:nvPicPr>
        <p:blipFill rotWithShape="1">
          <a:blip r:embed="rId3">
            <a:alphaModFix/>
          </a:blip>
          <a:srcRect b="0" l="0" r="0" t="0"/>
          <a:stretch/>
        </p:blipFill>
        <p:spPr>
          <a:xfrm>
            <a:off x="1390650" y="1767002"/>
            <a:ext cx="9410700" cy="4076700"/>
          </a:xfrm>
          <a:prstGeom prst="rect">
            <a:avLst/>
          </a:prstGeom>
          <a:noFill/>
          <a:ln>
            <a:noFill/>
          </a:ln>
        </p:spPr>
      </p:pic>
      <p:pic>
        <p:nvPicPr>
          <p:cNvPr id="270" name="Google Shape;270;p19"/>
          <p:cNvPicPr preferRelativeResize="0"/>
          <p:nvPr/>
        </p:nvPicPr>
        <p:blipFill rotWithShape="1">
          <a:blip r:embed="rId4">
            <a:alphaModFix/>
          </a:blip>
          <a:srcRect b="0" l="0" r="0" t="0"/>
          <a:stretch/>
        </p:blipFill>
        <p:spPr>
          <a:xfrm>
            <a:off x="10687594" y="1254988"/>
            <a:ext cx="1295400" cy="1552575"/>
          </a:xfrm>
          <a:prstGeom prst="rect">
            <a:avLst/>
          </a:prstGeom>
          <a:noFill/>
          <a:ln>
            <a:noFill/>
          </a:ln>
        </p:spPr>
      </p:pic>
      <p:pic>
        <p:nvPicPr>
          <p:cNvPr id="271" name="Google Shape;271;p19"/>
          <p:cNvPicPr preferRelativeResize="0"/>
          <p:nvPr/>
        </p:nvPicPr>
        <p:blipFill rotWithShape="1">
          <a:blip r:embed="rId5">
            <a:alphaModFix/>
          </a:blip>
          <a:srcRect b="0" l="0" r="0" t="0"/>
          <a:stretch/>
        </p:blipFill>
        <p:spPr>
          <a:xfrm>
            <a:off x="156754" y="4420010"/>
            <a:ext cx="1267097" cy="122429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
          <p:cNvSpPr txBox="1"/>
          <p:nvPr>
            <p:ph type="title"/>
          </p:nvPr>
        </p:nvSpPr>
        <p:spPr>
          <a:xfrm>
            <a:off x="838200" y="983686"/>
            <a:ext cx="10515600" cy="707002"/>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Font typeface="Calibri"/>
              <a:buNone/>
            </a:pPr>
            <a:r>
              <a:rPr b="1" lang="en-US"/>
              <a:t>Learning objectives: </a:t>
            </a:r>
            <a:endParaRPr/>
          </a:p>
        </p:txBody>
      </p:sp>
      <p:sp>
        <p:nvSpPr>
          <p:cNvPr id="135" name="Google Shape;135;p2"/>
          <p:cNvSpPr txBox="1"/>
          <p:nvPr>
            <p:ph idx="1" type="body"/>
          </p:nvPr>
        </p:nvSpPr>
        <p:spPr>
          <a:xfrm>
            <a:off x="851263" y="1930128"/>
            <a:ext cx="10515600" cy="3125198"/>
          </a:xfrm>
          <a:prstGeom prst="rect">
            <a:avLst/>
          </a:prstGeom>
          <a:noFill/>
          <a:ln>
            <a:noFill/>
          </a:ln>
        </p:spPr>
        <p:txBody>
          <a:bodyPr anchorCtr="0" anchor="t" bIns="45700" lIns="91425" spcFirstLastPara="1" rIns="91425" wrap="square" tIns="45700">
            <a:normAutofit fontScale="85000"/>
          </a:bodyPr>
          <a:lstStyle/>
          <a:p>
            <a:pPr indent="0" lvl="0" marL="0" rtl="0" algn="l">
              <a:lnSpc>
                <a:spcPct val="200000"/>
              </a:lnSpc>
              <a:spcBef>
                <a:spcPts val="0"/>
              </a:spcBef>
              <a:spcAft>
                <a:spcPts val="0"/>
              </a:spcAft>
              <a:buNone/>
            </a:pPr>
            <a:r>
              <a:rPr lang="en-US" sz="2400"/>
              <a:t>1) Increase the knowledge on the importance of intergenerational relations and inclusion</a:t>
            </a:r>
            <a:endParaRPr/>
          </a:p>
          <a:p>
            <a:pPr indent="0" lvl="0" marL="0" rtl="0" algn="l">
              <a:lnSpc>
                <a:spcPct val="200000"/>
              </a:lnSpc>
              <a:spcBef>
                <a:spcPts val="1000"/>
              </a:spcBef>
              <a:spcAft>
                <a:spcPts val="0"/>
              </a:spcAft>
              <a:buNone/>
            </a:pPr>
            <a:r>
              <a:rPr lang="en-US" sz="2400"/>
              <a:t>2) Develop the capacity to structure and design an intergenerational practice</a:t>
            </a:r>
            <a:endParaRPr/>
          </a:p>
          <a:p>
            <a:pPr indent="0" lvl="0" marL="0" rtl="0" algn="l">
              <a:lnSpc>
                <a:spcPct val="200000"/>
              </a:lnSpc>
              <a:spcBef>
                <a:spcPts val="1000"/>
              </a:spcBef>
              <a:spcAft>
                <a:spcPts val="0"/>
              </a:spcAft>
              <a:buNone/>
            </a:pPr>
            <a:r>
              <a:rPr lang="en-US" sz="2400"/>
              <a:t>3) Develop the capacity to activate and conduct a process of intergenerational inclusion</a:t>
            </a:r>
            <a:br>
              <a:rPr lang="en-US"/>
            </a:br>
            <a:endParaRPr/>
          </a:p>
        </p:txBody>
      </p:sp>
      <p:pic>
        <p:nvPicPr>
          <p:cNvPr id="136" name="Google Shape;136;p2"/>
          <p:cNvPicPr preferRelativeResize="0"/>
          <p:nvPr/>
        </p:nvPicPr>
        <p:blipFill rotWithShape="1">
          <a:blip r:embed="rId3">
            <a:alphaModFix/>
          </a:blip>
          <a:srcRect b="0" l="0" r="0" t="0"/>
          <a:stretch/>
        </p:blipFill>
        <p:spPr>
          <a:xfrm>
            <a:off x="8427631" y="4217623"/>
            <a:ext cx="2845614" cy="1752103"/>
          </a:xfrm>
          <a:prstGeom prst="rect">
            <a:avLst/>
          </a:prstGeom>
          <a:noFill/>
          <a:ln>
            <a:noFill/>
          </a:ln>
        </p:spPr>
      </p:pic>
      <p:sp>
        <p:nvSpPr>
          <p:cNvPr id="137" name="Google Shape;137;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20"/>
          <p:cNvSpPr txBox="1"/>
          <p:nvPr>
            <p:ph type="title"/>
          </p:nvPr>
        </p:nvSpPr>
        <p:spPr>
          <a:xfrm>
            <a:off x="838200" y="983686"/>
            <a:ext cx="10515600" cy="707002"/>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Font typeface="Calibri"/>
              <a:buNone/>
            </a:pPr>
            <a:r>
              <a:rPr lang="en-US"/>
              <a:t>How to build youth-older people relationship?</a:t>
            </a:r>
            <a:endParaRPr/>
          </a:p>
        </p:txBody>
      </p:sp>
      <p:sp>
        <p:nvSpPr>
          <p:cNvPr id="277" name="Google Shape;277;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78" name="Google Shape;278;p20"/>
          <p:cNvSpPr/>
          <p:nvPr/>
        </p:nvSpPr>
        <p:spPr>
          <a:xfrm>
            <a:off x="901339" y="4349930"/>
            <a:ext cx="2468878" cy="1449977"/>
          </a:xfrm>
          <a:prstGeom prst="rect">
            <a:avLst/>
          </a:prstGeom>
          <a:solidFill>
            <a:schemeClr val="accent1"/>
          </a:solidFill>
          <a:ln cap="flat" cmpd="sng" w="12700">
            <a:solidFill>
              <a:srgbClr val="53A49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Match strenghts and </a:t>
            </a:r>
            <a:r>
              <a:rPr b="1" lang="en-US" sz="1800">
                <a:solidFill>
                  <a:schemeClr val="lt1"/>
                </a:solidFill>
                <a:latin typeface="Calibri"/>
                <a:ea typeface="Calibri"/>
                <a:cs typeface="Calibri"/>
                <a:sym typeface="Calibri"/>
              </a:rPr>
              <a:t>needs</a:t>
            </a:r>
            <a:endParaRPr b="1" sz="1800">
              <a:solidFill>
                <a:schemeClr val="lt1"/>
              </a:solidFill>
              <a:latin typeface="Calibri"/>
              <a:ea typeface="Calibri"/>
              <a:cs typeface="Calibri"/>
              <a:sym typeface="Calibri"/>
            </a:endParaRPr>
          </a:p>
        </p:txBody>
      </p:sp>
      <p:sp>
        <p:nvSpPr>
          <p:cNvPr id="279" name="Google Shape;279;p20"/>
          <p:cNvSpPr/>
          <p:nvPr/>
        </p:nvSpPr>
        <p:spPr>
          <a:xfrm>
            <a:off x="3631473" y="4376057"/>
            <a:ext cx="2468879" cy="1449978"/>
          </a:xfrm>
          <a:prstGeom prst="rect">
            <a:avLst/>
          </a:prstGeom>
          <a:solidFill>
            <a:schemeClr val="accent1"/>
          </a:solidFill>
          <a:ln cap="flat" cmpd="sng" w="12700">
            <a:solidFill>
              <a:srgbClr val="53A49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Build a </a:t>
            </a:r>
            <a:r>
              <a:rPr b="1" lang="en-US" sz="1800">
                <a:solidFill>
                  <a:schemeClr val="lt1"/>
                </a:solidFill>
                <a:latin typeface="Calibri"/>
                <a:ea typeface="Calibri"/>
                <a:cs typeface="Calibri"/>
                <a:sym typeface="Calibri"/>
              </a:rPr>
              <a:t>bi-directional relationship - neither party is treated as stereotypically needy</a:t>
            </a:r>
            <a:endParaRPr b="1" sz="1800">
              <a:solidFill>
                <a:schemeClr val="lt1"/>
              </a:solidFill>
              <a:latin typeface="Calibri"/>
              <a:ea typeface="Calibri"/>
              <a:cs typeface="Calibri"/>
              <a:sym typeface="Calibri"/>
            </a:endParaRPr>
          </a:p>
        </p:txBody>
      </p:sp>
      <p:sp>
        <p:nvSpPr>
          <p:cNvPr id="280" name="Google Shape;280;p20"/>
          <p:cNvSpPr/>
          <p:nvPr/>
        </p:nvSpPr>
        <p:spPr>
          <a:xfrm>
            <a:off x="2281647" y="2821577"/>
            <a:ext cx="2447107" cy="1384664"/>
          </a:xfrm>
          <a:prstGeom prst="rect">
            <a:avLst/>
          </a:prstGeom>
          <a:solidFill>
            <a:schemeClr val="accent1"/>
          </a:solidFill>
          <a:ln cap="flat" cmpd="sng" w="12700">
            <a:solidFill>
              <a:srgbClr val="53A49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Relation has to be </a:t>
            </a:r>
            <a:r>
              <a:rPr b="1" lang="en-US" sz="1800">
                <a:solidFill>
                  <a:schemeClr val="lt1"/>
                </a:solidFill>
                <a:latin typeface="Calibri"/>
                <a:ea typeface="Calibri"/>
                <a:cs typeface="Calibri"/>
                <a:sym typeface="Calibri"/>
              </a:rPr>
              <a:t>prolonged in time</a:t>
            </a:r>
            <a:endParaRPr b="1" sz="1800">
              <a:solidFill>
                <a:schemeClr val="lt1"/>
              </a:solidFill>
              <a:latin typeface="Calibri"/>
              <a:ea typeface="Calibri"/>
              <a:cs typeface="Calibri"/>
              <a:sym typeface="Calibri"/>
            </a:endParaRPr>
          </a:p>
        </p:txBody>
      </p:sp>
      <p:sp>
        <p:nvSpPr>
          <p:cNvPr id="281" name="Google Shape;281;p20"/>
          <p:cNvSpPr/>
          <p:nvPr/>
        </p:nvSpPr>
        <p:spPr>
          <a:xfrm>
            <a:off x="8769531" y="4415244"/>
            <a:ext cx="2464526" cy="1393372"/>
          </a:xfrm>
          <a:prstGeom prst="rect">
            <a:avLst/>
          </a:prstGeom>
          <a:solidFill>
            <a:schemeClr val="accent1"/>
          </a:solidFill>
          <a:ln cap="flat" cmpd="sng" w="12700">
            <a:solidFill>
              <a:srgbClr val="53A49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lt1"/>
                </a:solidFill>
                <a:latin typeface="Calibri"/>
                <a:ea typeface="Calibri"/>
                <a:cs typeface="Calibri"/>
                <a:sym typeface="Calibri"/>
              </a:rPr>
              <a:t>Principle of reciprocity-  </a:t>
            </a:r>
            <a:r>
              <a:rPr lang="en-US" sz="1800">
                <a:solidFill>
                  <a:schemeClr val="lt1"/>
                </a:solidFill>
                <a:latin typeface="Calibri"/>
                <a:ea typeface="Calibri"/>
                <a:cs typeface="Calibri"/>
                <a:sym typeface="Calibri"/>
              </a:rPr>
              <a:t>mutual respect, learning, and understanding</a:t>
            </a:r>
            <a:endParaRPr b="1" sz="1800">
              <a:solidFill>
                <a:schemeClr val="lt1"/>
              </a:solidFill>
              <a:latin typeface="Calibri"/>
              <a:ea typeface="Calibri"/>
              <a:cs typeface="Calibri"/>
              <a:sym typeface="Calibri"/>
            </a:endParaRPr>
          </a:p>
        </p:txBody>
      </p:sp>
      <p:sp>
        <p:nvSpPr>
          <p:cNvPr id="282" name="Google Shape;282;p20"/>
          <p:cNvSpPr/>
          <p:nvPr/>
        </p:nvSpPr>
        <p:spPr>
          <a:xfrm>
            <a:off x="6270171" y="4402182"/>
            <a:ext cx="2246812" cy="1436914"/>
          </a:xfrm>
          <a:prstGeom prst="rect">
            <a:avLst/>
          </a:prstGeom>
          <a:solidFill>
            <a:schemeClr val="accent1"/>
          </a:solidFill>
          <a:ln cap="flat" cmpd="sng" w="12700">
            <a:solidFill>
              <a:srgbClr val="53A49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lt1"/>
                </a:solidFill>
                <a:latin typeface="Calibri"/>
                <a:ea typeface="Calibri"/>
                <a:cs typeface="Calibri"/>
                <a:sym typeface="Calibri"/>
              </a:rPr>
              <a:t>Rights and duties are equally shared</a:t>
            </a:r>
            <a:endParaRPr b="1" sz="1800">
              <a:solidFill>
                <a:schemeClr val="lt1"/>
              </a:solidFill>
              <a:latin typeface="Calibri"/>
              <a:ea typeface="Calibri"/>
              <a:cs typeface="Calibri"/>
              <a:sym typeface="Calibri"/>
            </a:endParaRPr>
          </a:p>
        </p:txBody>
      </p:sp>
      <p:sp>
        <p:nvSpPr>
          <p:cNvPr id="283" name="Google Shape;283;p20"/>
          <p:cNvSpPr/>
          <p:nvPr/>
        </p:nvSpPr>
        <p:spPr>
          <a:xfrm>
            <a:off x="5042266" y="2821577"/>
            <a:ext cx="2207620" cy="1397726"/>
          </a:xfrm>
          <a:prstGeom prst="rect">
            <a:avLst/>
          </a:prstGeom>
          <a:solidFill>
            <a:schemeClr val="accent1"/>
          </a:solidFill>
          <a:ln cap="flat" cmpd="sng" w="12700">
            <a:solidFill>
              <a:srgbClr val="53A49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Choose a </a:t>
            </a:r>
            <a:r>
              <a:rPr b="1" lang="en-US" sz="1800">
                <a:solidFill>
                  <a:schemeClr val="lt1"/>
                </a:solidFill>
                <a:latin typeface="Calibri"/>
                <a:ea typeface="Calibri"/>
                <a:cs typeface="Calibri"/>
                <a:sym typeface="Calibri"/>
              </a:rPr>
              <a:t>neutral space</a:t>
            </a:r>
            <a:endParaRPr sz="1800">
              <a:solidFill>
                <a:schemeClr val="lt1"/>
              </a:solidFill>
              <a:latin typeface="Calibri"/>
              <a:ea typeface="Calibri"/>
              <a:cs typeface="Calibri"/>
              <a:sym typeface="Calibri"/>
            </a:endParaRPr>
          </a:p>
        </p:txBody>
      </p:sp>
      <p:sp>
        <p:nvSpPr>
          <p:cNvPr id="284" name="Google Shape;284;p20"/>
          <p:cNvSpPr/>
          <p:nvPr/>
        </p:nvSpPr>
        <p:spPr>
          <a:xfrm>
            <a:off x="7637420" y="2817221"/>
            <a:ext cx="2207620" cy="1397726"/>
          </a:xfrm>
          <a:prstGeom prst="rect">
            <a:avLst/>
          </a:prstGeom>
          <a:solidFill>
            <a:schemeClr val="accent1"/>
          </a:solidFill>
          <a:ln cap="flat" cmpd="sng" w="12700">
            <a:solidFill>
              <a:srgbClr val="53A49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lt1"/>
                </a:solidFill>
                <a:latin typeface="Calibri"/>
                <a:ea typeface="Calibri"/>
                <a:cs typeface="Calibri"/>
                <a:sym typeface="Calibri"/>
              </a:rPr>
              <a:t>Communication balanced</a:t>
            </a:r>
            <a:endParaRPr sz="1800">
              <a:solidFill>
                <a:schemeClr val="lt1"/>
              </a:solidFill>
              <a:latin typeface="Calibri"/>
              <a:ea typeface="Calibri"/>
              <a:cs typeface="Calibri"/>
              <a:sym typeface="Calibri"/>
            </a:endParaRPr>
          </a:p>
        </p:txBody>
      </p:sp>
      <p:pic>
        <p:nvPicPr>
          <p:cNvPr id="285" name="Google Shape;285;p20"/>
          <p:cNvPicPr preferRelativeResize="0"/>
          <p:nvPr/>
        </p:nvPicPr>
        <p:blipFill rotWithShape="1">
          <a:blip r:embed="rId3">
            <a:alphaModFix/>
          </a:blip>
          <a:srcRect b="0" l="0" r="0" t="0"/>
          <a:stretch/>
        </p:blipFill>
        <p:spPr>
          <a:xfrm>
            <a:off x="5332911" y="1737360"/>
            <a:ext cx="1498963" cy="989141"/>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21"/>
          <p:cNvSpPr txBox="1"/>
          <p:nvPr>
            <p:ph type="title"/>
          </p:nvPr>
        </p:nvSpPr>
        <p:spPr>
          <a:xfrm>
            <a:off x="838200" y="983686"/>
            <a:ext cx="10515600" cy="707002"/>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Font typeface="Calibri"/>
              <a:buNone/>
            </a:pPr>
            <a:r>
              <a:rPr lang="en-US"/>
              <a:t>Creating Links</a:t>
            </a:r>
            <a:endParaRPr/>
          </a:p>
        </p:txBody>
      </p:sp>
      <p:sp>
        <p:nvSpPr>
          <p:cNvPr id="291" name="Google Shape;291;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92" name="Google Shape;292;p21"/>
          <p:cNvSpPr/>
          <p:nvPr/>
        </p:nvSpPr>
        <p:spPr>
          <a:xfrm>
            <a:off x="1306286" y="1776549"/>
            <a:ext cx="3997234" cy="3840480"/>
          </a:xfrm>
          <a:prstGeom prst="roundRect">
            <a:avLst>
              <a:gd fmla="val 16667" name="adj"/>
            </a:avLst>
          </a:prstGeom>
          <a:solidFill>
            <a:schemeClr val="accent1"/>
          </a:solidFill>
          <a:ln cap="flat" cmpd="sng" w="12700">
            <a:solidFill>
              <a:srgbClr val="53A49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Group A – Sport Activity</a:t>
            </a:r>
            <a:endParaRPr sz="1800">
              <a:solidFill>
                <a:schemeClr val="lt1"/>
              </a:solidFill>
              <a:latin typeface="Calibri"/>
              <a:ea typeface="Calibri"/>
              <a:cs typeface="Calibri"/>
              <a:sym typeface="Calibri"/>
            </a:endParaRPr>
          </a:p>
          <a:p>
            <a:pPr indent="0" lvl="0" marL="0" marR="0" rtl="0" algn="ctr">
              <a:spcBef>
                <a:spcPts val="0"/>
              </a:spcBef>
              <a:spcAft>
                <a:spcPts val="0"/>
              </a:spcAft>
              <a:buNone/>
            </a:pPr>
            <a:r>
              <a:rPr lang="en-US" sz="1800">
                <a:solidFill>
                  <a:schemeClr val="lt1"/>
                </a:solidFill>
                <a:latin typeface="Calibri"/>
                <a:ea typeface="Calibri"/>
                <a:cs typeface="Calibri"/>
                <a:sym typeface="Calibri"/>
              </a:rPr>
              <a:t>the organisers (2), </a:t>
            </a:r>
            <a:endParaRPr sz="1800">
              <a:solidFill>
                <a:schemeClr val="lt1"/>
              </a:solidFill>
              <a:latin typeface="Calibri"/>
              <a:ea typeface="Calibri"/>
              <a:cs typeface="Calibri"/>
              <a:sym typeface="Calibri"/>
            </a:endParaRPr>
          </a:p>
          <a:p>
            <a:pPr indent="0" lvl="0" marL="0" marR="0" rtl="0" algn="ctr">
              <a:spcBef>
                <a:spcPts val="0"/>
              </a:spcBef>
              <a:spcAft>
                <a:spcPts val="0"/>
              </a:spcAft>
              <a:buNone/>
            </a:pPr>
            <a:r>
              <a:rPr lang="en-US" sz="1800">
                <a:solidFill>
                  <a:schemeClr val="lt1"/>
                </a:solidFill>
                <a:latin typeface="Calibri"/>
                <a:ea typeface="Calibri"/>
                <a:cs typeface="Calibri"/>
                <a:sym typeface="Calibri"/>
              </a:rPr>
              <a:t>the older people (5), </a:t>
            </a:r>
            <a:endParaRPr sz="1800">
              <a:solidFill>
                <a:schemeClr val="lt1"/>
              </a:solidFill>
              <a:latin typeface="Calibri"/>
              <a:ea typeface="Calibri"/>
              <a:cs typeface="Calibri"/>
              <a:sym typeface="Calibri"/>
            </a:endParaRPr>
          </a:p>
          <a:p>
            <a:pPr indent="0" lvl="0" marL="0" marR="0" rtl="0" algn="ctr">
              <a:spcBef>
                <a:spcPts val="0"/>
              </a:spcBef>
              <a:spcAft>
                <a:spcPts val="0"/>
              </a:spcAft>
              <a:buNone/>
            </a:pPr>
            <a:r>
              <a:rPr lang="en-US" sz="1800">
                <a:solidFill>
                  <a:schemeClr val="lt1"/>
                </a:solidFill>
                <a:latin typeface="Calibri"/>
                <a:ea typeface="Calibri"/>
                <a:cs typeface="Calibri"/>
                <a:sym typeface="Calibri"/>
              </a:rPr>
              <a:t>the youth (5)</a:t>
            </a:r>
            <a:endParaRPr sz="1800">
              <a:solidFill>
                <a:schemeClr val="lt1"/>
              </a:solidFill>
              <a:latin typeface="Calibri"/>
              <a:ea typeface="Calibri"/>
              <a:cs typeface="Calibri"/>
              <a:sym typeface="Calibri"/>
            </a:endParaRPr>
          </a:p>
        </p:txBody>
      </p:sp>
      <p:sp>
        <p:nvSpPr>
          <p:cNvPr id="293" name="Google Shape;293;p21"/>
          <p:cNvSpPr/>
          <p:nvPr/>
        </p:nvSpPr>
        <p:spPr>
          <a:xfrm>
            <a:off x="6905897" y="1798320"/>
            <a:ext cx="3918857" cy="3827417"/>
          </a:xfrm>
          <a:prstGeom prst="roundRect">
            <a:avLst>
              <a:gd fmla="val 16667" name="adj"/>
            </a:avLst>
          </a:prstGeom>
          <a:solidFill>
            <a:schemeClr val="accent1"/>
          </a:solidFill>
          <a:ln cap="flat" cmpd="sng" w="12700">
            <a:solidFill>
              <a:srgbClr val="53A49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Group A – Recreational Activity</a:t>
            </a:r>
            <a:endParaRPr sz="1800">
              <a:solidFill>
                <a:schemeClr val="lt1"/>
              </a:solidFill>
              <a:latin typeface="Calibri"/>
              <a:ea typeface="Calibri"/>
              <a:cs typeface="Calibri"/>
              <a:sym typeface="Calibri"/>
            </a:endParaRPr>
          </a:p>
          <a:p>
            <a:pPr indent="0" lvl="0" marL="0" marR="0" rtl="0" algn="ctr">
              <a:spcBef>
                <a:spcPts val="0"/>
              </a:spcBef>
              <a:spcAft>
                <a:spcPts val="0"/>
              </a:spcAft>
              <a:buNone/>
            </a:pPr>
            <a:r>
              <a:rPr lang="en-US" sz="1800">
                <a:solidFill>
                  <a:schemeClr val="lt1"/>
                </a:solidFill>
                <a:latin typeface="Calibri"/>
                <a:ea typeface="Calibri"/>
                <a:cs typeface="Calibri"/>
                <a:sym typeface="Calibri"/>
              </a:rPr>
              <a:t>the organisers (3), </a:t>
            </a:r>
            <a:endParaRPr/>
          </a:p>
          <a:p>
            <a:pPr indent="0" lvl="0" marL="0" marR="0" rtl="0" algn="ctr">
              <a:spcBef>
                <a:spcPts val="0"/>
              </a:spcBef>
              <a:spcAft>
                <a:spcPts val="0"/>
              </a:spcAft>
              <a:buNone/>
            </a:pPr>
            <a:r>
              <a:rPr lang="en-US" sz="1800">
                <a:solidFill>
                  <a:schemeClr val="lt1"/>
                </a:solidFill>
                <a:latin typeface="Calibri"/>
                <a:ea typeface="Calibri"/>
                <a:cs typeface="Calibri"/>
                <a:sym typeface="Calibri"/>
              </a:rPr>
              <a:t>the older people (5), </a:t>
            </a:r>
            <a:endParaRPr sz="1800">
              <a:solidFill>
                <a:schemeClr val="lt1"/>
              </a:solidFill>
              <a:latin typeface="Calibri"/>
              <a:ea typeface="Calibri"/>
              <a:cs typeface="Calibri"/>
              <a:sym typeface="Calibri"/>
            </a:endParaRPr>
          </a:p>
          <a:p>
            <a:pPr indent="0" lvl="0" marL="0" marR="0" rtl="0" algn="ctr">
              <a:spcBef>
                <a:spcPts val="0"/>
              </a:spcBef>
              <a:spcAft>
                <a:spcPts val="0"/>
              </a:spcAft>
              <a:buNone/>
            </a:pPr>
            <a:r>
              <a:rPr lang="en-US" sz="1800">
                <a:solidFill>
                  <a:schemeClr val="lt1"/>
                </a:solidFill>
                <a:latin typeface="Calibri"/>
                <a:ea typeface="Calibri"/>
                <a:cs typeface="Calibri"/>
                <a:sym typeface="Calibri"/>
              </a:rPr>
              <a:t>the youth (5)</a:t>
            </a:r>
            <a:endParaRPr sz="1800">
              <a:solidFill>
                <a:schemeClr val="lt1"/>
              </a:solidFill>
              <a:latin typeface="Calibri"/>
              <a:ea typeface="Calibri"/>
              <a:cs typeface="Calibri"/>
              <a:sym typeface="Calibri"/>
            </a:endParaRPr>
          </a:p>
        </p:txBody>
      </p:sp>
      <p:pic>
        <p:nvPicPr>
          <p:cNvPr id="294" name="Google Shape;294;p21"/>
          <p:cNvPicPr preferRelativeResize="0"/>
          <p:nvPr/>
        </p:nvPicPr>
        <p:blipFill rotWithShape="1">
          <a:blip r:embed="rId3">
            <a:alphaModFix/>
          </a:blip>
          <a:srcRect b="0" l="0" r="0" t="0"/>
          <a:stretch/>
        </p:blipFill>
        <p:spPr>
          <a:xfrm>
            <a:off x="5370740" y="2900637"/>
            <a:ext cx="1487990" cy="1658302"/>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sp>
        <p:nvSpPr>
          <p:cNvPr id="299" name="Google Shape;299;p22"/>
          <p:cNvSpPr txBox="1"/>
          <p:nvPr>
            <p:ph type="title"/>
          </p:nvPr>
        </p:nvSpPr>
        <p:spPr>
          <a:xfrm>
            <a:off x="838200" y="983686"/>
            <a:ext cx="10515600" cy="707002"/>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Font typeface="Calibri"/>
              <a:buNone/>
            </a:pPr>
            <a:r>
              <a:rPr lang="en-US"/>
              <a:t>(3) </a:t>
            </a:r>
            <a:r>
              <a:rPr b="1" lang="en-US"/>
              <a:t>Successful Intergenerational activities</a:t>
            </a:r>
            <a:endParaRPr/>
          </a:p>
        </p:txBody>
      </p:sp>
      <p:sp>
        <p:nvSpPr>
          <p:cNvPr id="300" name="Google Shape;300;p22"/>
          <p:cNvSpPr txBox="1"/>
          <p:nvPr>
            <p:ph idx="1" type="body"/>
          </p:nvPr>
        </p:nvSpPr>
        <p:spPr>
          <a:xfrm>
            <a:off x="812074" y="1890940"/>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2800"/>
              <a:buChar char="•"/>
            </a:pPr>
            <a:r>
              <a:rPr lang="en-US"/>
              <a:t>It is important to </a:t>
            </a:r>
            <a:r>
              <a:rPr b="1" lang="en-US"/>
              <a:t>co-create the activity with the participants</a:t>
            </a:r>
            <a:r>
              <a:rPr lang="en-US"/>
              <a:t> to ensure its success but also their participation in the program </a:t>
            </a:r>
            <a:endParaRPr/>
          </a:p>
          <a:p>
            <a:pPr indent="-50800" lvl="0" marL="228600" rtl="0" algn="just">
              <a:lnSpc>
                <a:spcPct val="90000"/>
              </a:lnSpc>
              <a:spcBef>
                <a:spcPts val="1000"/>
              </a:spcBef>
              <a:spcAft>
                <a:spcPts val="0"/>
              </a:spcAft>
              <a:buClr>
                <a:schemeClr val="dk1"/>
              </a:buClr>
              <a:buSzPts val="2800"/>
              <a:buNone/>
            </a:pPr>
            <a:r>
              <a:t/>
            </a:r>
            <a:endParaRPr/>
          </a:p>
          <a:p>
            <a:pPr indent="-50800" lvl="0" marL="228600" rtl="0" algn="just">
              <a:lnSpc>
                <a:spcPct val="90000"/>
              </a:lnSpc>
              <a:spcBef>
                <a:spcPts val="1000"/>
              </a:spcBef>
              <a:spcAft>
                <a:spcPts val="0"/>
              </a:spcAft>
              <a:buClr>
                <a:schemeClr val="dk1"/>
              </a:buClr>
              <a:buSzPts val="2800"/>
              <a:buNone/>
            </a:pPr>
            <a:r>
              <a:t/>
            </a:r>
            <a:endParaRPr/>
          </a:p>
          <a:p>
            <a:pPr indent="-228600" lvl="0" marL="228600" rtl="0" algn="just">
              <a:lnSpc>
                <a:spcPct val="90000"/>
              </a:lnSpc>
              <a:spcBef>
                <a:spcPts val="1000"/>
              </a:spcBef>
              <a:spcAft>
                <a:spcPts val="0"/>
              </a:spcAft>
              <a:buClr>
                <a:schemeClr val="dk1"/>
              </a:buClr>
              <a:buSzPts val="2800"/>
              <a:buNone/>
            </a:pPr>
            <a:r>
              <a:rPr lang="en-US"/>
              <a:t>Constant </a:t>
            </a:r>
            <a:r>
              <a:rPr b="1" lang="en-US"/>
              <a:t>feedback</a:t>
            </a:r>
            <a:r>
              <a:rPr lang="en-US"/>
              <a:t> on the activities from the two age groups</a:t>
            </a:r>
            <a:endParaRPr/>
          </a:p>
        </p:txBody>
      </p:sp>
      <p:sp>
        <p:nvSpPr>
          <p:cNvPr id="301" name="Google Shape;301;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pic>
        <p:nvPicPr>
          <p:cNvPr id="302" name="Google Shape;302;p22"/>
          <p:cNvPicPr preferRelativeResize="0"/>
          <p:nvPr/>
        </p:nvPicPr>
        <p:blipFill rotWithShape="1">
          <a:blip r:embed="rId3">
            <a:alphaModFix/>
          </a:blip>
          <a:srcRect b="0" l="0" r="0" t="0"/>
          <a:stretch/>
        </p:blipFill>
        <p:spPr>
          <a:xfrm rot="5400000">
            <a:off x="5277396" y="2990027"/>
            <a:ext cx="757646" cy="449197"/>
          </a:xfrm>
          <a:prstGeom prst="rect">
            <a:avLst/>
          </a:prstGeom>
          <a:noFill/>
          <a:ln>
            <a:noFill/>
          </a:ln>
        </p:spPr>
      </p:pic>
      <p:pic>
        <p:nvPicPr>
          <p:cNvPr id="303" name="Google Shape;303;p22"/>
          <p:cNvPicPr preferRelativeResize="0"/>
          <p:nvPr/>
        </p:nvPicPr>
        <p:blipFill rotWithShape="1">
          <a:blip r:embed="rId4">
            <a:alphaModFix/>
          </a:blip>
          <a:srcRect b="0" l="0" r="0" t="0"/>
          <a:stretch/>
        </p:blipFill>
        <p:spPr>
          <a:xfrm>
            <a:off x="9097873" y="4209233"/>
            <a:ext cx="1990725" cy="180975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23"/>
          <p:cNvSpPr txBox="1"/>
          <p:nvPr>
            <p:ph idx="1" type="body"/>
          </p:nvPr>
        </p:nvSpPr>
        <p:spPr>
          <a:xfrm>
            <a:off x="851263" y="1355363"/>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2800"/>
              <a:buChar char="•"/>
            </a:pPr>
            <a:r>
              <a:rPr lang="en-US"/>
              <a:t>Since the initial engagement is not straightforward, it is important to analyse also which can be </a:t>
            </a:r>
            <a:r>
              <a:rPr b="1" lang="en-US"/>
              <a:t>common interests</a:t>
            </a:r>
            <a:r>
              <a:rPr lang="en-US"/>
              <a:t> among the participants.</a:t>
            </a:r>
            <a:endParaRPr/>
          </a:p>
          <a:p>
            <a:pPr indent="-50800" lvl="0" marL="228600" rtl="0" algn="just">
              <a:lnSpc>
                <a:spcPct val="90000"/>
              </a:lnSpc>
              <a:spcBef>
                <a:spcPts val="1000"/>
              </a:spcBef>
              <a:spcAft>
                <a:spcPts val="0"/>
              </a:spcAft>
              <a:buClr>
                <a:schemeClr val="dk1"/>
              </a:buClr>
              <a:buSzPts val="2800"/>
              <a:buNone/>
            </a:pPr>
            <a:r>
              <a:t/>
            </a:r>
            <a:endParaRPr/>
          </a:p>
          <a:p>
            <a:pPr indent="-228600" lvl="0" marL="228600" rtl="0" algn="just">
              <a:lnSpc>
                <a:spcPct val="90000"/>
              </a:lnSpc>
              <a:spcBef>
                <a:spcPts val="1000"/>
              </a:spcBef>
              <a:spcAft>
                <a:spcPts val="0"/>
              </a:spcAft>
              <a:buClr>
                <a:schemeClr val="dk1"/>
              </a:buClr>
              <a:buSzPts val="2800"/>
              <a:buChar char="•"/>
            </a:pPr>
            <a:r>
              <a:rPr b="1" lang="en-US"/>
              <a:t>Involving families</a:t>
            </a:r>
            <a:r>
              <a:rPr lang="en-US"/>
              <a:t> may be beneficial because older components of the families may increase the participation of youths in the program</a:t>
            </a:r>
            <a:endParaRPr/>
          </a:p>
          <a:p>
            <a:pPr indent="-50800" lvl="0" marL="228600" rtl="0" algn="just">
              <a:lnSpc>
                <a:spcPct val="90000"/>
              </a:lnSpc>
              <a:spcBef>
                <a:spcPts val="1000"/>
              </a:spcBef>
              <a:spcAft>
                <a:spcPts val="0"/>
              </a:spcAft>
              <a:buClr>
                <a:schemeClr val="dk1"/>
              </a:buClr>
              <a:buSzPts val="2800"/>
              <a:buNone/>
            </a:pPr>
            <a:r>
              <a:t/>
            </a:r>
            <a:endParaRPr/>
          </a:p>
          <a:p>
            <a:pPr indent="-228600" lvl="0" marL="228600" rtl="0" algn="just">
              <a:lnSpc>
                <a:spcPct val="90000"/>
              </a:lnSpc>
              <a:spcBef>
                <a:spcPts val="1000"/>
              </a:spcBef>
              <a:spcAft>
                <a:spcPts val="0"/>
              </a:spcAft>
              <a:buClr>
                <a:schemeClr val="dk1"/>
              </a:buClr>
              <a:buSzPts val="2800"/>
              <a:buChar char="•"/>
            </a:pPr>
            <a:r>
              <a:rPr lang="en-US"/>
              <a:t>Certain level of </a:t>
            </a:r>
            <a:r>
              <a:rPr b="1" lang="en-US"/>
              <a:t>disclosure</a:t>
            </a:r>
            <a:r>
              <a:rPr lang="en-US"/>
              <a:t> between the age groups             it can be achieved through </a:t>
            </a:r>
            <a:r>
              <a:rPr b="1" lang="en-US"/>
              <a:t>ice-breaking</a:t>
            </a:r>
            <a:r>
              <a:rPr lang="en-US"/>
              <a:t> activities, or </a:t>
            </a:r>
            <a:r>
              <a:rPr b="1" lang="en-US"/>
              <a:t>informal meetings</a:t>
            </a:r>
            <a:r>
              <a:rPr lang="en-US"/>
              <a:t> before or after the activity</a:t>
            </a:r>
            <a:endParaRPr/>
          </a:p>
        </p:txBody>
      </p:sp>
      <p:sp>
        <p:nvSpPr>
          <p:cNvPr id="309" name="Google Shape;309;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pic>
        <p:nvPicPr>
          <p:cNvPr id="310" name="Google Shape;310;p23"/>
          <p:cNvPicPr preferRelativeResize="0"/>
          <p:nvPr/>
        </p:nvPicPr>
        <p:blipFill rotWithShape="1">
          <a:blip r:embed="rId3">
            <a:alphaModFix/>
          </a:blip>
          <a:srcRect b="0" l="0" r="0" t="0"/>
          <a:stretch/>
        </p:blipFill>
        <p:spPr>
          <a:xfrm rot="254252">
            <a:off x="8895808" y="4178746"/>
            <a:ext cx="757646" cy="449197"/>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pic>
        <p:nvPicPr>
          <p:cNvPr id="316" name="Google Shape;316;p24"/>
          <p:cNvPicPr preferRelativeResize="0"/>
          <p:nvPr>
            <p:ph idx="1" type="body"/>
          </p:nvPr>
        </p:nvPicPr>
        <p:blipFill rotWithShape="1">
          <a:blip r:embed="rId3">
            <a:alphaModFix/>
          </a:blip>
          <a:srcRect b="0" l="0" r="0" t="0"/>
          <a:stretch/>
        </p:blipFill>
        <p:spPr>
          <a:xfrm>
            <a:off x="457202" y="1759245"/>
            <a:ext cx="4086225" cy="2733675"/>
          </a:xfrm>
          <a:prstGeom prst="rect">
            <a:avLst/>
          </a:prstGeom>
          <a:noFill/>
          <a:ln>
            <a:noFill/>
          </a:ln>
        </p:spPr>
      </p:pic>
      <p:pic>
        <p:nvPicPr>
          <p:cNvPr id="317" name="Google Shape;317;p24"/>
          <p:cNvPicPr preferRelativeResize="0"/>
          <p:nvPr/>
        </p:nvPicPr>
        <p:blipFill rotWithShape="1">
          <a:blip r:embed="rId4">
            <a:alphaModFix/>
          </a:blip>
          <a:srcRect b="0" l="0" r="0" t="0"/>
          <a:stretch/>
        </p:blipFill>
        <p:spPr>
          <a:xfrm>
            <a:off x="4476207" y="3178741"/>
            <a:ext cx="4086225" cy="2733675"/>
          </a:xfrm>
          <a:prstGeom prst="rect">
            <a:avLst/>
          </a:prstGeom>
          <a:noFill/>
          <a:ln>
            <a:noFill/>
          </a:ln>
        </p:spPr>
      </p:pic>
      <p:pic>
        <p:nvPicPr>
          <p:cNvPr id="318" name="Google Shape;318;p24"/>
          <p:cNvPicPr preferRelativeResize="0"/>
          <p:nvPr/>
        </p:nvPicPr>
        <p:blipFill rotWithShape="1">
          <a:blip r:embed="rId5">
            <a:alphaModFix/>
          </a:blip>
          <a:srcRect b="0" l="0" r="0" t="0"/>
          <a:stretch/>
        </p:blipFill>
        <p:spPr>
          <a:xfrm>
            <a:off x="7637417" y="1088684"/>
            <a:ext cx="4086225" cy="2733675"/>
          </a:xfrm>
          <a:prstGeom prst="rect">
            <a:avLst/>
          </a:prstGeom>
          <a:noFill/>
          <a:ln>
            <a:noFill/>
          </a:ln>
        </p:spPr>
      </p:pic>
      <p:sp>
        <p:nvSpPr>
          <p:cNvPr id="319" name="Google Shape;319;p24"/>
          <p:cNvSpPr txBox="1"/>
          <p:nvPr/>
        </p:nvSpPr>
        <p:spPr>
          <a:xfrm>
            <a:off x="1763486" y="2965268"/>
            <a:ext cx="1724297"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Having </a:t>
            </a:r>
            <a:r>
              <a:rPr b="1" lang="en-US" sz="1800">
                <a:solidFill>
                  <a:schemeClr val="dk1"/>
                </a:solidFill>
                <a:latin typeface="Calibri"/>
                <a:ea typeface="Calibri"/>
                <a:cs typeface="Calibri"/>
                <a:sym typeface="Calibri"/>
              </a:rPr>
              <a:t>FUN</a:t>
            </a:r>
            <a:endParaRPr b="1" sz="1800">
              <a:solidFill>
                <a:schemeClr val="dk1"/>
              </a:solidFill>
              <a:latin typeface="Calibri"/>
              <a:ea typeface="Calibri"/>
              <a:cs typeface="Calibri"/>
              <a:sym typeface="Calibri"/>
            </a:endParaRPr>
          </a:p>
        </p:txBody>
      </p:sp>
      <p:sp>
        <p:nvSpPr>
          <p:cNvPr id="320" name="Google Shape;320;p24"/>
          <p:cNvSpPr txBox="1"/>
          <p:nvPr/>
        </p:nvSpPr>
        <p:spPr>
          <a:xfrm>
            <a:off x="5756366" y="4188822"/>
            <a:ext cx="1724297"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Developing new skills</a:t>
            </a:r>
            <a:endParaRPr b="1" sz="1800">
              <a:solidFill>
                <a:schemeClr val="dk1"/>
              </a:solidFill>
              <a:latin typeface="Calibri"/>
              <a:ea typeface="Calibri"/>
              <a:cs typeface="Calibri"/>
              <a:sym typeface="Calibri"/>
            </a:endParaRPr>
          </a:p>
        </p:txBody>
      </p:sp>
      <p:sp>
        <p:nvSpPr>
          <p:cNvPr id="321" name="Google Shape;321;p24"/>
          <p:cNvSpPr txBox="1"/>
          <p:nvPr/>
        </p:nvSpPr>
        <p:spPr>
          <a:xfrm>
            <a:off x="8813075" y="2268582"/>
            <a:ext cx="197684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Lifelong Learning</a:t>
            </a:r>
            <a:endParaRPr b="1" sz="1800">
              <a:solidFill>
                <a:schemeClr val="dk1"/>
              </a:solidFill>
              <a:latin typeface="Calibri"/>
              <a:ea typeface="Calibri"/>
              <a:cs typeface="Calibri"/>
              <a:sym typeface="Calibri"/>
            </a:endParaRPr>
          </a:p>
        </p:txBody>
      </p:sp>
      <p:pic>
        <p:nvPicPr>
          <p:cNvPr id="322" name="Google Shape;322;p24"/>
          <p:cNvPicPr preferRelativeResize="0"/>
          <p:nvPr/>
        </p:nvPicPr>
        <p:blipFill rotWithShape="1">
          <a:blip r:embed="rId6">
            <a:alphaModFix/>
          </a:blip>
          <a:srcRect b="0" l="0" r="0" t="0"/>
          <a:stretch/>
        </p:blipFill>
        <p:spPr>
          <a:xfrm>
            <a:off x="4389936" y="1170624"/>
            <a:ext cx="1504950" cy="1590675"/>
          </a:xfrm>
          <a:prstGeom prst="rect">
            <a:avLst/>
          </a:prstGeom>
          <a:noFill/>
          <a:ln>
            <a:noFill/>
          </a:ln>
        </p:spPr>
      </p:pic>
      <p:pic>
        <p:nvPicPr>
          <p:cNvPr id="323" name="Google Shape;323;p24"/>
          <p:cNvPicPr preferRelativeResize="0"/>
          <p:nvPr/>
        </p:nvPicPr>
        <p:blipFill rotWithShape="1">
          <a:blip r:embed="rId7">
            <a:alphaModFix/>
          </a:blip>
          <a:srcRect b="0" l="0" r="0" t="0"/>
          <a:stretch/>
        </p:blipFill>
        <p:spPr>
          <a:xfrm rot="-1256658">
            <a:off x="8839065" y="3956548"/>
            <a:ext cx="2847975" cy="1609725"/>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pic>
        <p:nvPicPr>
          <p:cNvPr id="329" name="Google Shape;329;p25"/>
          <p:cNvPicPr preferRelativeResize="0"/>
          <p:nvPr/>
        </p:nvPicPr>
        <p:blipFill rotWithShape="1">
          <a:blip r:embed="rId3">
            <a:alphaModFix/>
          </a:blip>
          <a:srcRect b="0" l="0" r="0" t="0"/>
          <a:stretch/>
        </p:blipFill>
        <p:spPr>
          <a:xfrm>
            <a:off x="2800722" y="1894115"/>
            <a:ext cx="6293543" cy="2599507"/>
          </a:xfrm>
          <a:prstGeom prst="rect">
            <a:avLst/>
          </a:prstGeom>
          <a:noFill/>
          <a:ln>
            <a:noFill/>
          </a:ln>
        </p:spPr>
      </p:pic>
      <p:pic>
        <p:nvPicPr>
          <p:cNvPr id="330" name="Google Shape;330;p25"/>
          <p:cNvPicPr preferRelativeResize="0"/>
          <p:nvPr/>
        </p:nvPicPr>
        <p:blipFill rotWithShape="1">
          <a:blip r:embed="rId4">
            <a:alphaModFix/>
          </a:blip>
          <a:srcRect b="0" l="0" r="0" t="0"/>
          <a:stretch/>
        </p:blipFill>
        <p:spPr>
          <a:xfrm>
            <a:off x="3187337" y="974408"/>
            <a:ext cx="5577840" cy="1734913"/>
          </a:xfrm>
          <a:prstGeom prst="rect">
            <a:avLst/>
          </a:prstGeom>
          <a:noFill/>
          <a:ln>
            <a:noFill/>
          </a:ln>
        </p:spPr>
      </p:pic>
      <p:pic>
        <p:nvPicPr>
          <p:cNvPr id="331" name="Google Shape;331;p25"/>
          <p:cNvPicPr preferRelativeResize="0"/>
          <p:nvPr/>
        </p:nvPicPr>
        <p:blipFill rotWithShape="1">
          <a:blip r:embed="rId5">
            <a:alphaModFix/>
          </a:blip>
          <a:srcRect b="0" l="0" r="0" t="0"/>
          <a:stretch/>
        </p:blipFill>
        <p:spPr>
          <a:xfrm>
            <a:off x="624976" y="4052751"/>
            <a:ext cx="2993435" cy="171637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3"/>
          <p:cNvSpPr txBox="1"/>
          <p:nvPr>
            <p:ph type="title"/>
          </p:nvPr>
        </p:nvSpPr>
        <p:spPr>
          <a:xfrm>
            <a:off x="838200" y="983686"/>
            <a:ext cx="10515600" cy="707002"/>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Font typeface="Calibri"/>
              <a:buNone/>
            </a:pPr>
            <a:r>
              <a:rPr lang="en-US"/>
              <a:t>What trainees will learn at the end of the module: </a:t>
            </a:r>
            <a:endParaRPr/>
          </a:p>
        </p:txBody>
      </p:sp>
      <p:sp>
        <p:nvSpPr>
          <p:cNvPr id="143" name="Google Shape;143;p3"/>
          <p:cNvSpPr txBox="1"/>
          <p:nvPr>
            <p:ph idx="1" type="body"/>
          </p:nvPr>
        </p:nvSpPr>
        <p:spPr>
          <a:xfrm>
            <a:off x="2599509" y="1854927"/>
            <a:ext cx="8741228" cy="3775164"/>
          </a:xfrm>
          <a:prstGeom prst="rect">
            <a:avLst/>
          </a:prstGeom>
          <a:noFill/>
          <a:ln>
            <a:noFill/>
          </a:ln>
        </p:spPr>
        <p:txBody>
          <a:bodyPr anchorCtr="0" anchor="t" bIns="45700" lIns="91425" spcFirstLastPara="1" rIns="91425" wrap="square" tIns="45700">
            <a:normAutofit fontScale="77500" lnSpcReduction="20000"/>
          </a:bodyPr>
          <a:lstStyle/>
          <a:p>
            <a:pPr indent="-514350" lvl="0" marL="514350" rtl="0" algn="l">
              <a:lnSpc>
                <a:spcPct val="270000"/>
              </a:lnSpc>
              <a:spcBef>
                <a:spcPts val="0"/>
              </a:spcBef>
              <a:spcAft>
                <a:spcPts val="0"/>
              </a:spcAft>
              <a:buClr>
                <a:schemeClr val="dk1"/>
              </a:buClr>
              <a:buSzPct val="100000"/>
              <a:buNone/>
            </a:pPr>
            <a:r>
              <a:rPr lang="en-US"/>
              <a:t>a) The importance of the intergenerational relations; </a:t>
            </a:r>
            <a:endParaRPr/>
          </a:p>
          <a:p>
            <a:pPr indent="-514350" lvl="0" marL="514350" rtl="0" algn="l">
              <a:lnSpc>
                <a:spcPct val="270000"/>
              </a:lnSpc>
              <a:spcBef>
                <a:spcPts val="1000"/>
              </a:spcBef>
              <a:spcAft>
                <a:spcPts val="0"/>
              </a:spcAft>
              <a:buClr>
                <a:schemeClr val="dk1"/>
              </a:buClr>
              <a:buSzPct val="100000"/>
              <a:buNone/>
            </a:pPr>
            <a:r>
              <a:rPr lang="en-US"/>
              <a:t>b) The needs to be addressed in an intergenerational process; </a:t>
            </a:r>
            <a:endParaRPr/>
          </a:p>
          <a:p>
            <a:pPr indent="-228600" lvl="0" marL="228600" rtl="0" algn="l">
              <a:lnSpc>
                <a:spcPct val="270000"/>
              </a:lnSpc>
              <a:spcBef>
                <a:spcPts val="1000"/>
              </a:spcBef>
              <a:spcAft>
                <a:spcPts val="0"/>
              </a:spcAft>
              <a:buClr>
                <a:schemeClr val="dk1"/>
              </a:buClr>
              <a:buSzPct val="100000"/>
              <a:buNone/>
            </a:pPr>
            <a:r>
              <a:rPr lang="en-US"/>
              <a:t>c) How to activate a process of intergenerational inclusion.</a:t>
            </a:r>
            <a:br>
              <a:rPr lang="en-US"/>
            </a:br>
            <a:endParaRPr/>
          </a:p>
        </p:txBody>
      </p:sp>
      <p:pic>
        <p:nvPicPr>
          <p:cNvPr id="144" name="Google Shape;144;p3"/>
          <p:cNvPicPr preferRelativeResize="0"/>
          <p:nvPr/>
        </p:nvPicPr>
        <p:blipFill rotWithShape="1">
          <a:blip r:embed="rId3">
            <a:alphaModFix/>
          </a:blip>
          <a:srcRect b="0" l="0" r="0" t="0"/>
          <a:stretch/>
        </p:blipFill>
        <p:spPr>
          <a:xfrm>
            <a:off x="1391059" y="1954667"/>
            <a:ext cx="1151707" cy="893035"/>
          </a:xfrm>
          <a:prstGeom prst="rect">
            <a:avLst/>
          </a:prstGeom>
          <a:noFill/>
          <a:ln>
            <a:noFill/>
          </a:ln>
        </p:spPr>
      </p:pic>
      <p:pic>
        <p:nvPicPr>
          <p:cNvPr id="145" name="Google Shape;145;p3"/>
          <p:cNvPicPr preferRelativeResize="0"/>
          <p:nvPr/>
        </p:nvPicPr>
        <p:blipFill rotWithShape="1">
          <a:blip r:embed="rId4">
            <a:alphaModFix/>
          </a:blip>
          <a:srcRect b="0" l="0" r="0" t="0"/>
          <a:stretch/>
        </p:blipFill>
        <p:spPr>
          <a:xfrm>
            <a:off x="1758044" y="3004456"/>
            <a:ext cx="526333" cy="801461"/>
          </a:xfrm>
          <a:prstGeom prst="rect">
            <a:avLst/>
          </a:prstGeom>
          <a:noFill/>
          <a:ln>
            <a:noFill/>
          </a:ln>
        </p:spPr>
      </p:pic>
      <p:pic>
        <p:nvPicPr>
          <p:cNvPr id="146" name="Google Shape;146;p3"/>
          <p:cNvPicPr preferRelativeResize="0"/>
          <p:nvPr/>
        </p:nvPicPr>
        <p:blipFill rotWithShape="1">
          <a:blip r:embed="rId5">
            <a:alphaModFix/>
          </a:blip>
          <a:srcRect b="0" l="0" r="0" t="0"/>
          <a:stretch/>
        </p:blipFill>
        <p:spPr>
          <a:xfrm>
            <a:off x="1661568" y="3993697"/>
            <a:ext cx="666487" cy="852623"/>
          </a:xfrm>
          <a:prstGeom prst="rect">
            <a:avLst/>
          </a:prstGeom>
          <a:noFill/>
          <a:ln>
            <a:noFill/>
          </a:ln>
        </p:spPr>
      </p:pic>
      <p:sp>
        <p:nvSpPr>
          <p:cNvPr id="147" name="Google Shape;147;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4"/>
          <p:cNvSpPr txBox="1"/>
          <p:nvPr>
            <p:ph type="title"/>
          </p:nvPr>
        </p:nvSpPr>
        <p:spPr>
          <a:xfrm>
            <a:off x="785949" y="1362509"/>
            <a:ext cx="10515600" cy="707002"/>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Font typeface="Calibri"/>
              <a:buNone/>
            </a:pPr>
            <a:r>
              <a:rPr lang="en-US"/>
              <a:t>The module is divided into three units:</a:t>
            </a:r>
            <a:endParaRPr/>
          </a:p>
        </p:txBody>
      </p:sp>
      <p:sp>
        <p:nvSpPr>
          <p:cNvPr id="153" name="Google Shape;153;p4"/>
          <p:cNvSpPr/>
          <p:nvPr/>
        </p:nvSpPr>
        <p:spPr>
          <a:xfrm>
            <a:off x="718457" y="2325190"/>
            <a:ext cx="2978331" cy="1410788"/>
          </a:xfrm>
          <a:prstGeom prst="rect">
            <a:avLst/>
          </a:prstGeom>
          <a:solidFill>
            <a:schemeClr val="accent1"/>
          </a:solidFill>
          <a:ln cap="flat" cmpd="sng" w="12700">
            <a:solidFill>
              <a:srgbClr val="53A49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lang="en-US" sz="1800">
                <a:solidFill>
                  <a:schemeClr val="lt1"/>
                </a:solidFill>
                <a:latin typeface="Calibri"/>
                <a:ea typeface="Calibri"/>
                <a:cs typeface="Calibri"/>
                <a:sym typeface="Calibri"/>
              </a:rPr>
              <a:t>(1) The importance of intergenerational inclusion</a:t>
            </a:r>
            <a:endParaRPr sz="1800">
              <a:solidFill>
                <a:schemeClr val="lt1"/>
              </a:solidFill>
              <a:latin typeface="Calibri"/>
              <a:ea typeface="Calibri"/>
              <a:cs typeface="Calibri"/>
              <a:sym typeface="Calibri"/>
            </a:endParaRPr>
          </a:p>
        </p:txBody>
      </p:sp>
      <p:sp>
        <p:nvSpPr>
          <p:cNvPr id="154" name="Google Shape;154;p4"/>
          <p:cNvSpPr/>
          <p:nvPr/>
        </p:nvSpPr>
        <p:spPr>
          <a:xfrm>
            <a:off x="3944983" y="3435532"/>
            <a:ext cx="3618412" cy="1436914"/>
          </a:xfrm>
          <a:prstGeom prst="rect">
            <a:avLst/>
          </a:prstGeom>
          <a:solidFill>
            <a:schemeClr val="accent1"/>
          </a:solidFill>
          <a:ln cap="flat" cmpd="sng" w="12700">
            <a:solidFill>
              <a:srgbClr val="53A49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lang="en-US" sz="1800">
                <a:solidFill>
                  <a:schemeClr val="lt1"/>
                </a:solidFill>
                <a:latin typeface="Calibri"/>
                <a:ea typeface="Calibri"/>
                <a:cs typeface="Calibri"/>
                <a:sym typeface="Calibri"/>
              </a:rPr>
              <a:t>(2) Intergenerational practices</a:t>
            </a:r>
            <a:endParaRPr sz="1800">
              <a:solidFill>
                <a:schemeClr val="lt1"/>
              </a:solidFill>
              <a:latin typeface="Calibri"/>
              <a:ea typeface="Calibri"/>
              <a:cs typeface="Calibri"/>
              <a:sym typeface="Calibri"/>
            </a:endParaRPr>
          </a:p>
        </p:txBody>
      </p:sp>
      <p:sp>
        <p:nvSpPr>
          <p:cNvPr id="155" name="Google Shape;155;p4"/>
          <p:cNvSpPr/>
          <p:nvPr/>
        </p:nvSpPr>
        <p:spPr>
          <a:xfrm>
            <a:off x="7811589" y="4306388"/>
            <a:ext cx="3718559" cy="1467395"/>
          </a:xfrm>
          <a:prstGeom prst="rect">
            <a:avLst/>
          </a:prstGeom>
          <a:solidFill>
            <a:schemeClr val="accent1"/>
          </a:solidFill>
          <a:ln cap="flat" cmpd="sng" w="12700">
            <a:solidFill>
              <a:srgbClr val="53A49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lang="en-US" sz="1800">
                <a:solidFill>
                  <a:schemeClr val="lt1"/>
                </a:solidFill>
                <a:latin typeface="Calibri"/>
                <a:ea typeface="Calibri"/>
                <a:cs typeface="Calibri"/>
                <a:sym typeface="Calibri"/>
              </a:rPr>
              <a:t>(3) Successful Intergenerational activities</a:t>
            </a:r>
            <a:endParaRPr sz="1800">
              <a:solidFill>
                <a:schemeClr val="lt1"/>
              </a:solidFill>
              <a:latin typeface="Calibri"/>
              <a:ea typeface="Calibri"/>
              <a:cs typeface="Calibri"/>
              <a:sym typeface="Calibri"/>
            </a:endParaRPr>
          </a:p>
        </p:txBody>
      </p:sp>
      <p:sp>
        <p:nvSpPr>
          <p:cNvPr id="156" name="Google Shape;156;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5"/>
          <p:cNvSpPr txBox="1"/>
          <p:nvPr>
            <p:ph type="title"/>
          </p:nvPr>
        </p:nvSpPr>
        <p:spPr>
          <a:xfrm>
            <a:off x="838200" y="983686"/>
            <a:ext cx="10515600" cy="707002"/>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Font typeface="Calibri"/>
              <a:buNone/>
            </a:pPr>
            <a:r>
              <a:rPr b="1" lang="en-US"/>
              <a:t>(1)The importance of intergenerational inclusion</a:t>
            </a:r>
            <a:endParaRPr/>
          </a:p>
        </p:txBody>
      </p:sp>
      <p:sp>
        <p:nvSpPr>
          <p:cNvPr id="162" name="Google Shape;162;p5"/>
          <p:cNvSpPr txBox="1"/>
          <p:nvPr>
            <p:ph idx="1" type="body"/>
          </p:nvPr>
        </p:nvSpPr>
        <p:spPr>
          <a:xfrm>
            <a:off x="838200" y="1969315"/>
            <a:ext cx="10515600" cy="3817529"/>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How is European population changing?</a:t>
            </a:r>
            <a:endParaRPr/>
          </a:p>
        </p:txBody>
      </p:sp>
      <p:pic>
        <p:nvPicPr>
          <p:cNvPr descr="mentimeter_qr_code.png" id="163" name="Google Shape;163;p5"/>
          <p:cNvPicPr preferRelativeResize="0"/>
          <p:nvPr/>
        </p:nvPicPr>
        <p:blipFill rotWithShape="1">
          <a:blip r:embed="rId3">
            <a:alphaModFix/>
          </a:blip>
          <a:srcRect b="0" l="0" r="0" t="0"/>
          <a:stretch/>
        </p:blipFill>
        <p:spPr>
          <a:xfrm>
            <a:off x="5930539" y="2844981"/>
            <a:ext cx="1959428" cy="1959428"/>
          </a:xfrm>
          <a:prstGeom prst="rect">
            <a:avLst/>
          </a:prstGeom>
          <a:noFill/>
          <a:ln>
            <a:noFill/>
          </a:ln>
        </p:spPr>
      </p:pic>
      <p:pic>
        <p:nvPicPr>
          <p:cNvPr id="164" name="Google Shape;164;p5"/>
          <p:cNvPicPr preferRelativeResize="0"/>
          <p:nvPr/>
        </p:nvPicPr>
        <p:blipFill rotWithShape="1">
          <a:blip r:embed="rId4">
            <a:alphaModFix/>
          </a:blip>
          <a:srcRect b="0" l="0" r="0" t="0"/>
          <a:stretch/>
        </p:blipFill>
        <p:spPr>
          <a:xfrm>
            <a:off x="3483428" y="2789873"/>
            <a:ext cx="1828800" cy="2009775"/>
          </a:xfrm>
          <a:prstGeom prst="rect">
            <a:avLst/>
          </a:prstGeom>
          <a:noFill/>
          <a:ln>
            <a:noFill/>
          </a:ln>
        </p:spPr>
      </p:pic>
      <p:sp>
        <p:nvSpPr>
          <p:cNvPr id="165" name="Google Shape;165;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6"/>
          <p:cNvSpPr txBox="1"/>
          <p:nvPr>
            <p:ph type="title"/>
          </p:nvPr>
        </p:nvSpPr>
        <p:spPr>
          <a:xfrm>
            <a:off x="1728062" y="2325188"/>
            <a:ext cx="3932237" cy="2024743"/>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3200"/>
              <a:buFont typeface="Calibri"/>
              <a:buNone/>
            </a:pPr>
            <a:r>
              <a:rPr lang="en-US"/>
              <a:t>By 2060, European population aged 65 years and above will be </a:t>
            </a:r>
            <a:r>
              <a:rPr b="1" lang="en-US"/>
              <a:t>29.5%</a:t>
            </a:r>
            <a:endParaRPr b="1"/>
          </a:p>
        </p:txBody>
      </p:sp>
      <p:pic>
        <p:nvPicPr>
          <p:cNvPr descr="pexels-marllon-cristhian-barbosa-3110392.jpg" id="171" name="Google Shape;171;p6"/>
          <p:cNvPicPr preferRelativeResize="0"/>
          <p:nvPr>
            <p:ph idx="1" type="body"/>
          </p:nvPr>
        </p:nvPicPr>
        <p:blipFill rotWithShape="1">
          <a:blip r:embed="rId3">
            <a:alphaModFix/>
          </a:blip>
          <a:srcRect b="0" l="0" r="0" t="0"/>
          <a:stretch/>
        </p:blipFill>
        <p:spPr>
          <a:xfrm>
            <a:off x="6217083" y="1052739"/>
            <a:ext cx="3895406" cy="4873625"/>
          </a:xfrm>
          <a:prstGeom prst="rect">
            <a:avLst/>
          </a:prstGeom>
          <a:noFill/>
          <a:ln>
            <a:noFill/>
          </a:ln>
        </p:spPr>
      </p:pic>
      <p:sp>
        <p:nvSpPr>
          <p:cNvPr id="172" name="Google Shape;172;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7"/>
          <p:cNvSpPr txBox="1"/>
          <p:nvPr>
            <p:ph type="title"/>
          </p:nvPr>
        </p:nvSpPr>
        <p:spPr>
          <a:xfrm>
            <a:off x="7188337" y="1750421"/>
            <a:ext cx="3932237" cy="2455817"/>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3200"/>
              <a:buFont typeface="Calibri"/>
              <a:buNone/>
            </a:pPr>
            <a:r>
              <a:rPr lang="en-US"/>
              <a:t>The median age of the European population is </a:t>
            </a:r>
            <a:r>
              <a:rPr b="1" lang="en-US"/>
              <a:t>44 years </a:t>
            </a:r>
            <a:r>
              <a:rPr lang="en-US"/>
              <a:t>and live births are </a:t>
            </a:r>
            <a:r>
              <a:rPr b="1" lang="en-US"/>
              <a:t>decreasing</a:t>
            </a:r>
            <a:endParaRPr b="1"/>
          </a:p>
        </p:txBody>
      </p:sp>
      <p:pic>
        <p:nvPicPr>
          <p:cNvPr descr="pexels-вениамин-курочкин-9667874.jpg" id="178" name="Google Shape;178;p7"/>
          <p:cNvPicPr preferRelativeResize="0"/>
          <p:nvPr>
            <p:ph idx="1" type="body"/>
          </p:nvPr>
        </p:nvPicPr>
        <p:blipFill rotWithShape="1">
          <a:blip r:embed="rId3">
            <a:alphaModFix/>
          </a:blip>
          <a:srcRect b="0" l="0" r="0" t="0"/>
          <a:stretch/>
        </p:blipFill>
        <p:spPr>
          <a:xfrm>
            <a:off x="861921" y="1392419"/>
            <a:ext cx="5435600" cy="3619500"/>
          </a:xfrm>
          <a:prstGeom prst="rect">
            <a:avLst/>
          </a:prstGeom>
          <a:noFill/>
          <a:ln>
            <a:noFill/>
          </a:ln>
        </p:spPr>
      </p:pic>
      <p:sp>
        <p:nvSpPr>
          <p:cNvPr id="179" name="Google Shape;179;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8"/>
          <p:cNvSpPr txBox="1"/>
          <p:nvPr>
            <p:ph type="title"/>
          </p:nvPr>
        </p:nvSpPr>
        <p:spPr>
          <a:xfrm>
            <a:off x="838200" y="983686"/>
            <a:ext cx="10515600" cy="707002"/>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Font typeface="Calibri"/>
              <a:buNone/>
            </a:pPr>
            <a:r>
              <a:rPr lang="en-US"/>
              <a:t>The change in the household composition</a:t>
            </a:r>
            <a:endParaRPr/>
          </a:p>
        </p:txBody>
      </p:sp>
      <p:sp>
        <p:nvSpPr>
          <p:cNvPr id="185" name="Google Shape;185;p8"/>
          <p:cNvSpPr txBox="1"/>
          <p:nvPr>
            <p:ph idx="1" type="body"/>
          </p:nvPr>
        </p:nvSpPr>
        <p:spPr>
          <a:xfrm>
            <a:off x="3984171" y="1825624"/>
            <a:ext cx="8020595" cy="4000410"/>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2400"/>
              <a:buChar char="•"/>
            </a:pPr>
            <a:r>
              <a:rPr lang="en-US" sz="2400"/>
              <a:t>There is a shift from the traditional nuclear family with different generations living together to the contemporary households with an average number of 2.3 family members.</a:t>
            </a:r>
            <a:endParaRPr sz="2400"/>
          </a:p>
          <a:p>
            <a:pPr indent="-228600" lvl="0" marL="228600" rtl="0" algn="just">
              <a:lnSpc>
                <a:spcPct val="90000"/>
              </a:lnSpc>
              <a:spcBef>
                <a:spcPts val="1000"/>
              </a:spcBef>
              <a:spcAft>
                <a:spcPts val="0"/>
              </a:spcAft>
              <a:buClr>
                <a:schemeClr val="dk1"/>
              </a:buClr>
              <a:buSzPts val="2400"/>
              <a:buChar char="•"/>
            </a:pPr>
            <a:r>
              <a:rPr lang="en-US" sz="2400"/>
              <a:t>Older people reported that their satisfaction about life decreases with age (Eurostat, 2015), in particular </a:t>
            </a:r>
            <a:r>
              <a:rPr b="1" lang="en-US" sz="2400"/>
              <a:t>single older people report to be less happy</a:t>
            </a:r>
            <a:r>
              <a:rPr lang="en-US" sz="2400"/>
              <a:t> than those living in a household with two or more members.</a:t>
            </a:r>
            <a:endParaRPr/>
          </a:p>
          <a:p>
            <a:pPr indent="-228600" lvl="0" marL="228600" rtl="0" algn="just">
              <a:lnSpc>
                <a:spcPct val="90000"/>
              </a:lnSpc>
              <a:spcBef>
                <a:spcPts val="1000"/>
              </a:spcBef>
              <a:spcAft>
                <a:spcPts val="0"/>
              </a:spcAft>
              <a:buClr>
                <a:schemeClr val="dk1"/>
              </a:buClr>
              <a:buSzPts val="2400"/>
              <a:buChar char="•"/>
            </a:pPr>
            <a:r>
              <a:rPr lang="en-US" sz="2400"/>
              <a:t>This data suggests the necessity of </a:t>
            </a:r>
            <a:r>
              <a:rPr b="1" lang="en-US" sz="2400"/>
              <a:t>promoting active ageing </a:t>
            </a:r>
            <a:r>
              <a:rPr lang="en-US" sz="2400"/>
              <a:t>of older people and of </a:t>
            </a:r>
            <a:r>
              <a:rPr b="1" lang="en-US" sz="2400"/>
              <a:t>promoting intergenerational inclusion </a:t>
            </a:r>
            <a:r>
              <a:rPr lang="en-US" sz="2400" u="sng"/>
              <a:t>since the intergenerational exchange is not favored anymore by families composition and proximity</a:t>
            </a:r>
            <a:r>
              <a:rPr lang="en-US" sz="2400"/>
              <a:t>.</a:t>
            </a:r>
            <a:endParaRPr sz="2400"/>
          </a:p>
        </p:txBody>
      </p:sp>
      <p:pic>
        <p:nvPicPr>
          <p:cNvPr id="186" name="Google Shape;186;p8"/>
          <p:cNvPicPr preferRelativeResize="0"/>
          <p:nvPr/>
        </p:nvPicPr>
        <p:blipFill rotWithShape="1">
          <a:blip r:embed="rId3">
            <a:alphaModFix/>
          </a:blip>
          <a:srcRect b="0" l="0" r="0" t="0"/>
          <a:stretch/>
        </p:blipFill>
        <p:spPr>
          <a:xfrm>
            <a:off x="635382" y="1972493"/>
            <a:ext cx="2917715" cy="2183518"/>
          </a:xfrm>
          <a:prstGeom prst="rect">
            <a:avLst/>
          </a:prstGeom>
          <a:noFill/>
          <a:ln>
            <a:noFill/>
          </a:ln>
        </p:spPr>
      </p:pic>
      <p:sp>
        <p:nvSpPr>
          <p:cNvPr id="187" name="Google Shape;187;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9"/>
          <p:cNvSpPr txBox="1"/>
          <p:nvPr>
            <p:ph type="title"/>
          </p:nvPr>
        </p:nvSpPr>
        <p:spPr>
          <a:xfrm>
            <a:off x="838200" y="1022875"/>
            <a:ext cx="10515600" cy="707002"/>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Font typeface="Calibri"/>
              <a:buNone/>
            </a:pPr>
            <a:r>
              <a:rPr lang="en-US"/>
              <a:t>Older people in sport</a:t>
            </a:r>
            <a:endParaRPr/>
          </a:p>
        </p:txBody>
      </p:sp>
      <p:pic>
        <p:nvPicPr>
          <p:cNvPr id="193" name="Google Shape;193;p9"/>
          <p:cNvPicPr preferRelativeResize="0"/>
          <p:nvPr/>
        </p:nvPicPr>
        <p:blipFill rotWithShape="1">
          <a:blip r:embed="rId3">
            <a:alphaModFix/>
          </a:blip>
          <a:srcRect b="0" l="0" r="0" t="0"/>
          <a:stretch/>
        </p:blipFill>
        <p:spPr>
          <a:xfrm>
            <a:off x="6964136" y="1946638"/>
            <a:ext cx="2571750" cy="2982136"/>
          </a:xfrm>
          <a:prstGeom prst="rect">
            <a:avLst/>
          </a:prstGeom>
          <a:noFill/>
          <a:ln>
            <a:noFill/>
          </a:ln>
        </p:spPr>
      </p:pic>
      <p:pic>
        <p:nvPicPr>
          <p:cNvPr descr="mentimeter_qr_code (1).png" id="194" name="Google Shape;194;p9"/>
          <p:cNvPicPr preferRelativeResize="0"/>
          <p:nvPr/>
        </p:nvPicPr>
        <p:blipFill rotWithShape="1">
          <a:blip r:embed="rId4">
            <a:alphaModFix/>
          </a:blip>
          <a:srcRect b="0" l="0" r="0" t="0"/>
          <a:stretch/>
        </p:blipFill>
        <p:spPr>
          <a:xfrm>
            <a:off x="3100796" y="2262051"/>
            <a:ext cx="2124347" cy="2124347"/>
          </a:xfrm>
          <a:prstGeom prst="rect">
            <a:avLst/>
          </a:prstGeom>
          <a:noFill/>
          <a:ln>
            <a:noFill/>
          </a:ln>
        </p:spPr>
      </p:pic>
      <p:sp>
        <p:nvSpPr>
          <p:cNvPr id="195" name="Google Shape;195;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Custom Design">
  <a:themeElements>
    <a:clrScheme name="Custom Funmilies">
      <a:dk1>
        <a:srgbClr val="000000"/>
      </a:dk1>
      <a:lt1>
        <a:srgbClr val="FFFFFF"/>
      </a:lt1>
      <a:dk2>
        <a:srgbClr val="44546A"/>
      </a:dk2>
      <a:lt2>
        <a:srgbClr val="E7E6E6"/>
      </a:lt2>
      <a:accent1>
        <a:srgbClr val="72E1D7"/>
      </a:accent1>
      <a:accent2>
        <a:srgbClr val="FF6464"/>
      </a:accent2>
      <a:accent3>
        <a:srgbClr val="EDEDED"/>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2021-10-07T09:55:09Z</dcterms:created>
  <dc:creator>famighetti</dc:creator>
</cp:coreProperties>
</file>