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9" r:id="rId2"/>
    <p:sldId id="281" r:id="rId3"/>
    <p:sldId id="282" r:id="rId4"/>
    <p:sldId id="272" r:id="rId5"/>
    <p:sldId id="289" r:id="rId6"/>
    <p:sldId id="276" r:id="rId7"/>
    <p:sldId id="266" r:id="rId8"/>
    <p:sldId id="280" r:id="rId9"/>
    <p:sldId id="270" r:id="rId10"/>
    <p:sldId id="277" r:id="rId11"/>
    <p:sldId id="290" r:id="rId12"/>
    <p:sldId id="274" r:id="rId13"/>
    <p:sldId id="291" r:id="rId14"/>
    <p:sldId id="275" r:id="rId15"/>
    <p:sldId id="279" r:id="rId16"/>
    <p:sldId id="284" r:id="rId17"/>
    <p:sldId id="288" r:id="rId18"/>
    <p:sldId id="285" r:id="rId19"/>
    <p:sldId id="287" r:id="rId20"/>
    <p:sldId id="292" r:id="rId21"/>
    <p:sldId id="271" r:id="rId22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a" initials="M" lastIdx="1" clrIdx="0">
    <p:extLst>
      <p:ext uri="{19B8F6BF-5375-455C-9EA6-DF929625EA0E}">
        <p15:presenceInfo xmlns:p15="http://schemas.microsoft.com/office/powerpoint/2012/main" userId="Me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 autoAdjust="0"/>
    <p:restoredTop sz="94641"/>
  </p:normalViewPr>
  <p:slideViewPr>
    <p:cSldViewPr snapToGrid="0">
      <p:cViewPr varScale="1">
        <p:scale>
          <a:sx n="109" d="100"/>
          <a:sy n="109" d="100"/>
        </p:scale>
        <p:origin x="1338" y="138"/>
      </p:cViewPr>
      <p:guideLst/>
    </p:cSldViewPr>
  </p:slideViewPr>
  <p:outlineViewPr>
    <p:cViewPr>
      <p:scale>
        <a:sx n="33" d="100"/>
        <a:sy n="33" d="100"/>
      </p:scale>
      <p:origin x="0" y="-40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4C7CC-EC31-0D46-A306-6B983420DBFF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1C60A-F6AB-E549-8BFF-9CE35204F88B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7335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FC589-4AC8-074C-BCA4-50C84EF91789}" type="slidenum">
              <a:rPr lang="en-SI" smtClean="0"/>
              <a:t>9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4415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C60A-F6AB-E549-8BFF-9CE35204F88B}" type="slidenum">
              <a:rPr lang="en-SI" smtClean="0"/>
              <a:t>15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2113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1C60A-F6AB-E549-8BFF-9CE35204F88B}" type="slidenum">
              <a:rPr lang="en-SI" smtClean="0"/>
              <a:t>19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9493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DDE1-5D9B-12F4-468C-E3CA0D616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3F4E8-D24D-60B1-4EC9-72EEDAAD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7DEFC-9497-C4FB-FB03-0DDC0F75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200C-9C9C-2BC8-492E-DB1DBA9B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73ED8-2057-EBA4-4FDB-0EAB3C51E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7357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2447F-E63A-43E2-146D-7DA59974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81D3C-1C26-792F-995E-4CB37B5E0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D5D00-FFB7-183B-48DB-6E12FBE0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749D4-55FE-D49D-5AD9-9E439A5F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7A398-F9F2-6479-5CC4-A47CA9CB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4618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F5312-9F9B-9398-5251-B4B44BE90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D58C8-EACC-65F3-1270-774769CE2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B40F3-AF65-61B8-5122-3FEF888D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278F1-017D-CD38-8D5C-5B80201AC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4F62-981F-AB32-B3BF-B41CE696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99864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3D6FB-BB0E-1EE3-84F8-C09F2192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DC1B-8D03-436C-72A6-DA05F32D6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6AC73-441F-D771-B366-E6F931D2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A7A23-AA67-45C5-C6F4-86C1EB85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01437-B382-956E-7F92-155A21B0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2377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6E43-644D-503A-4326-078B3FFF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950EA-753C-C06D-7924-4E99DDBD7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43246-45C1-D4E4-D183-AA533FE7C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5E448-D38D-0966-DCCB-1F646906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2FFE0-D0A9-F94C-3A5E-D89E7BC4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1197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67BF-EA8D-1C5A-ED71-8BE4BCA4A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EE4D1-FBD6-8971-5E33-9AD2AAD96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6B1B6-F721-9651-50EB-83B239316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C7437-DF6A-DBAC-6E6B-ABDFC6E0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B7B6A-C108-367E-43BA-92476C878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D1E0C-C0BF-43BB-0A8B-D5F842EA5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2606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E202C-D42D-1B5B-0EE3-E25BAA07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1411D-2505-ED50-F0A3-E061428D0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F55E6-DD54-5314-4C61-74E82D009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642F01-DD7B-2B15-D56D-25D60AD2A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B2BF1-97A6-74A1-DFAC-4AD0B0534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49488-112C-859C-C89D-9FAC0479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629FCA-9EDA-A8DB-6877-0D3012BA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43490-50EF-120F-FE41-DC6FB6BF3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0952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C7-2C50-C98F-CFCA-A638B577A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04710-3488-3068-2E0E-7692112F6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36D2-4546-9E9C-763A-0693E6FF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C2E1C-DD3C-0462-6245-908FA982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1810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C016B6-499F-B5A3-C7CC-BCD8B92E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DF8A89-2BA9-EA35-95F6-369C3758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B38CE-56D2-CCDD-00F3-00A3B853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9497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D5EE2-F46C-305F-1A85-602508FA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5B84-087E-E27C-0933-B57500147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6B4BF-3727-D75A-5498-AA1E91451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655AA-2369-3C99-B7AF-17F7A7D1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8CED9-ECD9-8D10-01C6-7ABB92B95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5956C-0C62-1F36-ACB2-126BE0B2C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3707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8CC8E-3108-1ED6-1993-C2B8AD00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C7777-5FB6-C886-CD6F-335A3C04E1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FAF03-3D19-01D6-9880-0D9641CE1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840C5-9B51-422F-C23F-D1E72108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D46DA-7892-283A-486B-2441C719C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99046-474A-F174-75D6-ABC78B61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7037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70F2B-2D38-5023-ADF0-CE878502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94A7A-73AC-0648-75AF-4E622C55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A70B3-B9C9-1126-1CD9-4FF14D41A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221E-4CF9-FD4C-8D79-F2344C2BD596}" type="datetimeFigureOut">
              <a:rPr lang="en-SI" smtClean="0"/>
              <a:t>01/17/2024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090AB-FED2-4BE2-EA0B-1B4557B8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32CAF-17B3-6594-6CDC-D8DB77C63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D451A-5572-A746-A694-F142167CC3DE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5463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https://outsider.si/wp-content/uploads/2022/04/DSC5669_Meta_Kutin_Outsider-750x500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1DAE-A9E0-F3C0-BF16-82D3486D1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55971"/>
            <a:ext cx="10515600" cy="6863578"/>
          </a:xfrm>
        </p:spPr>
        <p:txBody>
          <a:bodyPr>
            <a:normAutofit/>
          </a:bodyPr>
          <a:lstStyle/>
          <a:p>
            <a:pPr marR="88265" algn="ctr"/>
            <a:r>
              <a:rPr lang="en-SI" sz="2400" dirty="0"/>
              <a:t>                        </a:t>
            </a:r>
            <a:br>
              <a:rPr lang="en-SI" sz="2400" dirty="0"/>
            </a:br>
            <a:r>
              <a:rPr lang="en-SI" sz="2400" dirty="0"/>
              <a:t/>
            </a:r>
            <a:br>
              <a:rPr lang="en-SI" sz="2400" dirty="0"/>
            </a:br>
            <a:r>
              <a:rPr lang="en-SI" sz="2400" dirty="0"/>
              <a:t/>
            </a:r>
            <a:br>
              <a:rPr lang="en-SI" sz="2400" dirty="0"/>
            </a:br>
            <a:r>
              <a:rPr lang="en-SI" sz="2400" dirty="0"/>
              <a:t/>
            </a:r>
            <a:br>
              <a:rPr lang="en-SI" sz="2400" dirty="0"/>
            </a:br>
            <a:r>
              <a:rPr lang="en-SI" sz="2400" dirty="0"/>
              <a:t/>
            </a:r>
            <a:br>
              <a:rPr lang="en-SI" sz="2400" dirty="0"/>
            </a:br>
            <a:r>
              <a:rPr lang="en-SI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SI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SI" sz="2400" dirty="0">
                <a:solidFill>
                  <a:schemeClr val="tx2">
                    <a:lumMod val="75000"/>
                  </a:schemeClr>
                </a:solidFill>
              </a:rPr>
              <a:t>Duš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ana</a:t>
            </a:r>
            <a:r>
              <a:rPr lang="en-SI" sz="2400" dirty="0">
                <a:solidFill>
                  <a:schemeClr val="tx2">
                    <a:lumMod val="75000"/>
                  </a:schemeClr>
                </a:solidFill>
              </a:rPr>
              <a:t> Findeisen, Meta Kutin </a:t>
            </a:r>
            <a:br>
              <a:rPr lang="en-SI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SI" sz="2400" dirty="0">
                <a:solidFill>
                  <a:schemeClr val="tx2">
                    <a:lumMod val="75000"/>
                  </a:schemeClr>
                </a:solidFill>
              </a:rPr>
              <a:t>Slovenian Third Age University</a:t>
            </a:r>
            <a:br>
              <a:rPr lang="en-SI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SI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SI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SI" sz="2400" b="1" dirty="0">
                <a:solidFill>
                  <a:schemeClr val="tx2">
                    <a:lumMod val="75000"/>
                  </a:schemeClr>
                </a:solidFill>
              </a:rPr>
              <a:t>Raising Awareness, Expressing and Changing Perspectives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GB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GB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SI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SI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800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DREAMLIKE NEIGHBOURHOOD</a:t>
            </a:r>
            <a:r>
              <a:rPr lang="en-SI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SI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GB" sz="1800" b="1" dirty="0">
                <a:solidFill>
                  <a:schemeClr val="tx2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Older people connect in their communities </a:t>
            </a:r>
            <a:r>
              <a:rPr lang="en-SI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SI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SI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SI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SI" sz="2400" dirty="0">
                <a:solidFill>
                  <a:schemeClr val="tx2">
                    <a:lumMod val="75000"/>
                  </a:schemeClr>
                </a:solidFill>
              </a:rPr>
              <a:t>Age Platform, 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Brussels, on-line</a:t>
            </a:r>
            <a:br>
              <a:rPr lang="en-GB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October, 2022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  </a:t>
            </a:r>
            <a:endParaRPr lang="en-SI" sz="2400" dirty="0"/>
          </a:p>
        </p:txBody>
      </p:sp>
      <p:pic>
        <p:nvPicPr>
          <p:cNvPr id="3" name="Picture 2" descr="Dreamlike Neighbourhood – older people connect in their community">
            <a:extLst>
              <a:ext uri="{FF2B5EF4-FFF2-40B4-BE49-F238E27FC236}">
                <a16:creationId xmlns:a16="http://schemas.microsoft.com/office/drawing/2014/main" id="{D5DBDC46-368A-6370-E6FE-255680D9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016" y="592537"/>
            <a:ext cx="2652016" cy="70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nternational projects">
            <a:extLst>
              <a:ext uri="{FF2B5EF4-FFF2-40B4-BE49-F238E27FC236}">
                <a16:creationId xmlns:a16="http://schemas.microsoft.com/office/drawing/2014/main" id="{11794888-F6E9-EA84-065E-C2B7E0B57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663"/>
          <a:stretch/>
        </p:blipFill>
        <p:spPr bwMode="auto">
          <a:xfrm>
            <a:off x="7738981" y="353098"/>
            <a:ext cx="3614819" cy="9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51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38D07D-695D-398B-8E35-F7CB839FFB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A9CFFE-32BF-0EF5-BDC2-34A24C3AA412}"/>
              </a:ext>
            </a:extLst>
          </p:cNvPr>
          <p:cNvSpPr txBox="1"/>
          <p:nvPr/>
        </p:nvSpPr>
        <p:spPr>
          <a:xfrm>
            <a:off x="277285" y="5918833"/>
            <a:ext cx="9958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sl-S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Exhibition on one of the main squares in Ljubljana</a:t>
            </a:r>
            <a:endParaRPr lang="en-SI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3F7A3A-120B-7938-7DD1-B8EC794C1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5169E6-641D-3221-7172-3CE276A057DA}"/>
              </a:ext>
            </a:extLst>
          </p:cNvPr>
          <p:cNvSpPr txBox="1"/>
          <p:nvPr/>
        </p:nvSpPr>
        <p:spPr>
          <a:xfrm>
            <a:off x="144063" y="6480386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9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37ED51-AA55-B14C-2F0F-3AE943C192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20763-9F84-C6D0-9DC7-791FB836182B}"/>
              </a:ext>
            </a:extLst>
          </p:cNvPr>
          <p:cNvSpPr txBox="1"/>
          <p:nvPr/>
        </p:nvSpPr>
        <p:spPr>
          <a:xfrm>
            <a:off x="447545" y="5604329"/>
            <a:ext cx="9958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sl-S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Exhibition in Kresija Gallery, main gallery of the City of Ljubljana</a:t>
            </a:r>
            <a:endParaRPr lang="en-SI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773E0D-C430-9323-AC8C-5A6F650BD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483D7-D537-9709-ED98-991B219CD317}"/>
              </a:ext>
            </a:extLst>
          </p:cNvPr>
          <p:cNvSpPr txBox="1"/>
          <p:nvPr/>
        </p:nvSpPr>
        <p:spPr>
          <a:xfrm>
            <a:off x="-1897" y="6550223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Janez Marolt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02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4EFF9-8A93-0731-AEBF-1191335C70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9" y="3429"/>
            <a:ext cx="12188952" cy="68545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3C3E16-F799-9874-08E3-81A1DAFE4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DF57BB-7C97-51BC-B5D3-E7C592A40E4C}"/>
              </a:ext>
            </a:extLst>
          </p:cNvPr>
          <p:cNvSpPr txBox="1"/>
          <p:nvPr/>
        </p:nvSpPr>
        <p:spPr>
          <a:xfrm>
            <a:off x="153029" y="5054453"/>
            <a:ext cx="109228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sl-SI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Exhibition in Kresija Gallery</a:t>
            </a:r>
          </a:p>
          <a:p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sl-SI" sz="24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Producing</a:t>
            </a: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 </a:t>
            </a:r>
            <a:r>
              <a:rPr lang="sl-SI" sz="24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film on the issues of public space of Ljubljana, scripted by older students</a:t>
            </a:r>
            <a:endParaRPr lang="en-SI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SI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12B8F-1EDE-381A-2F96-54C7CF23BDBE}"/>
              </a:ext>
            </a:extLst>
          </p:cNvPr>
          <p:cNvSpPr txBox="1"/>
          <p:nvPr/>
        </p:nvSpPr>
        <p:spPr>
          <a:xfrm>
            <a:off x="0" y="6546794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Janez Marolt</a:t>
            </a:r>
            <a:endParaRPr lang="en-SI" sz="1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F24BD7-5CDD-00D4-785F-0793C15BF19B}"/>
              </a:ext>
            </a:extLst>
          </p:cNvPr>
          <p:cNvSpPr txBox="1"/>
          <p:nvPr/>
        </p:nvSpPr>
        <p:spPr>
          <a:xfrm>
            <a:off x="3095223" y="5926948"/>
            <a:ext cx="334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They used a knowledge they are gaining</a:t>
            </a:r>
            <a:endParaRPr lang="en-S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1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next to a book&#10;&#10;Description automatically generated with medium confidence">
            <a:extLst>
              <a:ext uri="{FF2B5EF4-FFF2-40B4-BE49-F238E27FC236}">
                <a16:creationId xmlns:a16="http://schemas.microsoft.com/office/drawing/2014/main" id="{1965D46E-6947-6FA3-1303-C88D81B009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995871" cy="33726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093D40-C227-F06A-801B-0D1CBB3DD497}"/>
              </a:ext>
            </a:extLst>
          </p:cNvPr>
          <p:cNvSpPr txBox="1"/>
          <p:nvPr/>
        </p:nvSpPr>
        <p:spPr>
          <a:xfrm>
            <a:off x="6282959" y="237197"/>
            <a:ext cx="5569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Catalogue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based on older people´s research findings</a:t>
            </a:r>
            <a:endParaRPr lang="en-SI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826356-E59F-62A5-1142-7B0D81D9C9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978" y="2056086"/>
            <a:ext cx="6046022" cy="40531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8C21C5-639F-46F7-8027-8A858F23F9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061" y="3544475"/>
            <a:ext cx="3338809" cy="3142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E2FE59-85F1-B48D-94C6-C3F941BAF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022665-AF7C-DB4F-CAAC-28AC243415E7}"/>
              </a:ext>
            </a:extLst>
          </p:cNvPr>
          <p:cNvSpPr txBox="1"/>
          <p:nvPr/>
        </p:nvSpPr>
        <p:spPr>
          <a:xfrm>
            <a:off x="101134" y="3028848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AE509-DE14-7975-7D3A-A2EC6CCEFD65}"/>
              </a:ext>
            </a:extLst>
          </p:cNvPr>
          <p:cNvSpPr txBox="1"/>
          <p:nvPr/>
        </p:nvSpPr>
        <p:spPr>
          <a:xfrm>
            <a:off x="6225038" y="5752729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8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BF4C62-5A1A-7622-9B68-3DE1ECB244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17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E39B04-B175-CB37-8431-C69258B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16" y="5957440"/>
            <a:ext cx="10515600" cy="456023"/>
          </a:xfrm>
        </p:spPr>
        <p:txBody>
          <a:bodyPr>
            <a:noAutofit/>
          </a:bodyPr>
          <a:lstStyle/>
          <a:p>
            <a:pPr algn="ctr"/>
            <a:r>
              <a:rPr lang="en-SI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Their findings?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7C15D4-ECD8-7B0F-B442-C6464CA57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D193D-0F48-8D0D-DBC3-BB82820D9679}"/>
              </a:ext>
            </a:extLst>
          </p:cNvPr>
          <p:cNvSpPr txBox="1"/>
          <p:nvPr/>
        </p:nvSpPr>
        <p:spPr>
          <a:xfrm>
            <a:off x="144063" y="6480386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8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E201FD-5216-4E7F-44A2-1FDDF03ED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108"/>
            <a:ext cx="12192000" cy="6944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459567-4D5D-1ED2-8B5C-FBB119AC8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B5C58D-4453-771F-2BF0-417F9A739D40}"/>
              </a:ext>
            </a:extLst>
          </p:cNvPr>
          <p:cNvSpPr txBox="1"/>
          <p:nvPr/>
        </p:nvSpPr>
        <p:spPr>
          <a:xfrm>
            <a:off x="240405" y="6391134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Kaja Brezočnik</a:t>
            </a:r>
            <a:endParaRPr lang="en-SI" sz="1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67524C-A7F6-D1CC-3881-49A11269D808}"/>
              </a:ext>
            </a:extLst>
          </p:cNvPr>
          <p:cNvSpPr txBox="1"/>
          <p:nvPr/>
        </p:nvSpPr>
        <p:spPr>
          <a:xfrm>
            <a:off x="-34344" y="4249408"/>
            <a:ext cx="1219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r>
              <a:rPr lang="sl-SI" sz="2000" dirty="0">
                <a:latin typeface="+mj-lt"/>
              </a:rPr>
              <a:t>We bore in mind that older people should build a bridge to society: </a:t>
            </a:r>
          </a:p>
          <a:p>
            <a:pPr lvl="1"/>
            <a:r>
              <a:rPr lang="sl-SI" sz="2000" dirty="0">
                <a:latin typeface="+mj-lt"/>
              </a:rPr>
              <a:t>we wrote  their research findings on the display window of the gallery. </a:t>
            </a:r>
          </a:p>
          <a:p>
            <a:pPr lvl="1"/>
            <a:r>
              <a:rPr lang="sl-SI" sz="2000" dirty="0">
                <a:latin typeface="+mj-lt"/>
              </a:rPr>
              <a:t>This was literally stepping out into public space</a:t>
            </a:r>
            <a:endParaRPr lang="en-SI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1834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95AF6-7884-C09A-7AF6-088CF5E74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66" y="0"/>
            <a:ext cx="1219201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51FFB-36D8-BAC1-4F58-1D61B912D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15" y="252521"/>
            <a:ext cx="5447085" cy="2808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Stepping out into public space and raising awareness</a:t>
            </a:r>
            <a:r>
              <a:rPr lang="sl-SI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4467E-C6D5-2213-6B55-87A1EDF6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5D34C7-604F-0AC2-212E-EE0C4ED73E23}"/>
              </a:ext>
            </a:extLst>
          </p:cNvPr>
          <p:cNvSpPr txBox="1"/>
          <p:nvPr/>
        </p:nvSpPr>
        <p:spPr>
          <a:xfrm>
            <a:off x="228599" y="6402388"/>
            <a:ext cx="60981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chemeClr val="bg1"/>
                </a:solidFill>
              </a:rPr>
              <a:t>Photo: Janez Marolt</a:t>
            </a:r>
            <a:endParaRPr lang="en-S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04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F5CF29-F2A7-3066-2117-2CF3B4B87E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"/>
          <a:stretch/>
        </p:blipFill>
        <p:spPr>
          <a:xfrm>
            <a:off x="0" y="0"/>
            <a:ext cx="8524750" cy="477980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BF799CE2-E498-FE0B-2A99-96CD4EEB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49" y="1892331"/>
            <a:ext cx="10515600" cy="12451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SI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0610A1-3269-F101-F4CA-F57228BFF9A5}"/>
              </a:ext>
            </a:extLst>
          </p:cNvPr>
          <p:cNvSpPr txBox="1">
            <a:spLocks/>
          </p:cNvSpPr>
          <p:nvPr/>
        </p:nvSpPr>
        <p:spPr>
          <a:xfrm>
            <a:off x="315435" y="3720554"/>
            <a:ext cx="5632614" cy="2808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F5A09E7-590C-7410-8176-993BE195257F}"/>
              </a:ext>
            </a:extLst>
          </p:cNvPr>
          <p:cNvSpPr txBox="1">
            <a:spLocks/>
          </p:cNvSpPr>
          <p:nvPr/>
        </p:nvSpPr>
        <p:spPr>
          <a:xfrm>
            <a:off x="349005" y="5426588"/>
            <a:ext cx="11198087" cy="456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cs typeface="Calibri Light" panose="020F0302020204030204" pitchFamily="34" charset="0"/>
              </a:rPr>
              <a:t>What for?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They wanted to be seen, listened to, heard, understood, enriched </a:t>
            </a:r>
            <a:endParaRPr lang="sl-SI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be seen as achievers.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374CBC-6B7F-89AD-F841-FBDDF1DB0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2421E9-8109-A4ED-04D1-104E06D1EB91}"/>
              </a:ext>
            </a:extLst>
          </p:cNvPr>
          <p:cNvSpPr txBox="1"/>
          <p:nvPr/>
        </p:nvSpPr>
        <p:spPr>
          <a:xfrm>
            <a:off x="315435" y="444164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Janez Marolt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37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750B10-4197-35FF-10EF-43B830D67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93" b="19684"/>
          <a:stretch/>
        </p:blipFill>
        <p:spPr>
          <a:xfrm>
            <a:off x="6332102" y="0"/>
            <a:ext cx="5859898" cy="3296194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B8DAFA80-C64D-625A-30AE-939CE0C3F691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294890" y="3372435"/>
            <a:ext cx="5897109" cy="112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sl-SI" sz="2700" dirty="0">
                <a:cs typeface="Calibri" panose="020F0502020204030204" pitchFamily="34" charset="0"/>
              </a:rPr>
              <a:t>&gt;</a:t>
            </a:r>
            <a:r>
              <a:rPr lang="sl-SI" sz="2700" dirty="0">
                <a:cs typeface="Calibri Light" panose="020F0302020204030204" pitchFamily="34" charset="0"/>
              </a:rPr>
              <a:t> </a:t>
            </a:r>
            <a:r>
              <a:rPr lang="en-SI" sz="2700" dirty="0">
                <a:cs typeface="Calibri Light" panose="020F0302020204030204" pitchFamily="34" charset="0"/>
              </a:rPr>
              <a:t>Older people’s relationship with urban environment </a:t>
            </a:r>
            <a:r>
              <a:rPr lang="en-SI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000" dirty="0"/>
              <a:t>Center for Architecture Slovenia,</a:t>
            </a:r>
            <a:r>
              <a:rPr lang="en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Cankarjev </a:t>
            </a:r>
            <a:r>
              <a:rPr lang="en-SI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dom</a:t>
            </a:r>
            <a:r>
              <a:rPr lang="en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March 2022</a:t>
            </a:r>
            <a: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Ministry of Culture, M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inistry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ducation</a:t>
            </a:r>
            <a: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cience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port</a:t>
            </a:r>
            <a: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National Education Institute Slovenia</a:t>
            </a:r>
            <a:b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SI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7" descr="A picture containing tree, outdoor, people, crowd&#10;&#10;Description automatically generated">
            <a:extLst>
              <a:ext uri="{FF2B5EF4-FFF2-40B4-BE49-F238E27FC236}">
                <a16:creationId xmlns:a16="http://schemas.microsoft.com/office/drawing/2014/main" id="{38C64322-9D18-B0A0-2364-EF8A79DB0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21577"/>
            <a:ext cx="6047927" cy="40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9424FE0C-0678-8509-4AA1-9A6B381D8C7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94890" y="4911163"/>
            <a:ext cx="5645426" cy="112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2700" dirty="0">
              <a:cs typeface="Calibri" panose="020F0502020204030204" pitchFamily="34" charset="0"/>
            </a:endParaRPr>
          </a:p>
          <a:p>
            <a:r>
              <a:rPr lang="sl-SI" sz="2700" dirty="0">
                <a:cs typeface="Calibri" panose="020F0502020204030204" pitchFamily="34" charset="0"/>
              </a:rPr>
              <a:t>&gt;</a:t>
            </a:r>
            <a:r>
              <a:rPr lang="sl-SI" sz="2700" dirty="0">
                <a:cs typeface="Calibri Light" panose="020F0302020204030204" pitchFamily="34" charset="0"/>
              </a:rPr>
              <a:t> Dreamlike Neighbourhood International Street Event</a:t>
            </a:r>
            <a:r>
              <a:rPr lang="en-SI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Outsider magazine</a:t>
            </a:r>
            <a:b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Vegova street</a:t>
            </a:r>
            <a:r>
              <a:rPr lang="en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sl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April</a:t>
            </a:r>
            <a:r>
              <a:rPr lang="en-SI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2022</a:t>
            </a:r>
            <a:endParaRPr lang="en-SI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52E291-5D5E-8FD7-9164-4177C14A2437}"/>
              </a:ext>
            </a:extLst>
          </p:cNvPr>
          <p:cNvSpPr txBox="1"/>
          <p:nvPr/>
        </p:nvSpPr>
        <p:spPr>
          <a:xfrm>
            <a:off x="301633" y="425964"/>
            <a:ext cx="5794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Dissemination activities are a part of structured public campaining i.e. </a:t>
            </a:r>
          </a:p>
          <a:p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 system of activities</a:t>
            </a:r>
            <a:endParaRPr lang="en-SI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B804D8-CB74-ABA4-AA0C-27CFEB637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1798E8-A90F-3A11-4C91-EA555AB849DE}"/>
              </a:ext>
            </a:extLst>
          </p:cNvPr>
          <p:cNvSpPr txBox="1"/>
          <p:nvPr/>
        </p:nvSpPr>
        <p:spPr>
          <a:xfrm>
            <a:off x="75408" y="648856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Janez Marolt</a:t>
            </a:r>
            <a:endParaRPr lang="en-SI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C1835B-0CCF-4D20-4A13-14929795B51B}"/>
              </a:ext>
            </a:extLst>
          </p:cNvPr>
          <p:cNvSpPr txBox="1"/>
          <p:nvPr/>
        </p:nvSpPr>
        <p:spPr>
          <a:xfrm>
            <a:off x="10060795" y="2893181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61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2A2A0-C749-7A0A-EA1E-DC07099EF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964" b="1890"/>
          <a:stretch/>
        </p:blipFill>
        <p:spPr>
          <a:xfrm>
            <a:off x="317863" y="0"/>
            <a:ext cx="4802625" cy="3683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BDEBE-35D3-042E-4F77-F7329D65DC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040" y="568796"/>
            <a:ext cx="6918960" cy="5189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2FB2F-3E25-31CE-895A-F2E2EF1F4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485" y="3767560"/>
            <a:ext cx="4119003" cy="3090440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78480F67-2F68-73B1-0BDE-E87AD97EB15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208296" y="5812126"/>
            <a:ext cx="6983704" cy="47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l-SI" sz="2400" dirty="0">
                <a:cs typeface="Calibri" panose="020F0502020204030204" pitchFamily="34" charset="0"/>
              </a:rPr>
              <a:t>Series of articles 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about their findings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l-SI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sl-SI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Outsider magazine, 2022</a:t>
            </a:r>
            <a:endParaRPr lang="en-SI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E33DF5-7483-9E5C-8146-5590D6884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9AB243-C300-FF9A-EEA3-24852F975D1D}"/>
              </a:ext>
            </a:extLst>
          </p:cNvPr>
          <p:cNvSpPr txBox="1"/>
          <p:nvPr/>
        </p:nvSpPr>
        <p:spPr>
          <a:xfrm>
            <a:off x="6037549" y="538309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l-SI" sz="1400" dirty="0">
                <a:solidFill>
                  <a:schemeClr val="bg1"/>
                </a:solidFill>
              </a:rPr>
              <a:t>Fotos Study group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55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2CCAD-C6A0-A6F0-922A-2698C7BB3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23" y="3863179"/>
            <a:ext cx="10106773" cy="29304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SI" sz="2400" dirty="0">
                <a:latin typeface="Calibri" panose="020F0502020204030204" pitchFamily="34" charset="0"/>
                <a:cs typeface="Calibri" panose="020F0502020204030204" pitchFamily="34" charset="0"/>
              </a:rPr>
              <a:t>In Vienna, The Hague, Prague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SI" sz="2400" dirty="0">
                <a:latin typeface="Calibri" panose="020F0502020204030204" pitchFamily="34" charset="0"/>
                <a:cs typeface="Calibri" panose="020F0502020204030204" pitchFamily="34" charset="0"/>
              </a:rPr>
              <a:t>Ljubljana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events took place beyond the walls of organisations for/of older people: </a:t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for? 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&gt;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To connect “inactive” older people with the world of active people </a:t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&gt;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To raise awareness about older people’s issues</a:t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&gt;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To contribute to social fairness by changing perspectives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DA033-EC1B-B09A-8332-624D06BBC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252" y="6167316"/>
            <a:ext cx="1764748" cy="566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FB707-7EF9-2094-DEDD-7CC76A9861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" y="0"/>
            <a:ext cx="5967328" cy="3977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8C94A-1C04-9E03-F5FE-24E30BADC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308" y="-1"/>
            <a:ext cx="6110915" cy="3977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7F125-E761-8742-67F1-98C19EC94CFF}"/>
              </a:ext>
            </a:extLst>
          </p:cNvPr>
          <p:cNvSpPr txBox="1"/>
          <p:nvPr/>
        </p:nvSpPr>
        <p:spPr>
          <a:xfrm>
            <a:off x="10141117" y="3669469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dirty="0">
                <a:solidFill>
                  <a:schemeClr val="bg1"/>
                </a:solidFill>
              </a:rPr>
              <a:t>Photo: Janez Marolt</a:t>
            </a:r>
            <a:endParaRPr lang="en-SI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59065-3677-6C29-1B0C-52766ABE9688}"/>
              </a:ext>
            </a:extLst>
          </p:cNvPr>
          <p:cNvSpPr txBox="1"/>
          <p:nvPr/>
        </p:nvSpPr>
        <p:spPr>
          <a:xfrm>
            <a:off x="0" y="3669469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Kaja Brezočnik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62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494C10-CF3E-81FE-7F23-7C0006189A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827" y="1484244"/>
            <a:ext cx="6140173" cy="4605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FF87-A63D-6E77-F5A5-962EDE8B8B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7460" cy="4393095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4A6FE9A1-4A30-8432-605B-57D7D540BF0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2835" y="4569222"/>
            <a:ext cx="5468730" cy="13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500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sl-SI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 Members of the Neighbourhood groups were invited to participate in a documentary progamme on the national TV channel.</a:t>
            </a:r>
            <a:r>
              <a:rPr lang="en-SI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TV SLO, November</a:t>
            </a:r>
            <a:r>
              <a:rPr lang="en-SI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l-SI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  <a:endParaRPr lang="en-SI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7B9CF6-A6A9-6D75-CA24-E3204E4BD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6305EC-D85E-A461-C211-0F3B00B7B86C}"/>
              </a:ext>
            </a:extLst>
          </p:cNvPr>
          <p:cNvSpPr txBox="1"/>
          <p:nvPr/>
        </p:nvSpPr>
        <p:spPr>
          <a:xfrm>
            <a:off x="10056502" y="5722238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AB3CEA-C4A6-FBB3-FC51-0B7A93A46D95}"/>
              </a:ext>
            </a:extLst>
          </p:cNvPr>
          <p:cNvSpPr txBox="1"/>
          <p:nvPr/>
        </p:nvSpPr>
        <p:spPr>
          <a:xfrm>
            <a:off x="129037" y="4019493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9A528A-2559-876F-6F56-FB0564170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718479" cy="37742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BDFE9E-7CA6-54CF-A806-0ABDC515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63" y="1477772"/>
            <a:ext cx="11735349" cy="6759146"/>
          </a:xfrm>
        </p:spPr>
        <p:txBody>
          <a:bodyPr>
            <a:noAutofit/>
          </a:bodyPr>
          <a:lstStyle/>
          <a:p>
            <a: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sl-S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projects like Dreamlike Neighbourhood are needed?</a:t>
            </a:r>
            <a: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&gt; to raise awareness of their presence, perspectives, beliefs, knowledge and research findings, </a:t>
            </a:r>
            <a:b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&gt; to aleviate stereotypes and prejudices about older people (words matter!), </a:t>
            </a:r>
            <a:b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&gt; </a:t>
            </a:r>
            <a:r>
              <a:rPr lang="sl-SI" sz="2400" kern="1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to contribute knowledge about meaningful places and ageing in place, </a:t>
            </a:r>
            <a:br>
              <a:rPr lang="sl-SI" sz="2400" kern="1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sl-SI" sz="2400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&gt; </a:t>
            </a:r>
            <a:r>
              <a:rPr lang="sl-SI" sz="2400" kern="1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to help architects and urbanists, policy makers, </a:t>
            </a:r>
            <a:br>
              <a:rPr lang="sl-SI" sz="2400" kern="1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sl-SI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sl-SI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supplement the safe model of ageing by social and cultural ones. </a:t>
            </a:r>
            <a:endParaRPr lang="en-SI" sz="24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F5988B-86D1-1069-E187-5BBEC7D9A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B97E16-8C9A-5E99-A749-0DD15F85C1F3}"/>
              </a:ext>
            </a:extLst>
          </p:cNvPr>
          <p:cNvSpPr txBox="1"/>
          <p:nvPr/>
        </p:nvSpPr>
        <p:spPr>
          <a:xfrm>
            <a:off x="545206" y="338231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l-SI" sz="1400" dirty="0">
                <a:solidFill>
                  <a:schemeClr val="bg1"/>
                </a:solidFill>
              </a:rPr>
              <a:t>Photo: Janez Marolt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8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8E54-EA2D-0742-F812-77E293BB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0" y="4505709"/>
            <a:ext cx="11183983" cy="2266182"/>
          </a:xfrm>
        </p:spPr>
        <p:txBody>
          <a:bodyPr>
            <a:noAutofit/>
          </a:bodyPr>
          <a:lstStyle/>
          <a:p>
            <a:r>
              <a:rPr lang="en-SI" sz="2400" dirty="0">
                <a:latin typeface="+mn-lt"/>
                <a:cs typeface="Calibri Light" panose="020F0302020204030204" pitchFamily="34" charset="0"/>
              </a:rPr>
              <a:t>Raising awareness is an</a:t>
            </a:r>
            <a:r>
              <a:rPr lang="sl-SI" sz="2400" dirty="0">
                <a:latin typeface="+mn-lt"/>
                <a:cs typeface="Calibri Light" panose="020F0302020204030204" pitchFamily="34" charset="0"/>
              </a:rPr>
              <a:t/>
            </a:r>
            <a:br>
              <a:rPr lang="sl-SI" sz="2400" dirty="0">
                <a:latin typeface="+mn-lt"/>
                <a:cs typeface="Calibri Light" panose="020F0302020204030204" pitchFamily="34" charset="0"/>
              </a:rPr>
            </a:br>
            <a:r>
              <a:rPr lang="en-SI" sz="2400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ongoing, </a:t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carefully planned process, </a:t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 system of activities </a:t>
            </a:r>
            <a:r>
              <a:rPr lang="en-SI" sz="2400" dirty="0">
                <a:cs typeface="Calibri Light" panose="020F0302020204030204" pitchFamily="34" charset="0"/>
              </a:rPr>
              <a:t>defending a cause</a:t>
            </a:r>
            <a:r>
              <a:rPr lang="sl-SI" sz="2400" dirty="0">
                <a:cs typeface="Calibri Light" panose="020F0302020204030204" pitchFamily="34" charset="0"/>
              </a:rPr>
              <a:t/>
            </a:r>
            <a:br>
              <a:rPr lang="sl-SI" sz="2400" dirty="0">
                <a:cs typeface="Calibri Light" panose="020F0302020204030204" pitchFamily="34" charset="0"/>
              </a:rPr>
            </a:br>
            <a:r>
              <a:rPr lang="sl-SI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2400" dirty="0">
                <a:latin typeface="Calibri" panose="020F0502020204030204" pitchFamily="34" charset="0"/>
                <a:cs typeface="Calibri" panose="020F0502020204030204" pitchFamily="34" charset="0"/>
              </a:rPr>
              <a:t>by informing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SI" sz="2400" dirty="0">
                <a:latin typeface="Calibri" panose="020F0502020204030204" pitchFamily="34" charset="0"/>
                <a:cs typeface="Calibri" panose="020F0502020204030204" pitchFamily="34" charset="0"/>
              </a:rPr>
              <a:t> educating etc.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SI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9F3B4-6FA8-712F-204A-3C86DEAC67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948"/>
            <a:ext cx="6049617" cy="4022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2AEE9-7B36-3123-00CF-2BC27909C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474" y="-17171"/>
            <a:ext cx="6033525" cy="4022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4366B9-5D44-2C1F-7E9A-A25F726C1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E6254-4F94-B0E5-E8B5-ED95F853A60E}"/>
              </a:ext>
            </a:extLst>
          </p:cNvPr>
          <p:cNvSpPr txBox="1"/>
          <p:nvPr/>
        </p:nvSpPr>
        <p:spPr>
          <a:xfrm>
            <a:off x="10139219" y="3681337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AA841-32CC-1862-4140-ECF8DF658215}"/>
              </a:ext>
            </a:extLst>
          </p:cNvPr>
          <p:cNvSpPr txBox="1"/>
          <p:nvPr/>
        </p:nvSpPr>
        <p:spPr>
          <a:xfrm>
            <a:off x="-1898" y="3681338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5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3C2359-C72C-E33D-0F85-506FFCC4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30" y="978408"/>
            <a:ext cx="10765174" cy="4901184"/>
          </a:xfrm>
        </p:spPr>
        <p:txBody>
          <a:bodyPr>
            <a:noAutofit/>
          </a:bodyPr>
          <a:lstStyle/>
          <a:p>
            <a:r>
              <a:rPr lang="sl-SI" sz="2800" dirty="0">
                <a:latin typeface="+mn-lt"/>
                <a:cs typeface="Calibri" panose="020F0502020204030204" pitchFamily="34" charset="0"/>
              </a:rPr>
              <a:t>What does r</a:t>
            </a:r>
            <a:r>
              <a:rPr lang="en-GB" sz="2800" dirty="0" err="1">
                <a:latin typeface="+mn-lt"/>
                <a:cs typeface="Calibri" panose="020F0502020204030204" pitchFamily="34" charset="0"/>
              </a:rPr>
              <a:t>aising</a:t>
            </a:r>
            <a:r>
              <a:rPr lang="en-GB" sz="2800" dirty="0">
                <a:latin typeface="+mn-lt"/>
                <a:cs typeface="Calibri" panose="020F0502020204030204" pitchFamily="34" charset="0"/>
              </a:rPr>
              <a:t> awareness</a:t>
            </a:r>
            <a:r>
              <a:rPr lang="sl-SI" sz="2800" dirty="0">
                <a:latin typeface="+mn-lt"/>
                <a:cs typeface="Calibri" panose="020F0502020204030204" pitchFamily="34" charset="0"/>
              </a:rPr>
              <a:t> stand for</a:t>
            </a:r>
            <a:r>
              <a:rPr lang="en-GB" sz="2800" dirty="0">
                <a:latin typeface="+mn-lt"/>
                <a:cs typeface="Calibri" panose="020F0502020204030204" pitchFamily="34" charset="0"/>
              </a:rPr>
              <a:t>?</a:t>
            </a:r>
            <a:r>
              <a:rPr lang="en-GB" sz="2800" dirty="0">
                <a:cs typeface="Calibri Light" panose="020F0302020204030204" pitchFamily="34" charset="0"/>
              </a:rPr>
              <a:t/>
            </a:r>
            <a:br>
              <a:rPr lang="en-GB" sz="2800" dirty="0">
                <a:cs typeface="Calibri Light" panose="020F0302020204030204" pitchFamily="34" charset="0"/>
              </a:rPr>
            </a:br>
            <a:r>
              <a:rPr lang="en-GB" sz="2800" dirty="0">
                <a:cs typeface="Calibri Light" panose="020F0302020204030204" pitchFamily="34" charset="0"/>
              </a:rPr>
              <a:t/>
            </a:r>
            <a:br>
              <a:rPr lang="en-GB" sz="2800" dirty="0">
                <a:cs typeface="Calibri Light" panose="020F0302020204030204" pitchFamily="34" charset="0"/>
              </a:rPr>
            </a:br>
            <a:r>
              <a:rPr lang="sl-SI" sz="2800" dirty="0">
                <a:latin typeface="+mn-lt"/>
                <a:cs typeface="Calibri Light" panose="020F0302020204030204" pitchFamily="34" charset="0"/>
              </a:rPr>
              <a:t>&gt; </a:t>
            </a:r>
            <a:r>
              <a:rPr lang="en-GB" sz="2800" dirty="0">
                <a:cs typeface="Calibri Light" panose="020F0302020204030204" pitchFamily="34" charset="0"/>
              </a:rPr>
              <a:t>Working on a cause</a:t>
            </a:r>
            <a:r>
              <a:rPr lang="sl-SI" sz="2800" dirty="0">
                <a:cs typeface="Calibri Light" panose="020F0302020204030204" pitchFamily="34" charset="0"/>
              </a:rPr>
              <a:t> - </a:t>
            </a:r>
            <a:r>
              <a:rPr lang="en-GB" sz="2800" dirty="0">
                <a:cs typeface="Calibri Light" panose="020F0302020204030204" pitchFamily="34" charset="0"/>
              </a:rPr>
              <a:t>many people </a:t>
            </a:r>
            <a:r>
              <a:rPr lang="sl-SI" sz="2800" dirty="0">
                <a:cs typeface="Calibri Light" panose="020F0302020204030204" pitchFamily="34" charset="0"/>
              </a:rPr>
              <a:t>have to </a:t>
            </a:r>
            <a:r>
              <a:rPr lang="en-GB" sz="2800" dirty="0">
                <a:cs typeface="Calibri Light" panose="020F0302020204030204" pitchFamily="34" charset="0"/>
              </a:rPr>
              <a:t>be aware of the problem.</a:t>
            </a:r>
            <a:br>
              <a:rPr lang="en-GB" sz="2800" dirty="0">
                <a:cs typeface="Calibri Light" panose="020F0302020204030204" pitchFamily="34" charset="0"/>
              </a:rPr>
            </a:br>
            <a:r>
              <a:rPr lang="en-GB" sz="2800" dirty="0">
                <a:cs typeface="Calibri Light" panose="020F0302020204030204" pitchFamily="34" charset="0"/>
              </a:rPr>
              <a:t/>
            </a:r>
            <a:br>
              <a:rPr lang="en-GB" sz="2800" dirty="0">
                <a:cs typeface="Calibri Light" panose="020F0302020204030204" pitchFamily="34" charset="0"/>
              </a:rPr>
            </a:br>
            <a:r>
              <a:rPr lang="sl-SI" sz="2800" dirty="0">
                <a:latin typeface="+mn-lt"/>
                <a:cs typeface="Calibri Light" panose="020F0302020204030204" pitchFamily="34" charset="0"/>
              </a:rPr>
              <a:t>&gt; </a:t>
            </a:r>
            <a:r>
              <a:rPr lang="en-GB" sz="2800" dirty="0">
                <a:cs typeface="Calibri Light" panose="020F0302020204030204" pitchFamily="34" charset="0"/>
              </a:rPr>
              <a:t>In long lived society professionals etc. don’t know older people! </a:t>
            </a:r>
            <a:r>
              <a:rPr lang="sl-SI" sz="2800" dirty="0">
                <a:cs typeface="Calibri Light" panose="020F0302020204030204" pitchFamily="34" charset="0"/>
              </a:rPr>
              <a:t/>
            </a:r>
            <a:br>
              <a:rPr lang="sl-SI" sz="2800" dirty="0">
                <a:cs typeface="Calibri Light" panose="020F0302020204030204" pitchFamily="34" charset="0"/>
              </a:rPr>
            </a:br>
            <a:r>
              <a:rPr lang="en-GB" sz="2800" dirty="0">
                <a:cs typeface="Calibri Light" panose="020F0302020204030204" pitchFamily="34" charset="0"/>
              </a:rPr>
              <a:t>Old age stereotypes, prejudices, older people aren’t their equals!</a:t>
            </a:r>
            <a:br>
              <a:rPr lang="en-GB" sz="2800" dirty="0">
                <a:cs typeface="Calibri Light" panose="020F0302020204030204" pitchFamily="34" charset="0"/>
              </a:rPr>
            </a:br>
            <a:r>
              <a:rPr lang="en-GB" sz="2800" dirty="0">
                <a:cs typeface="Calibri Light" panose="020F0302020204030204" pitchFamily="34" charset="0"/>
              </a:rPr>
              <a:t/>
            </a:r>
            <a:br>
              <a:rPr lang="en-GB" sz="2800" dirty="0">
                <a:cs typeface="Calibri Light" panose="020F0302020204030204" pitchFamily="34" charset="0"/>
              </a:rPr>
            </a:br>
            <a:r>
              <a:rPr lang="sl-SI" sz="2800" dirty="0">
                <a:latin typeface="+mn-lt"/>
                <a:cs typeface="Calibri Light" panose="020F0302020204030204" pitchFamily="34" charset="0"/>
              </a:rPr>
              <a:t>&gt; </a:t>
            </a:r>
            <a:r>
              <a:rPr lang="en-GB" sz="2800" dirty="0">
                <a:cs typeface="Calibri Light" panose="020F0302020204030204" pitchFamily="34" charset="0"/>
              </a:rPr>
              <a:t>Older people have to pass on knowledge about themselves</a:t>
            </a:r>
            <a:r>
              <a:rPr lang="sl-SI" sz="2800" dirty="0">
                <a:cs typeface="Calibri Light" panose="020F0302020204030204" pitchFamily="34" charset="0"/>
              </a:rPr>
              <a:t/>
            </a:r>
            <a:br>
              <a:rPr lang="sl-SI" sz="2800" dirty="0">
                <a:cs typeface="Calibri Light" panose="020F0302020204030204" pitchFamily="34" charset="0"/>
              </a:rPr>
            </a:br>
            <a:r>
              <a:rPr lang="en-GB" sz="2800" dirty="0">
                <a:cs typeface="Calibri Light" panose="020F0302020204030204" pitchFamily="34" charset="0"/>
              </a:rPr>
              <a:t>(abilities, needs, wishes, aspirations)</a:t>
            </a:r>
            <a:r>
              <a:rPr lang="sl-SI" sz="2800" dirty="0">
                <a:cs typeface="Calibri Light" panose="020F0302020204030204" pitchFamily="34" charset="0"/>
              </a:rPr>
              <a:t>.</a:t>
            </a:r>
            <a:r>
              <a:rPr lang="en-GB" sz="2800" dirty="0">
                <a:cs typeface="Calibri Light" panose="020F0302020204030204" pitchFamily="34" charset="0"/>
              </a:rPr>
              <a:t/>
            </a:r>
            <a:br>
              <a:rPr lang="en-GB" sz="2800" dirty="0">
                <a:cs typeface="Calibri Light" panose="020F0302020204030204" pitchFamily="34" charset="0"/>
              </a:rPr>
            </a:br>
            <a:r>
              <a:rPr lang="en-GB" sz="2800" dirty="0">
                <a:cs typeface="Calibri Light" panose="020F0302020204030204" pitchFamily="34" charset="0"/>
              </a:rPr>
              <a:t/>
            </a:r>
            <a:br>
              <a:rPr lang="en-GB" sz="2800" dirty="0">
                <a:cs typeface="Calibri Light" panose="020F0302020204030204" pitchFamily="34" charset="0"/>
              </a:rPr>
            </a:br>
            <a:r>
              <a:rPr lang="sl-SI" sz="2800" dirty="0">
                <a:latin typeface="+mn-lt"/>
                <a:cs typeface="Calibri Light" panose="020F0302020204030204" pitchFamily="34" charset="0"/>
              </a:rPr>
              <a:t>&gt; </a:t>
            </a:r>
            <a:r>
              <a:rPr lang="en-GB" sz="2800" dirty="0">
                <a:cs typeface="Calibri Light" panose="020F0302020204030204" pitchFamily="34" charset="0"/>
              </a:rPr>
              <a:t>Facing Knowledge Deficit Disorder </a:t>
            </a:r>
            <a:r>
              <a:rPr lang="sl-SI" sz="2800" dirty="0">
                <a:cs typeface="Calibri Light" panose="020F0302020204030204" pitchFamily="34" charset="0"/>
              </a:rPr>
              <a:t/>
            </a:r>
            <a:br>
              <a:rPr lang="sl-SI" sz="2800" dirty="0">
                <a:cs typeface="Calibri Light" panose="020F0302020204030204" pitchFamily="34" charset="0"/>
              </a:rPr>
            </a:br>
            <a:r>
              <a:rPr lang="en-GB" sz="2800" dirty="0">
                <a:cs typeface="Calibri Light" panose="020F0302020204030204" pitchFamily="34" charset="0"/>
              </a:rPr>
              <a:t>(communication theory from the 60’s)</a:t>
            </a:r>
            <a:br>
              <a:rPr lang="en-GB" sz="2800" dirty="0">
                <a:cs typeface="Calibri Light" panose="020F0302020204030204" pitchFamily="34" charset="0"/>
              </a:rPr>
            </a:br>
            <a:r>
              <a:rPr lang="en-GB" sz="2800" dirty="0">
                <a:cs typeface="Calibri Light" panose="020F0302020204030204" pitchFamily="34" charset="0"/>
              </a:rPr>
              <a:t/>
            </a:r>
            <a:br>
              <a:rPr lang="en-GB" sz="2800" dirty="0">
                <a:cs typeface="Calibri Light" panose="020F0302020204030204" pitchFamily="34" charset="0"/>
              </a:rPr>
            </a:br>
            <a:r>
              <a:rPr lang="sl-SI" sz="2800" dirty="0">
                <a:latin typeface="+mn-lt"/>
                <a:cs typeface="Calibri Light" panose="020F0302020204030204" pitchFamily="34" charset="0"/>
              </a:rPr>
              <a:t>&gt; </a:t>
            </a:r>
            <a:r>
              <a:rPr lang="en-GB" sz="2800" dirty="0">
                <a:cs typeface="Calibri Light" panose="020F0302020204030204" pitchFamily="34" charset="0"/>
              </a:rPr>
              <a:t>Undertaking actions!</a:t>
            </a:r>
            <a:endParaRPr lang="en-SI" sz="2800" dirty="0"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CBF2-573E-BDB2-1C88-7F6F89DE0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103" y="6173633"/>
            <a:ext cx="176189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9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346C66-8554-7EF8-1020-810DCCAE9B85}"/>
              </a:ext>
            </a:extLst>
          </p:cNvPr>
          <p:cNvSpPr txBox="1"/>
          <p:nvPr/>
        </p:nvSpPr>
        <p:spPr>
          <a:xfrm>
            <a:off x="293400" y="4094200"/>
            <a:ext cx="114787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 sz="2400" dirty="0">
                <a:cs typeface="Calibri Light" panose="020F0302020204030204" pitchFamily="34" charset="0"/>
              </a:rPr>
              <a:t>The cause of our project and activities are</a:t>
            </a:r>
            <a:endParaRPr lang="sl-SI" sz="2400" dirty="0">
              <a:cs typeface="Calibri Light" panose="020F0302020204030204" pitchFamily="34" charset="0"/>
            </a:endParaRPr>
          </a:p>
          <a:p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cs typeface="Calibri Light" panose="020F0302020204030204" pitchFamily="34" charset="0"/>
              </a:rPr>
              <a:t>&gt;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quality ageing, </a:t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cs typeface="Calibri Light" panose="020F0302020204030204" pitchFamily="34" charset="0"/>
              </a:rPr>
              <a:t>&gt;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connecting  older people’s learning with using their knowledge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cs typeface="Calibri Light" panose="020F0302020204030204" pitchFamily="34" charset="0"/>
              </a:rPr>
              <a:t>&gt;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SI" sz="2400" dirty="0" err="1">
                <a:cs typeface="Calibri Light" panose="020F0302020204030204" pitchFamily="34" charset="0"/>
              </a:rPr>
              <a:t>contributive</a:t>
            </a:r>
            <a:r>
              <a:rPr lang="en-SI" sz="2400" dirty="0">
                <a:cs typeface="Calibri Light" panose="020F0302020204030204" pitchFamily="34" charset="0"/>
              </a:rPr>
              <a:t> inclusiveness of older people</a:t>
            </a:r>
            <a:r>
              <a:rPr lang="sl-SI" sz="2400" dirty="0">
                <a:cs typeface="Calibri Light" panose="020F0302020204030204" pitchFamily="34" charset="0"/>
              </a:rPr>
              <a:t>,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cs typeface="Calibri Light" panose="020F0302020204030204" pitchFamily="34" charset="0"/>
              </a:rPr>
              <a:t>&gt;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social changes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=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greater social fairness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SI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2C7328-59F2-1FF9-561F-ACE956455B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499"/>
            <a:ext cx="6374130" cy="3743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B4943B-8F78-CD4B-1B1E-E44A3185CE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301" y="-1"/>
            <a:ext cx="5753700" cy="3743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9A7E17-2F58-0433-8691-5145D7122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A8FCF2-DC09-913F-C6E8-276C0E822711}"/>
              </a:ext>
            </a:extLst>
          </p:cNvPr>
          <p:cNvSpPr txBox="1"/>
          <p:nvPr/>
        </p:nvSpPr>
        <p:spPr>
          <a:xfrm>
            <a:off x="10139219" y="3419464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2108A5-B7B6-25B4-13F9-3F666388C305}"/>
              </a:ext>
            </a:extLst>
          </p:cNvPr>
          <p:cNvSpPr txBox="1"/>
          <p:nvPr/>
        </p:nvSpPr>
        <p:spPr>
          <a:xfrm>
            <a:off x="-1898" y="3419465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6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5E1EE-E8CE-AD7A-D830-8A7E1D8C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37" y="4814219"/>
            <a:ext cx="10515600" cy="1729621"/>
          </a:xfrm>
        </p:spPr>
        <p:txBody>
          <a:bodyPr>
            <a:noAutofit/>
          </a:bodyPr>
          <a:lstStyle/>
          <a:p>
            <a:r>
              <a:rPr lang="en-SI" sz="2400" dirty="0">
                <a:latin typeface="+mn-lt"/>
                <a:cs typeface="Calibri Light" panose="020F0302020204030204" pitchFamily="34" charset="0"/>
              </a:rPr>
              <a:t>At Slovenian U3A </a:t>
            </a:r>
            <a:r>
              <a:rPr lang="sl-SI" sz="2400" dirty="0">
                <a:latin typeface="+mn-lt"/>
                <a:cs typeface="Calibri Light" panose="020F0302020204030204" pitchFamily="34" charset="0"/>
              </a:rPr>
              <a:t>there is a </a:t>
            </a:r>
            <a:r>
              <a:rPr lang="en-SI" sz="2400" dirty="0">
                <a:latin typeface="+mn-lt"/>
                <a:cs typeface="Calibri Light" panose="020F0302020204030204" pitchFamily="34" charset="0"/>
              </a:rPr>
              <a:t>long tradition</a:t>
            </a:r>
            <a:r>
              <a:rPr lang="sl-SI" sz="2400" dirty="0">
                <a:latin typeface="+mn-lt"/>
                <a:cs typeface="Calibri Light" panose="020F0302020204030204" pitchFamily="34" charset="0"/>
              </a:rPr>
              <a:t> of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&gt;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studying the city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&gt; e</a:t>
            </a:r>
            <a:r>
              <a:rPr lang="en-SI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ducation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for local development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&gt; s</a:t>
            </a:r>
            <a:r>
              <a:rPr lang="en-SI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ocially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engaged education + socially engaged arts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SI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A94BA8-0409-5968-27D8-219E70A4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" b="37726"/>
          <a:stretch/>
        </p:blipFill>
        <p:spPr>
          <a:xfrm>
            <a:off x="-20483" y="-1"/>
            <a:ext cx="6188764" cy="4201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239F9C-7DFB-497E-58C2-1A0AD0CDF9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273" y="-2"/>
            <a:ext cx="6076728" cy="42010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E9DAD6B-6DF7-FF84-336B-4C7BC70EF1F0}"/>
              </a:ext>
            </a:extLst>
          </p:cNvPr>
          <p:cNvSpPr txBox="1">
            <a:spLocks/>
          </p:cNvSpPr>
          <p:nvPr/>
        </p:nvSpPr>
        <p:spPr>
          <a:xfrm>
            <a:off x="115493" y="4272108"/>
            <a:ext cx="5767867" cy="3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1986: </a:t>
            </a:r>
          </a:p>
          <a:p>
            <a:r>
              <a:rPr lang="sl-S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Marinka Kremžar,</a:t>
            </a:r>
            <a:r>
              <a:rPr lang="sl-SI" sz="1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It is never too late for learning</a:t>
            </a:r>
            <a:r>
              <a:rPr lang="sl-S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, Tribuna, 1986.</a:t>
            </a:r>
            <a:endParaRPr lang="en-SI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EB20CF-5BC6-0781-D959-EED54FBE7778}"/>
              </a:ext>
            </a:extLst>
          </p:cNvPr>
          <p:cNvSpPr txBox="1">
            <a:spLocks/>
          </p:cNvSpPr>
          <p:nvPr/>
        </p:nvSpPr>
        <p:spPr>
          <a:xfrm>
            <a:off x="6082890" y="4281740"/>
            <a:ext cx="6188764" cy="306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2022: </a:t>
            </a:r>
          </a:p>
          <a:p>
            <a:r>
              <a:rPr lang="sl-SI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students shearing knowledge about neighbourhood architecture and urban design.</a:t>
            </a:r>
            <a:endParaRPr lang="en-SI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C49FD1-A5E2-4FA9-3364-9C2E8AD2E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A1B983-D771-9399-9C5F-A928DA1F71B8}"/>
              </a:ext>
            </a:extLst>
          </p:cNvPr>
          <p:cNvSpPr txBox="1"/>
          <p:nvPr/>
        </p:nvSpPr>
        <p:spPr>
          <a:xfrm>
            <a:off x="10139219" y="3887401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dirty="0">
                <a:solidFill>
                  <a:schemeClr val="bg1"/>
                </a:solidFill>
              </a:rPr>
              <a:t>Photo: U3A archive</a:t>
            </a:r>
            <a:endParaRPr lang="en-SI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3488F-7BAF-7E6C-43E6-49D046E5D2C1}"/>
              </a:ext>
            </a:extLst>
          </p:cNvPr>
          <p:cNvSpPr txBox="1"/>
          <p:nvPr/>
        </p:nvSpPr>
        <p:spPr>
          <a:xfrm>
            <a:off x="57208" y="3852474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Photo: U3A archive</a:t>
            </a:r>
            <a:endParaRPr lang="en-SI" sz="1400" dirty="0"/>
          </a:p>
        </p:txBody>
      </p:sp>
    </p:spTree>
    <p:extLst>
      <p:ext uri="{BB962C8B-B14F-4D97-AF65-F5344CB8AC3E}">
        <p14:creationId xmlns:p14="http://schemas.microsoft.com/office/powerpoint/2010/main" val="3752103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4444-DF15-5C59-E9EE-229E7231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75" y="2214769"/>
            <a:ext cx="11853542" cy="2600740"/>
          </a:xfrm>
        </p:spPr>
        <p:txBody>
          <a:bodyPr>
            <a:noAutofit/>
          </a:bodyPr>
          <a:lstStyle/>
          <a:p>
            <a:r>
              <a:rPr lang="en-SI" sz="3000" dirty="0">
                <a:latin typeface="+mn-lt"/>
                <a:cs typeface="Calibri Light" panose="020F0302020204030204" pitchFamily="34" charset="0"/>
              </a:rPr>
              <a:t>BUT: </a:t>
            </a:r>
            <a:r>
              <a:rPr lang="en-SI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 the Dreamlike Neighbourhood Project older students from Slovenian U3A </a:t>
            </a:r>
            <a:b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3000" dirty="0">
                <a:latin typeface="+mn-lt"/>
                <a:cs typeface="Calibri Light" panose="020F0302020204030204" pitchFamily="34" charset="0"/>
              </a:rPr>
              <a:t>shifted their focus from studying the city to studying themselves in the city</a:t>
            </a:r>
            <a:r>
              <a:rPr lang="en-SI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City 65+: Between Retreat and Urbanity</a:t>
            </a:r>
            <a:br>
              <a:rPr lang="en-SI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Older people need to co-shape the 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4FB4FA-DD85-4416-E55C-EB5E43FC1C82}"/>
              </a:ext>
            </a:extLst>
          </p:cNvPr>
          <p:cNvSpPr/>
          <p:nvPr/>
        </p:nvSpPr>
        <p:spPr>
          <a:xfrm>
            <a:off x="292075" y="4161183"/>
            <a:ext cx="11548742" cy="14113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E7540-B721-00AD-07EB-455F7BE9B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3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D1A5-9C3F-F99A-87E3-F0AEB633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80" y="879571"/>
            <a:ext cx="11528039" cy="5098857"/>
          </a:xfrm>
        </p:spPr>
        <p:txBody>
          <a:bodyPr>
            <a:normAutofit fontScale="90000"/>
          </a:bodyPr>
          <a:lstStyle/>
          <a:p>
            <a:r>
              <a:rPr lang="en-SI" sz="2800" dirty="0">
                <a:latin typeface="Calibri" panose="020F0502020204030204" pitchFamily="34" charset="0"/>
                <a:cs typeface="Calibri" panose="020F0502020204030204" pitchFamily="34" charset="0"/>
              </a:rPr>
              <a:t>Why retreat, why urbanity?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SI" sz="2800" dirty="0">
                <a:latin typeface="Calibri" panose="020F0502020204030204" pitchFamily="34" charset="0"/>
                <a:cs typeface="Calibri" panose="020F0502020204030204" pitchFamily="34" charset="0"/>
              </a:rPr>
              <a:t>Retreat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Older people‘s retreat may be manifested in different ways: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	- some go 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to the city at peak hours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to have an illusion of belonging,</a:t>
            </a:r>
            <a:b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	- some overtly f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ear joining crowds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the city so they do not go out easily,</a:t>
            </a:r>
            <a:b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	- some like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SI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observ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ing life in the city </a:t>
            </a:r>
            <a:r>
              <a:rPr lang="en-SI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(Carl Rogers</a:t>
            </a:r>
            <a:r>
              <a:rPr lang="sl-SI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: A way of being</a:t>
            </a:r>
            <a:r>
              <a:rPr lang="en-SI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sl-SI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SI" sz="2800" dirty="0">
                <a:latin typeface="Calibri" panose="020F0502020204030204" pitchFamily="34" charset="0"/>
                <a:cs typeface="Calibri" panose="020F0502020204030204" pitchFamily="34" charset="0"/>
              </a:rPr>
              <a:t>Urbanity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Is r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elated to 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system of places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, not only one´s flat: </a:t>
            </a:r>
            <a:b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	- urbanity is supported by 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everyday quality services, </a:t>
            </a:r>
            <a:b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	- by 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lively, not excluding! public spaces, </a:t>
            </a:r>
            <a:b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	- by linking older people´s present to the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past and 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future of the city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	- by preserving and building the 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identity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of the neighbourhood</a:t>
            </a:r>
            <a:r>
              <a:rPr lang="en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	Identity is essential for preserving older people´s bonds with the city.</a:t>
            </a:r>
            <a:endParaRPr lang="en-SI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BF0B-2024-816D-9A33-0DC139B6A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47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1854-9131-4DC6-35CA-66DBE74C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30" y="5352759"/>
            <a:ext cx="10454640" cy="814914"/>
          </a:xfrm>
        </p:spPr>
        <p:txBody>
          <a:bodyPr>
            <a:noAutofit/>
          </a:bodyPr>
          <a:lstStyle/>
          <a:p>
            <a:r>
              <a:rPr lang="sl-SI" sz="2400" dirty="0">
                <a:latin typeface="+mn-lt"/>
                <a:cs typeface="Calibri Light" panose="020F0302020204030204" pitchFamily="34" charset="0"/>
              </a:rPr>
              <a:t>Our way to achieve urbanity:</a:t>
            </a:r>
            <a:br>
              <a:rPr lang="sl-SI" sz="2400" dirty="0">
                <a:latin typeface="+mn-lt"/>
                <a:cs typeface="Calibri Light" panose="020F0302020204030204" pitchFamily="34" charset="0"/>
              </a:rPr>
            </a:br>
            <a:r>
              <a:rPr lang="en-SI" sz="2400" dirty="0">
                <a:latin typeface="+mn-lt"/>
                <a:cs typeface="Calibri Light" panose="020F0302020204030204" pitchFamily="34" charset="0"/>
              </a:rPr>
              <a:t> 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Research in the </a:t>
            </a:r>
            <a:r>
              <a:rPr lang="en-SI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Poljane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area</a:t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sl-SI" sz="2400" dirty="0">
                <a:cs typeface="Calibri" panose="020F0502020204030204" pitchFamily="34" charset="0"/>
              </a:rPr>
              <a:t>Cooperation of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U3A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with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Association of Architects of Ljubljana</a:t>
            </a:r>
            <a: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l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sl-SI" sz="2400" dirty="0">
                <a:cs typeface="Calibri" panose="020F0502020204030204" pitchFamily="34" charset="0"/>
              </a:rPr>
              <a:t>Joining wider events: </a:t>
            </a: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Month of Urban Space</a:t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SI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SI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58C2E1-E4D9-CA0F-7225-CE78D626D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7" y="0"/>
            <a:ext cx="7075967" cy="4260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81C3BD-A03D-9DF2-2911-12B26CEF2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640" y="2352444"/>
            <a:ext cx="1929537" cy="921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F67CEA-5220-1E98-0EB2-536531B96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89" y="3356788"/>
            <a:ext cx="1386728" cy="9861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B322A0-5989-B6DA-3F64-28F667918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7252" y="6205229"/>
            <a:ext cx="1764748" cy="566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756B77-AA9A-DEF9-9076-8557EE435923}"/>
              </a:ext>
            </a:extLst>
          </p:cNvPr>
          <p:cNvSpPr txBox="1"/>
          <p:nvPr/>
        </p:nvSpPr>
        <p:spPr>
          <a:xfrm>
            <a:off x="-1897" y="3929214"/>
            <a:ext cx="205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>
                <a:solidFill>
                  <a:schemeClr val="bg1"/>
                </a:solidFill>
              </a:rPr>
              <a:t>Foto study group</a:t>
            </a:r>
            <a:endParaRPr lang="en-S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23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326</Words>
  <Application>Microsoft Office PowerPoint</Application>
  <PresentationFormat>Širokozaslonsko</PresentationFormat>
  <Paragraphs>64</Paragraphs>
  <Slides>21</Slides>
  <Notes>3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                              Dušana Findeisen, Meta Kutin  Slovenian Third Age University  Raising Awareness, Expressing and Changing Perspectives   DREAMLIKE NEIGHBOURHOOD Older people connect in their communities   Age Platform, Brussels, on-line October, 2022    </vt:lpstr>
      <vt:lpstr>In Vienna, The Hague, Prague and Ljubljana events took place beyond the walls of organisations for/of older people:   What for?  &gt; To connect “inactive” older people with the world of active people  &gt; To raise awareness about older people’s issues &gt; To contribute to social fairness by changing perspectives</vt:lpstr>
      <vt:lpstr>Raising awareness is an   &gt; ongoing,  &gt; carefully planned process,  &gt; a system of activities defending a cause  by informing, educating etc.  </vt:lpstr>
      <vt:lpstr>What does raising awareness stand for?  &gt; Working on a cause - many people have to be aware of the problem.  &gt; In long lived society professionals etc. don’t know older people!  Old age stereotypes, prejudices, older people aren’t their equals!  &gt; Older people have to pass on knowledge about themselves (abilities, needs, wishes, aspirations).  &gt; Facing Knowledge Deficit Disorder  (communication theory from the 60’s)  &gt; Undertaking actions!</vt:lpstr>
      <vt:lpstr>PowerPointova predstavitev</vt:lpstr>
      <vt:lpstr>At Slovenian U3A there is a long tradition of:   &gt; studying the city,  &gt; education for local development,  &gt; socially engaged education + socially engaged arts.</vt:lpstr>
      <vt:lpstr>BUT:   In the Dreamlike Neighbourhood Project older students from Slovenian U3A  shifted their focus from studying the city to studying themselves in the city    City 65+: Between Retreat and Urbanity &gt; Older people need to co-shape the city</vt:lpstr>
      <vt:lpstr>Why retreat, why urbanity?  &gt; Retreat Older people‘s retreat may be manifested in different ways:   - some go to the city at peak hours – to have an illusion of belonging,  - some overtly fear joining crowds in the city so they do not go out easily,  - some like observing life in the city (Carl Rogers: A way of being).  &gt; Urbanity Is related to a system of places, not only one´s flat:   - urbanity is supported by everyday quality services,   - by lively, not excluding! public spaces,   - by linking older people´s present to the past and future of the city  - by preserving and building the identity of the neighbourhood.  Identity is essential for preserving older people´s bonds with the city.</vt:lpstr>
      <vt:lpstr>Our way to achieve urbanity:   &gt; Research in the Poljane area &gt; Cooperation of U3A with Association of Architects of Ljubljana &gt; Joining wider events: Month of Urban Space  </vt:lpstr>
      <vt:lpstr>PowerPointova predstavitev</vt:lpstr>
      <vt:lpstr>PowerPointova predstavitev</vt:lpstr>
      <vt:lpstr>PowerPointova predstavitev</vt:lpstr>
      <vt:lpstr>PowerPointova predstavitev</vt:lpstr>
      <vt:lpstr>Their findings?</vt:lpstr>
      <vt:lpstr>PowerPointova predstavitev</vt:lpstr>
      <vt:lpstr>Stepping out into public space and raising awareness.</vt:lpstr>
      <vt:lpstr> </vt:lpstr>
      <vt:lpstr>&gt; Older people’s relationship with urban environment   Center for Architecture Slovenia, Cankarjev dom, March 2022 Ministry of Culture, Ministry of Education, Science and Sport and National Education Institute Slovenia </vt:lpstr>
      <vt:lpstr>PowerPointova predstavitev</vt:lpstr>
      <vt:lpstr>PowerPointova predstavitev</vt:lpstr>
      <vt:lpstr>  Why projects like Dreamlike Neighbourhood are needed?  &gt; to raise awareness of their presence, perspectives, beliefs, knowledge and research findings,  &gt; to aleviate stereotypes and prejudices about older people (words matter!),  &gt; to contribute knowledge about meaningful places and ageing in place,  &gt; to help architects and urbanists, policy makers,  &gt; to supplement the safe model of ageing by social and cultural ones.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Dušana Findeisen Slovenian Third Age University  Raising Awareness and Perspectives   Dreamlike Neigbourhood final event  Brussels, on-line 5. October 2022</dc:title>
  <dc:creator>Dušana Findeisen</dc:creator>
  <cp:lastModifiedBy>Alenka</cp:lastModifiedBy>
  <cp:revision>63</cp:revision>
  <dcterms:created xsi:type="dcterms:W3CDTF">2022-08-15T22:02:25Z</dcterms:created>
  <dcterms:modified xsi:type="dcterms:W3CDTF">2024-01-17T07:38:51Z</dcterms:modified>
</cp:coreProperties>
</file>