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4" r:id="rId3"/>
    <p:sldId id="257" r:id="rId4"/>
    <p:sldId id="267" r:id="rId5"/>
    <p:sldId id="268" r:id="rId6"/>
    <p:sldId id="269" r:id="rId7"/>
    <p:sldId id="270" r:id="rId8"/>
    <p:sldId id="271" r:id="rId9"/>
    <p:sldId id="274" r:id="rId10"/>
    <p:sldId id="275" r:id="rId11"/>
    <p:sldId id="272" r:id="rId12"/>
    <p:sldId id="276" r:id="rId13"/>
    <p:sldId id="279" r:id="rId14"/>
    <p:sldId id="278" r:id="rId15"/>
    <p:sldId id="277" r:id="rId16"/>
  </p:sldIdLst>
  <p:sldSz cx="12601575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7AAE"/>
    <a:srgbClr val="531E70"/>
    <a:srgbClr val="FFE38B"/>
    <a:srgbClr val="F0B520"/>
    <a:srgbClr val="D2B610"/>
    <a:srgbClr val="E7E5A5"/>
    <a:srgbClr val="D4B8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9"/>
    <p:restoredTop sz="94649"/>
  </p:normalViewPr>
  <p:slideViewPr>
    <p:cSldViewPr>
      <p:cViewPr varScale="1">
        <p:scale>
          <a:sx n="204" d="100"/>
          <a:sy n="204" d="100"/>
        </p:scale>
        <p:origin x="224" y="360"/>
      </p:cViewPr>
      <p:guideLst>
        <p:guide orient="horz" pos="216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E5B0A-7691-44CF-96D2-397C9BA42326}" type="datetimeFigureOut">
              <a:rPr lang="ca-ES" smtClean="0"/>
              <a:t>18/1/20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79400" y="685800"/>
            <a:ext cx="6299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AF115-007C-4730-AEE0-98C0B62F850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68837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130426"/>
            <a:ext cx="10711339" cy="1470025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6" y="3886200"/>
            <a:ext cx="882110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7721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8464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36142" y="274639"/>
            <a:ext cx="2835354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30079" y="274639"/>
            <a:ext cx="8296037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5784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0653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7" y="4406901"/>
            <a:ext cx="107113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7" y="2906713"/>
            <a:ext cx="1071133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6699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30079" y="1600201"/>
            <a:ext cx="55656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5800" y="1600201"/>
            <a:ext cx="55656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3929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535113"/>
            <a:ext cx="556788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79" y="2174875"/>
            <a:ext cx="556788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1535113"/>
            <a:ext cx="55700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174875"/>
            <a:ext cx="55700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3247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0059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1852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0" y="273050"/>
            <a:ext cx="414583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273051"/>
            <a:ext cx="70446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0" y="1435101"/>
            <a:ext cx="414583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7208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7" y="4800600"/>
            <a:ext cx="75609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7" y="612775"/>
            <a:ext cx="75609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7" y="5367338"/>
            <a:ext cx="75609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9159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274638"/>
            <a:ext cx="1134141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600201"/>
            <a:ext cx="1134141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6356351"/>
            <a:ext cx="2940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D88C8-6A3B-4FB4-A27C-C8270BB8CD19}" type="datetimeFigureOut">
              <a:rPr lang="ca-ES" smtClean="0"/>
              <a:t>18/1/20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6356351"/>
            <a:ext cx="399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6356351"/>
            <a:ext cx="2940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B4542-81F1-4686-9F55-E3A0DAFB7EE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714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tiff"/><Relationship Id="rId4" Type="http://schemas.openxmlformats.org/officeDocument/2006/relationships/image" Target="../media/image6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tiff"/><Relationship Id="rId4" Type="http://schemas.openxmlformats.org/officeDocument/2006/relationships/image" Target="../media/image7.tif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tiff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tiff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2">
              <a:lumMod val="90000"/>
            </a:schemeClr>
          </a:fgClr>
          <a:bgClr>
            <a:schemeClr val="bg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4163" y="2975879"/>
            <a:ext cx="10711339" cy="1325173"/>
          </a:xfrm>
        </p:spPr>
        <p:txBody>
          <a:bodyPr>
            <a:normAutofit/>
          </a:bodyPr>
          <a:lstStyle/>
          <a:p>
            <a:r>
              <a:rPr lang="ca-E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WEBINAR 1, tema 1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85237" y="4301052"/>
            <a:ext cx="12250138" cy="1752600"/>
          </a:xfrm>
        </p:spPr>
        <p:txBody>
          <a:bodyPr>
            <a:normAutofit lnSpcReduction="10000"/>
          </a:bodyPr>
          <a:lstStyle/>
          <a:p>
            <a:r>
              <a:rPr lang="ca-E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Dušana</a:t>
            </a:r>
            <a:r>
              <a:rPr lang="ca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Findeisen</a:t>
            </a:r>
            <a:r>
              <a:rPr lang="ca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ca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Slovenska univerza za tretje življenjsko obdobje</a:t>
            </a:r>
          </a:p>
          <a:p>
            <a:endParaRPr lang="ca-ES" sz="2000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Definicije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in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koncepti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funkcionalne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pismenosti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/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funkcionalne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nepismenosti</a:t>
            </a:r>
            <a:endParaRPr lang="ca-ES" sz="20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Osebne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in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kolektivne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situacije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ki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vodijo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v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funkcionalno</a:t>
            </a:r>
            <a:r>
              <a:rPr lang="ca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nepismenost</a:t>
            </a:r>
            <a:endParaRPr lang="ca-ES" sz="20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endParaRPr lang="ca-ES" sz="2800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40" t="16049" r="18305" b="25309"/>
          <a:stretch/>
        </p:blipFill>
        <p:spPr>
          <a:xfrm>
            <a:off x="4716611" y="953437"/>
            <a:ext cx="3086886" cy="2022442"/>
          </a:xfrm>
          <a:prstGeom prst="rect">
            <a:avLst/>
          </a:prstGeom>
        </p:spPr>
      </p:pic>
      <p:sp>
        <p:nvSpPr>
          <p:cNvPr id="5" name="2 Subtítulo"/>
          <p:cNvSpPr txBox="1">
            <a:spLocks/>
          </p:cNvSpPr>
          <p:nvPr/>
        </p:nvSpPr>
        <p:spPr>
          <a:xfrm>
            <a:off x="-1980133" y="548679"/>
            <a:ext cx="8821103" cy="469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Projektna</a:t>
            </a:r>
            <a:r>
              <a:rPr lang="ca-E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a-E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št</a:t>
            </a:r>
            <a:r>
              <a:rPr lang="ca-E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.  2017-1-ES01-KA204-038414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46DE32-1D89-374D-A928-AFDCE2D79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3115" y="293037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15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605043" y="6127712"/>
            <a:ext cx="3623021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455443" y="2259732"/>
            <a:ext cx="62992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sz="2400" b="1" dirty="0">
                <a:solidFill>
                  <a:srgbClr val="7030A0"/>
                </a:solidFill>
              </a:rPr>
            </a:br>
            <a:r>
              <a:rPr lang="en-US" sz="2400" b="1" dirty="0">
                <a:solidFill>
                  <a:srgbClr val="7030A0"/>
                </a:solidFill>
              </a:rPr>
              <a:t>OSEBNE IN KOLEKTIVNE SITUACIJE, KI VODIJO V FUNKCIONALNO NEPISMENOST </a:t>
            </a:r>
            <a:br>
              <a:rPr lang="en-US" sz="2400" b="1" dirty="0">
                <a:solidFill>
                  <a:srgbClr val="7030A0"/>
                </a:solidFill>
              </a:rPr>
            </a:br>
            <a:br>
              <a:rPr lang="en-US" sz="2400" b="1" dirty="0">
                <a:solidFill>
                  <a:srgbClr val="7030A0"/>
                </a:solidFill>
              </a:rPr>
            </a:br>
            <a:r>
              <a:rPr lang="en-US" sz="2400" b="1" dirty="0">
                <a:solidFill>
                  <a:srgbClr val="7030A0"/>
                </a:solidFill>
              </a:rPr>
              <a:t>MALO IZOBRAŽENI ZAPOSLENI, KI SO FUNKCIONALNO NEPISMENI </a:t>
            </a:r>
          </a:p>
          <a:p>
            <a:r>
              <a:rPr lang="en-US" sz="2400" b="1" dirty="0">
                <a:solidFill>
                  <a:srgbClr val="7030A0"/>
                </a:solidFill>
              </a:rPr>
              <a:t>IN NJIHOVE ZNAČILNOSTI  </a:t>
            </a:r>
            <a:br>
              <a:rPr lang="en-US" sz="2400" dirty="0">
                <a:solidFill>
                  <a:srgbClr val="7030A0"/>
                </a:solidFill>
              </a:rPr>
            </a:br>
            <a:endParaRPr lang="es-ES" sz="2400" dirty="0">
              <a:solidFill>
                <a:srgbClr val="7030A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8259" y="2492896"/>
            <a:ext cx="3440880" cy="25806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1DA3B6-6BBC-F146-B8AD-EBC52C8971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2764" y="323756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054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893075" y="6127712"/>
            <a:ext cx="3334989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44737" y="1874728"/>
            <a:ext cx="907300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Splošna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nelagodnost</a:t>
            </a:r>
            <a:r>
              <a:rPr lang="en-US" sz="2800" b="1" dirty="0">
                <a:solidFill>
                  <a:srgbClr val="7030A0"/>
                </a:solidFill>
              </a:rPr>
              <a:t> glede </a:t>
            </a:r>
            <a:r>
              <a:rPr lang="en-US" sz="2800" b="1" dirty="0" err="1">
                <a:solidFill>
                  <a:srgbClr val="7030A0"/>
                </a:solidFill>
              </a:rPr>
              <a:t>jezika</a:t>
            </a:r>
            <a:r>
              <a:rPr lang="en-US" sz="2800" b="1" dirty="0">
                <a:solidFill>
                  <a:srgbClr val="7030A0"/>
                </a:solidFill>
              </a:rPr>
              <a:t>: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800" dirty="0" err="1"/>
              <a:t>bralne</a:t>
            </a:r>
            <a:r>
              <a:rPr lang="en-US" sz="2800" dirty="0"/>
              <a:t> </a:t>
            </a:r>
            <a:r>
              <a:rPr lang="en-US" sz="2800" dirty="0" err="1"/>
              <a:t>težave</a:t>
            </a:r>
            <a:r>
              <a:rPr lang="en-US" sz="2800" dirty="0"/>
              <a:t> </a:t>
            </a:r>
            <a:r>
              <a:rPr lang="en-US" sz="2800" dirty="0" err="1"/>
              <a:t>izvirajo</a:t>
            </a:r>
            <a:r>
              <a:rPr lang="en-US" sz="2800" dirty="0"/>
              <a:t> </a:t>
            </a: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ustnega</a:t>
            </a:r>
            <a:r>
              <a:rPr lang="en-US" sz="2800" dirty="0"/>
              <a:t> </a:t>
            </a:r>
            <a:r>
              <a:rPr lang="en-US" sz="2800" dirty="0" err="1"/>
              <a:t>jezika</a:t>
            </a:r>
            <a:r>
              <a:rPr lang="sl-SI" sz="2800" dirty="0"/>
              <a:t>.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 err="1"/>
              <a:t>funkcionalna</a:t>
            </a:r>
            <a:r>
              <a:rPr lang="en-US" sz="2800" dirty="0"/>
              <a:t> </a:t>
            </a:r>
            <a:r>
              <a:rPr lang="en-US" sz="2800" dirty="0" err="1"/>
              <a:t>nepismenost</a:t>
            </a:r>
            <a:r>
              <a:rPr lang="en-US" sz="2800" dirty="0"/>
              <a:t> se </a:t>
            </a:r>
            <a:r>
              <a:rPr lang="en-US" sz="2800" dirty="0" err="1"/>
              <a:t>zrcali</a:t>
            </a:r>
            <a:r>
              <a:rPr lang="en-US" sz="2800" dirty="0"/>
              <a:t> </a:t>
            </a:r>
            <a:r>
              <a:rPr lang="en-US" sz="2800" dirty="0" err="1"/>
              <a:t>tako</a:t>
            </a:r>
            <a:r>
              <a:rPr lang="en-US" sz="2800" dirty="0"/>
              <a:t> v </a:t>
            </a:r>
            <a:r>
              <a:rPr lang="en-US" sz="2800" dirty="0" err="1"/>
              <a:t>ustnem</a:t>
            </a:r>
            <a:r>
              <a:rPr lang="en-US" sz="2800" dirty="0"/>
              <a:t> </a:t>
            </a:r>
            <a:r>
              <a:rPr lang="en-US" sz="2800" dirty="0" err="1"/>
              <a:t>kot</a:t>
            </a:r>
            <a:r>
              <a:rPr lang="en-US" sz="2800" dirty="0"/>
              <a:t> </a:t>
            </a:r>
            <a:r>
              <a:rPr lang="en-US" sz="2800" dirty="0" err="1"/>
              <a:t>pisnem</a:t>
            </a:r>
            <a:r>
              <a:rPr lang="en-US" sz="2800" dirty="0"/>
              <a:t> </a:t>
            </a:r>
            <a:r>
              <a:rPr lang="en-US" sz="2800" dirty="0" err="1"/>
              <a:t>jeziku</a:t>
            </a:r>
            <a:r>
              <a:rPr lang="sl-SI" sz="2800" dirty="0"/>
              <a:t>.</a:t>
            </a:r>
            <a:r>
              <a:rPr lang="en-US" sz="2800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dirty="0"/>
          </a:p>
          <a:p>
            <a:r>
              <a:rPr lang="en-US" sz="2800" dirty="0" err="1"/>
              <a:t>zmožnosti</a:t>
            </a:r>
            <a:r>
              <a:rPr lang="en-US" sz="2800" dirty="0"/>
              <a:t> </a:t>
            </a:r>
            <a:r>
              <a:rPr lang="en-US" sz="2800" dirty="0" err="1"/>
              <a:t>upadajo</a:t>
            </a:r>
            <a:r>
              <a:rPr lang="en-US" sz="2800" dirty="0"/>
              <a:t> </a:t>
            </a:r>
            <a:r>
              <a:rPr lang="en-US" sz="2800" dirty="0" err="1"/>
              <a:t>ob</a:t>
            </a:r>
            <a:r>
              <a:rPr lang="en-US" sz="2800" dirty="0"/>
              <a:t> </a:t>
            </a:r>
            <a:r>
              <a:rPr lang="en-US" sz="2800" i="1" dirty="0" err="1"/>
              <a:t>ponavljajočem</a:t>
            </a:r>
            <a:r>
              <a:rPr lang="en-US" sz="2800" i="1" dirty="0"/>
              <a:t> se </a:t>
            </a:r>
            <a:r>
              <a:rPr lang="en-US" sz="2800" i="1" dirty="0" err="1"/>
              <a:t>ročnem</a:t>
            </a:r>
            <a:r>
              <a:rPr lang="en-US" sz="2800" i="1" dirty="0"/>
              <a:t> </a:t>
            </a:r>
            <a:r>
              <a:rPr lang="en-US" sz="2800" i="1" dirty="0" err="1"/>
              <a:t>delu</a:t>
            </a:r>
            <a:r>
              <a:rPr lang="en-US" sz="2800" i="1" dirty="0"/>
              <a:t> in/</a:t>
            </a:r>
            <a:r>
              <a:rPr lang="en-US" sz="2800" i="1" dirty="0" err="1"/>
              <a:t>ali</a:t>
            </a:r>
            <a:r>
              <a:rPr lang="en-US" sz="2800" i="1" dirty="0"/>
              <a:t> </a:t>
            </a:r>
            <a:r>
              <a:rPr lang="en-US" sz="2800" i="1" dirty="0" err="1"/>
              <a:t>zaradi</a:t>
            </a:r>
            <a:r>
              <a:rPr lang="en-US" sz="2800" i="1" dirty="0"/>
              <a:t> </a:t>
            </a:r>
            <a:r>
              <a:rPr lang="en-US" sz="2800" i="1" dirty="0" err="1"/>
              <a:t>dolge</a:t>
            </a:r>
            <a:r>
              <a:rPr lang="en-US" sz="2800" i="1" dirty="0"/>
              <a:t> </a:t>
            </a:r>
            <a:r>
              <a:rPr lang="en-US" sz="2800" i="1" dirty="0" err="1"/>
              <a:t>odsotnosti</a:t>
            </a:r>
            <a:r>
              <a:rPr lang="en-US" sz="2800" i="1" dirty="0"/>
              <a:t> </a:t>
            </a:r>
            <a:r>
              <a:rPr lang="en-US" sz="2800" i="1" dirty="0" err="1"/>
              <a:t>usposabljanja</a:t>
            </a:r>
            <a:r>
              <a:rPr lang="en-US" sz="2800" i="1" dirty="0"/>
              <a:t>. </a:t>
            </a:r>
            <a:endParaRPr lang="es-E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7B7A6E-1198-A44D-B5D4-FA5B7FCF18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7131" y="260648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791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677051" y="6127712"/>
            <a:ext cx="3551013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73042" y="749289"/>
            <a:ext cx="1137562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sz="22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200" b="1" dirty="0" err="1">
                <a:solidFill>
                  <a:srgbClr val="7030A0"/>
                </a:solidFill>
              </a:rPr>
              <a:t>Značilnosti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 err="1">
                <a:solidFill>
                  <a:srgbClr val="7030A0"/>
                </a:solidFill>
              </a:rPr>
              <a:t>oseb</a:t>
            </a:r>
            <a:r>
              <a:rPr lang="en-US" sz="2200" b="1" dirty="0">
                <a:solidFill>
                  <a:srgbClr val="7030A0"/>
                </a:solidFill>
              </a:rPr>
              <a:t> v </a:t>
            </a:r>
            <a:r>
              <a:rPr lang="en-US" sz="2200" b="1" dirty="0" err="1">
                <a:solidFill>
                  <a:srgbClr val="7030A0"/>
                </a:solidFill>
              </a:rPr>
              <a:t>situaciji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 err="1">
                <a:solidFill>
                  <a:srgbClr val="7030A0"/>
                </a:solidFill>
              </a:rPr>
              <a:t>funkcionalne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 err="1">
                <a:solidFill>
                  <a:srgbClr val="7030A0"/>
                </a:solidFill>
              </a:rPr>
              <a:t>nepismenosti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</a:p>
          <a:p>
            <a:r>
              <a:rPr lang="en-US" sz="2200" dirty="0" err="1"/>
              <a:t>postavljajo</a:t>
            </a:r>
            <a:r>
              <a:rPr lang="en-US" sz="2200" dirty="0"/>
              <a:t> </a:t>
            </a:r>
            <a:r>
              <a:rPr lang="en-US" sz="2200" dirty="0" err="1"/>
              <a:t>naivna</a:t>
            </a:r>
            <a:r>
              <a:rPr lang="en-US" sz="2200" dirty="0"/>
              <a:t> </a:t>
            </a:r>
            <a:r>
              <a:rPr lang="en-US" sz="2200" dirty="0" err="1"/>
              <a:t>vprašanja</a:t>
            </a:r>
            <a:r>
              <a:rPr lang="en-US" sz="2200" dirty="0"/>
              <a:t>; </a:t>
            </a:r>
            <a:br>
              <a:rPr lang="en-US" sz="2200" dirty="0"/>
            </a:br>
            <a:r>
              <a:rPr lang="en-US" sz="2200" dirty="0" err="1"/>
              <a:t>skrivajo</a:t>
            </a:r>
            <a:r>
              <a:rPr lang="en-US" sz="2200" dirty="0"/>
              <a:t> </a:t>
            </a:r>
            <a:r>
              <a:rPr lang="en-US" sz="2200" dirty="0" err="1"/>
              <a:t>svoje</a:t>
            </a:r>
            <a:r>
              <a:rPr lang="en-US" sz="2200" dirty="0"/>
              <a:t> </a:t>
            </a:r>
            <a:r>
              <a:rPr lang="en-US" sz="2200" dirty="0" err="1"/>
              <a:t>stanje</a:t>
            </a:r>
            <a:r>
              <a:rPr lang="en-US" sz="2200" dirty="0"/>
              <a:t> </a:t>
            </a:r>
            <a:r>
              <a:rPr lang="en-US" sz="2200" dirty="0" err="1"/>
              <a:t>pred</a:t>
            </a:r>
            <a:r>
              <a:rPr lang="en-US" sz="2200" dirty="0"/>
              <a:t> </a:t>
            </a:r>
            <a:r>
              <a:rPr lang="en-US" sz="2200" dirty="0" err="1"/>
              <a:t>vsemi</a:t>
            </a:r>
            <a:r>
              <a:rPr lang="en-US" sz="2200" dirty="0"/>
              <a:t> </a:t>
            </a:r>
            <a:r>
              <a:rPr lang="en-US" sz="2200" dirty="0" err="1"/>
              <a:t>drugimi</a:t>
            </a:r>
            <a:r>
              <a:rPr lang="en-US" sz="2200" dirty="0"/>
              <a:t>;  </a:t>
            </a:r>
            <a:br>
              <a:rPr lang="en-US" sz="2200" dirty="0"/>
            </a:br>
            <a:r>
              <a:rPr lang="en-US" sz="2200" dirty="0"/>
              <a:t>so </a:t>
            </a:r>
            <a:r>
              <a:rPr lang="en-US" sz="2200" dirty="0" err="1"/>
              <a:t>odvisne</a:t>
            </a:r>
            <a:r>
              <a:rPr lang="en-US" sz="2200" dirty="0"/>
              <a:t> od </a:t>
            </a:r>
            <a:r>
              <a:rPr lang="en-US" sz="2200" dirty="0" err="1"/>
              <a:t>drugih</a:t>
            </a:r>
            <a:r>
              <a:rPr lang="en-US" sz="2200" dirty="0"/>
              <a:t> … </a:t>
            </a:r>
            <a:br>
              <a:rPr lang="en-US" sz="2200" dirty="0"/>
            </a:br>
            <a:br>
              <a:rPr lang="en-US" sz="2200" dirty="0"/>
            </a:br>
            <a:r>
              <a:rPr lang="en-US" sz="2200" b="1" dirty="0" err="1">
                <a:solidFill>
                  <a:srgbClr val="7030A0"/>
                </a:solidFill>
              </a:rPr>
              <a:t>Jezikovna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 err="1">
                <a:solidFill>
                  <a:srgbClr val="7030A0"/>
                </a:solidFill>
              </a:rPr>
              <a:t>zmožnost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dirty="0"/>
              <a:t>(</a:t>
            </a:r>
            <a:r>
              <a:rPr lang="en-US" sz="2200" i="1" dirty="0" err="1"/>
              <a:t>abstraktno</a:t>
            </a:r>
            <a:r>
              <a:rPr lang="en-US" sz="2200" i="1" dirty="0"/>
              <a:t> </a:t>
            </a:r>
            <a:r>
              <a:rPr lang="en-US" sz="2200" i="1" dirty="0" err="1"/>
              <a:t>razmišljanje</a:t>
            </a:r>
            <a:r>
              <a:rPr lang="en-US" sz="2200" i="1" dirty="0"/>
              <a:t>  </a:t>
            </a:r>
            <a:br>
              <a:rPr lang="en-US" sz="2200" i="1" dirty="0"/>
            </a:br>
            <a:r>
              <a:rPr lang="en-US" sz="2200" i="1" dirty="0"/>
              <a:t>v </a:t>
            </a:r>
            <a:r>
              <a:rPr lang="en-US" sz="2200" i="1" dirty="0" err="1"/>
              <a:t>poklicnem</a:t>
            </a:r>
            <a:r>
              <a:rPr lang="en-US" sz="2200" i="1" dirty="0"/>
              <a:t>, </a:t>
            </a:r>
            <a:r>
              <a:rPr lang="en-US" sz="2200" i="1" dirty="0" err="1"/>
              <a:t>družbenem</a:t>
            </a:r>
            <a:r>
              <a:rPr lang="en-US" sz="2200" i="1" dirty="0"/>
              <a:t>, </a:t>
            </a:r>
            <a:r>
              <a:rPr lang="en-US" sz="2200" i="1" dirty="0" err="1"/>
              <a:t>socialnem</a:t>
            </a:r>
            <a:r>
              <a:rPr lang="en-US" sz="2200" i="1" dirty="0"/>
              <a:t>, </a:t>
            </a:r>
            <a:r>
              <a:rPr lang="en-US" sz="2200" i="1" dirty="0" err="1"/>
              <a:t>kulturnem</a:t>
            </a:r>
            <a:r>
              <a:rPr lang="en-US" sz="2200" i="1" dirty="0"/>
              <a:t> in </a:t>
            </a:r>
            <a:r>
              <a:rPr lang="en-US" sz="2200" i="1" dirty="0" err="1"/>
              <a:t>osebnem</a:t>
            </a:r>
            <a:r>
              <a:rPr lang="en-US" sz="2200" i="1" dirty="0"/>
              <a:t> </a:t>
            </a:r>
            <a:r>
              <a:rPr lang="en-US" sz="2200" i="1" dirty="0" err="1"/>
              <a:t>življenju</a:t>
            </a:r>
            <a:r>
              <a:rPr lang="en-US" sz="2200" i="1" dirty="0"/>
              <a:t>) je </a:t>
            </a:r>
            <a:r>
              <a:rPr lang="en-US" sz="2200" i="1" dirty="0" err="1"/>
              <a:t>prizadeta</a:t>
            </a:r>
            <a:r>
              <a:rPr lang="en-US" sz="2200" i="1" dirty="0"/>
              <a:t>:</a:t>
            </a:r>
            <a:br>
              <a:rPr lang="en-US" sz="2200" dirty="0"/>
            </a:br>
            <a:r>
              <a:rPr lang="en-US" sz="2200" i="1" dirty="0" err="1"/>
              <a:t>redko</a:t>
            </a:r>
            <a:r>
              <a:rPr lang="en-US" sz="2200" i="1" dirty="0"/>
              <a:t> </a:t>
            </a:r>
            <a:r>
              <a:rPr lang="en-US" sz="2200" i="1" dirty="0" err="1"/>
              <a:t>uporabljajo</a:t>
            </a:r>
            <a:r>
              <a:rPr lang="en-US" sz="2200" i="1" dirty="0"/>
              <a:t> </a:t>
            </a:r>
            <a:r>
              <a:rPr lang="en-US" sz="2200" i="1" dirty="0" err="1"/>
              <a:t>izraze</a:t>
            </a:r>
            <a:r>
              <a:rPr lang="en-US" sz="2200" dirty="0"/>
              <a:t> </a:t>
            </a:r>
            <a:r>
              <a:rPr lang="en-US" sz="2200" dirty="0" err="1"/>
              <a:t>časa</a:t>
            </a:r>
            <a:r>
              <a:rPr lang="en-US" sz="2200" dirty="0"/>
              <a:t>, </a:t>
            </a:r>
            <a:r>
              <a:rPr lang="en-US" sz="2200" i="1" dirty="0"/>
              <a:t>ne </a:t>
            </a:r>
            <a:r>
              <a:rPr lang="en-US" sz="2200" i="1" dirty="0" err="1"/>
              <a:t>uporabljajo</a:t>
            </a:r>
            <a:r>
              <a:rPr lang="en-US" sz="2200" i="1" dirty="0"/>
              <a:t> </a:t>
            </a:r>
            <a:r>
              <a:rPr lang="en-US" sz="2200" i="1" dirty="0" err="1"/>
              <a:t>označevalcev</a:t>
            </a:r>
            <a:r>
              <a:rPr lang="en-US" sz="2200" i="1" dirty="0"/>
              <a:t> </a:t>
            </a:r>
            <a:r>
              <a:rPr lang="en-US" sz="2200" i="1" dirty="0" err="1"/>
              <a:t>dikurza</a:t>
            </a:r>
            <a:r>
              <a:rPr lang="en-US" sz="2200" i="1" dirty="0"/>
              <a:t> za </a:t>
            </a:r>
            <a:r>
              <a:rPr lang="en-US" sz="2200" i="1" dirty="0" err="1"/>
              <a:t>osvetlitev</a:t>
            </a:r>
            <a:r>
              <a:rPr lang="en-US" sz="2200" i="1" dirty="0"/>
              <a:t> </a:t>
            </a:r>
            <a:r>
              <a:rPr lang="en-US" sz="2200" i="1" dirty="0" err="1"/>
              <a:t>logičnih</a:t>
            </a:r>
            <a:r>
              <a:rPr lang="en-US" sz="2200" i="1" dirty="0"/>
              <a:t> </a:t>
            </a:r>
            <a:r>
              <a:rPr lang="en-US" sz="2200" i="1" dirty="0" err="1"/>
              <a:t>povezav</a:t>
            </a:r>
            <a:r>
              <a:rPr lang="en-US" sz="2200" i="1" dirty="0"/>
              <a:t>  med </a:t>
            </a:r>
            <a:r>
              <a:rPr lang="en-US" sz="2200" i="1" dirty="0" err="1"/>
              <a:t>stavki</a:t>
            </a:r>
            <a:r>
              <a:rPr lang="en-US" sz="2200" i="1" dirty="0"/>
              <a:t>; </a:t>
            </a:r>
            <a:br>
              <a:rPr lang="en-US" sz="2200" dirty="0"/>
            </a:br>
            <a:br>
              <a:rPr lang="en-US" sz="2200" dirty="0"/>
            </a:br>
            <a:r>
              <a:rPr lang="en-US" sz="2200" b="1" dirty="0" err="1">
                <a:solidFill>
                  <a:srgbClr val="7030A0"/>
                </a:solidFill>
              </a:rPr>
              <a:t>Izstopiti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 err="1">
                <a:solidFill>
                  <a:srgbClr val="7030A0"/>
                </a:solidFill>
              </a:rPr>
              <a:t>iz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 err="1">
                <a:solidFill>
                  <a:srgbClr val="7030A0"/>
                </a:solidFill>
              </a:rPr>
              <a:t>domačega</a:t>
            </a:r>
            <a:r>
              <a:rPr lang="en-US" sz="2200" b="1" dirty="0">
                <a:solidFill>
                  <a:srgbClr val="7030A0"/>
                </a:solidFill>
              </a:rPr>
              <a:t>, </a:t>
            </a:r>
            <a:r>
              <a:rPr lang="sl-SI" sz="2200" b="1" dirty="0">
                <a:solidFill>
                  <a:srgbClr val="7030A0"/>
                </a:solidFill>
              </a:rPr>
              <a:t>njim znanega okvira</a:t>
            </a:r>
            <a:r>
              <a:rPr lang="en-US" sz="2200" b="1" dirty="0">
                <a:solidFill>
                  <a:srgbClr val="7030A0"/>
                </a:solidFill>
              </a:rPr>
              <a:t> je za </a:t>
            </a:r>
            <a:r>
              <a:rPr lang="en-US" sz="2200" b="1" dirty="0" err="1">
                <a:solidFill>
                  <a:srgbClr val="7030A0"/>
                </a:solidFill>
              </a:rPr>
              <a:t>njih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 err="1">
                <a:solidFill>
                  <a:srgbClr val="7030A0"/>
                </a:solidFill>
              </a:rPr>
              <a:t>avantura</a:t>
            </a:r>
            <a:r>
              <a:rPr lang="en-US" sz="2200" dirty="0"/>
              <a:t>;</a:t>
            </a:r>
            <a:r>
              <a:rPr lang="en-US" sz="2200" b="1" dirty="0"/>
              <a:t>  </a:t>
            </a:r>
            <a:br>
              <a:rPr lang="en-US" sz="2200" dirty="0"/>
            </a:br>
            <a:r>
              <a:rPr lang="en-US" sz="2200" dirty="0" err="1"/>
              <a:t>jezikovne</a:t>
            </a:r>
            <a:r>
              <a:rPr lang="en-US" sz="2200" dirty="0"/>
              <a:t> </a:t>
            </a:r>
            <a:r>
              <a:rPr lang="en-US" sz="2200" dirty="0" err="1"/>
              <a:t>funkcije</a:t>
            </a:r>
            <a:r>
              <a:rPr lang="en-US" sz="2200" dirty="0"/>
              <a:t> </a:t>
            </a:r>
            <a:r>
              <a:rPr lang="en-US" sz="2200" dirty="0" err="1"/>
              <a:t>namena</a:t>
            </a:r>
            <a:r>
              <a:rPr lang="en-US" sz="2200" dirty="0"/>
              <a:t> ne </a:t>
            </a:r>
            <a:r>
              <a:rPr lang="en-US" sz="2200" dirty="0" err="1"/>
              <a:t>obvladajo</a:t>
            </a:r>
            <a:r>
              <a:rPr lang="en-US" sz="2200" dirty="0"/>
              <a:t>.</a:t>
            </a:r>
            <a:r>
              <a:rPr lang="en-US" sz="2200" i="1" dirty="0"/>
              <a:t>“</a:t>
            </a:r>
            <a:r>
              <a:rPr lang="en-US" sz="2200" i="1" dirty="0" err="1"/>
              <a:t>Kaj</a:t>
            </a:r>
            <a:r>
              <a:rPr lang="en-US" sz="2200" i="1" dirty="0"/>
              <a:t> in </a:t>
            </a:r>
            <a:r>
              <a:rPr lang="en-US" sz="2200" i="1" dirty="0" err="1"/>
              <a:t>kako</a:t>
            </a:r>
            <a:r>
              <a:rPr lang="en-US" sz="2200" i="1" dirty="0"/>
              <a:t> </a:t>
            </a:r>
            <a:r>
              <a:rPr lang="en-US" sz="2200" i="1" dirty="0" err="1"/>
              <a:t>nekaj</a:t>
            </a:r>
            <a:r>
              <a:rPr lang="en-US" sz="2200" i="1" dirty="0"/>
              <a:t> </a:t>
            </a:r>
            <a:r>
              <a:rPr lang="en-US" sz="2200" i="1" dirty="0" err="1"/>
              <a:t>rečemo</a:t>
            </a:r>
            <a:r>
              <a:rPr lang="sl-SI" sz="2200" i="1" dirty="0"/>
              <a:t>,</a:t>
            </a:r>
            <a:r>
              <a:rPr lang="en-US" sz="2200" i="1" dirty="0"/>
              <a:t> je </a:t>
            </a:r>
            <a:r>
              <a:rPr lang="en-US" sz="2200" i="1" dirty="0" err="1"/>
              <a:t>odvisno</a:t>
            </a:r>
            <a:r>
              <a:rPr lang="en-US" sz="2200" i="1" dirty="0"/>
              <a:t> od </a:t>
            </a:r>
            <a:r>
              <a:rPr lang="en-US" sz="2200" i="1" dirty="0" err="1"/>
              <a:t>tega</a:t>
            </a:r>
            <a:r>
              <a:rPr lang="en-US" sz="2200" i="1" dirty="0"/>
              <a:t>, </a:t>
            </a:r>
            <a:r>
              <a:rPr lang="en-US" sz="2200" i="1" dirty="0" err="1"/>
              <a:t>kaj</a:t>
            </a:r>
            <a:r>
              <a:rPr lang="en-US" sz="2200" i="1" dirty="0"/>
              <a:t> </a:t>
            </a:r>
            <a:r>
              <a:rPr lang="en-US" sz="2200" i="1" dirty="0" err="1"/>
              <a:t>sogovornik</a:t>
            </a:r>
            <a:r>
              <a:rPr lang="en-US" sz="2200" i="1" dirty="0"/>
              <a:t> </a:t>
            </a:r>
            <a:r>
              <a:rPr lang="en-US" sz="2200" i="1" dirty="0" err="1"/>
              <a:t>že</a:t>
            </a:r>
            <a:r>
              <a:rPr lang="en-US" sz="2200" i="1" dirty="0"/>
              <a:t> </a:t>
            </a:r>
            <a:r>
              <a:rPr lang="en-US" sz="2200" i="1" dirty="0" err="1"/>
              <a:t>ve</a:t>
            </a:r>
            <a:r>
              <a:rPr lang="sl-SI" sz="2200" i="1" dirty="0"/>
              <a:t>,</a:t>
            </a:r>
            <a:r>
              <a:rPr lang="en-US" sz="2200" i="1" dirty="0"/>
              <a:t>” </a:t>
            </a:r>
            <a:r>
              <a:rPr lang="en-US" sz="2200" i="1" dirty="0" err="1"/>
              <a:t>trdi</a:t>
            </a:r>
            <a:r>
              <a:rPr lang="en-US" sz="2200" i="1" dirty="0"/>
              <a:t> Piaget </a:t>
            </a:r>
            <a:r>
              <a:rPr lang="en-US" sz="2200" dirty="0"/>
              <a:t>(1966 3e ed. p. 63). </a:t>
            </a:r>
            <a:br>
              <a:rPr lang="en-US" sz="2200" dirty="0">
                <a:solidFill>
                  <a:srgbClr val="7030A0"/>
                </a:solidFill>
              </a:rPr>
            </a:br>
            <a:endParaRPr lang="en-US" sz="2200" dirty="0">
              <a:solidFill>
                <a:srgbClr val="7030A0"/>
              </a:solidFill>
            </a:endParaRPr>
          </a:p>
          <a:p>
            <a:r>
              <a:rPr lang="en-US" sz="2200" b="1" dirty="0" err="1">
                <a:solidFill>
                  <a:srgbClr val="7030A0"/>
                </a:solidFill>
              </a:rPr>
              <a:t>Največkrat</a:t>
            </a:r>
            <a:r>
              <a:rPr lang="en-US" sz="2200" b="1" dirty="0">
                <a:solidFill>
                  <a:srgbClr val="7030A0"/>
                </a:solidFill>
              </a:rPr>
              <a:t> se </a:t>
            </a:r>
            <a:r>
              <a:rPr lang="en-US" sz="2200" b="1" dirty="0" err="1">
                <a:solidFill>
                  <a:srgbClr val="7030A0"/>
                </a:solidFill>
              </a:rPr>
              <a:t>učijo</a:t>
            </a:r>
            <a:r>
              <a:rPr lang="en-US" sz="2200" b="1" dirty="0">
                <a:solidFill>
                  <a:srgbClr val="7030A0"/>
                </a:solidFill>
              </a:rPr>
              <a:t> s </a:t>
            </a:r>
            <a:r>
              <a:rPr lang="en-US" sz="2200" b="1" dirty="0" err="1">
                <a:solidFill>
                  <a:srgbClr val="7030A0"/>
                </a:solidFill>
              </a:rPr>
              <a:t>posnemanjem</a:t>
            </a:r>
            <a:r>
              <a:rPr lang="en-US" sz="2200" b="1" dirty="0">
                <a:solidFill>
                  <a:srgbClr val="7030A0"/>
                </a:solidFill>
              </a:rPr>
              <a:t> in </a:t>
            </a:r>
            <a:r>
              <a:rPr lang="en-US" sz="2200" b="1" dirty="0" err="1">
                <a:solidFill>
                  <a:srgbClr val="7030A0"/>
                </a:solidFill>
              </a:rPr>
              <a:t>sovražijo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 err="1">
                <a:solidFill>
                  <a:srgbClr val="7030A0"/>
                </a:solidFill>
              </a:rPr>
              <a:t>pisanje</a:t>
            </a:r>
            <a:r>
              <a:rPr lang="sl-SI" sz="2200" b="1" dirty="0">
                <a:solidFill>
                  <a:srgbClr val="7030A0"/>
                </a:solidFill>
              </a:rPr>
              <a:t>.</a:t>
            </a:r>
            <a:endParaRPr lang="en-US" sz="2200" b="1" dirty="0">
              <a:solidFill>
                <a:srgbClr val="7030A0"/>
              </a:solidFill>
            </a:endParaRPr>
          </a:p>
          <a:p>
            <a:endParaRPr lang="en-US" sz="2200" b="1" dirty="0">
              <a:solidFill>
                <a:srgbClr val="7030A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B28A3E-6C45-5743-A705-5110922608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9099" y="239525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50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749059" y="6127712"/>
            <a:ext cx="3479005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6599302" y="2562094"/>
            <a:ext cx="33922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Nizka</a:t>
            </a:r>
            <a:r>
              <a:rPr lang="en-US" sz="2800" dirty="0"/>
              <a:t> </a:t>
            </a:r>
            <a:r>
              <a:rPr lang="en-US" sz="2800" dirty="0" err="1"/>
              <a:t>izobraženost</a:t>
            </a:r>
            <a:r>
              <a:rPr lang="en-US" sz="2800" dirty="0"/>
              <a:t>  in </a:t>
            </a:r>
            <a:r>
              <a:rPr lang="en-US" sz="2800" dirty="0" err="1"/>
              <a:t>kratkotrajno</a:t>
            </a:r>
            <a:r>
              <a:rPr lang="en-US" sz="2800" dirty="0"/>
              <a:t> </a:t>
            </a:r>
            <a:r>
              <a:rPr lang="en-US" sz="2800" dirty="0" err="1"/>
              <a:t>šolanje</a:t>
            </a:r>
            <a:r>
              <a:rPr lang="en-US" sz="2800" dirty="0"/>
              <a:t> </a:t>
            </a:r>
            <a:r>
              <a:rPr lang="en-US" sz="2800" dirty="0" err="1"/>
              <a:t>sta</a:t>
            </a:r>
            <a:r>
              <a:rPr lang="en-US" sz="2800" dirty="0"/>
              <a:t> </a:t>
            </a:r>
            <a:r>
              <a:rPr lang="en-US" sz="2800" dirty="0" err="1"/>
              <a:t>posledic</a:t>
            </a:r>
            <a:r>
              <a:rPr lang="sl-SI" sz="2800" dirty="0"/>
              <a:t>i</a:t>
            </a:r>
            <a:r>
              <a:rPr lang="en-US" sz="2800" dirty="0"/>
              <a:t>  </a:t>
            </a:r>
            <a:r>
              <a:rPr lang="en-US" sz="2800" dirty="0" err="1"/>
              <a:t>družinske</a:t>
            </a:r>
            <a:r>
              <a:rPr lang="en-US" sz="2800" dirty="0"/>
              <a:t> </a:t>
            </a:r>
            <a:r>
              <a:rPr lang="en-US" sz="2800" dirty="0" err="1"/>
              <a:t>situacije</a:t>
            </a:r>
            <a:r>
              <a:rPr lang="en-US" sz="2800" dirty="0"/>
              <a:t>. </a:t>
            </a:r>
            <a:endParaRPr lang="es-ES" sz="28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3483" y="2444589"/>
            <a:ext cx="4213811" cy="27951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EBC73B-82A7-D74D-B0BD-0779669366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7131" y="151958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02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749059" y="6127712"/>
            <a:ext cx="3479005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80C1031C-A826-0841-997F-2BC67489E883}"/>
              </a:ext>
            </a:extLst>
          </p:cNvPr>
          <p:cNvSpPr/>
          <p:nvPr/>
        </p:nvSpPr>
        <p:spPr>
          <a:xfrm>
            <a:off x="1937629" y="1273761"/>
            <a:ext cx="9370577" cy="4666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ángulo 2"/>
          <p:cNvSpPr/>
          <p:nvPr/>
        </p:nvSpPr>
        <p:spPr>
          <a:xfrm>
            <a:off x="2238292" y="1352220"/>
            <a:ext cx="885698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</a:rPr>
              <a:t>Prav</a:t>
            </a:r>
            <a:r>
              <a:rPr lang="en-US" sz="2800" b="1" i="1" dirty="0">
                <a:solidFill>
                  <a:srgbClr val="7030A0"/>
                </a:solidFill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</a:rPr>
              <a:t>ali</a:t>
            </a:r>
            <a:r>
              <a:rPr lang="en-US" sz="2800" b="1" i="1" dirty="0">
                <a:solidFill>
                  <a:srgbClr val="7030A0"/>
                </a:solidFill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</a:rPr>
              <a:t>narobe</a:t>
            </a:r>
            <a:r>
              <a:rPr lang="en-US" sz="2800" b="1" i="1" dirty="0">
                <a:solidFill>
                  <a:srgbClr val="7030A0"/>
                </a:solidFill>
              </a:rPr>
              <a:t>? 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1. </a:t>
            </a:r>
            <a:r>
              <a:rPr lang="en-US" sz="2800" dirty="0" err="1"/>
              <a:t>funkcionalno</a:t>
            </a:r>
            <a:r>
              <a:rPr lang="en-US" sz="2800" dirty="0"/>
              <a:t> </a:t>
            </a:r>
            <a:r>
              <a:rPr lang="en-US" sz="2800" dirty="0" err="1"/>
              <a:t>nepismeni</a:t>
            </a:r>
            <a:r>
              <a:rPr lang="en-US" sz="2800" dirty="0"/>
              <a:t> </a:t>
            </a:r>
            <a:r>
              <a:rPr lang="en-US" sz="2800" dirty="0" err="1"/>
              <a:t>zaposleni</a:t>
            </a:r>
            <a:r>
              <a:rPr lang="en-US" sz="2800" dirty="0"/>
              <a:t> se </a:t>
            </a:r>
            <a:r>
              <a:rPr lang="en-US" sz="2800" dirty="0" err="1"/>
              <a:t>veselijo</a:t>
            </a:r>
            <a:r>
              <a:rPr lang="en-US" sz="2800" dirty="0"/>
              <a:t>   </a:t>
            </a:r>
          </a:p>
          <a:p>
            <a:r>
              <a:rPr lang="en-US" sz="2800" dirty="0"/>
              <a:t>     </a:t>
            </a:r>
            <a:r>
              <a:rPr lang="en-US" sz="2800" dirty="0" err="1"/>
              <a:t>sprememb</a:t>
            </a:r>
            <a:r>
              <a:rPr lang="en-US" sz="2800" dirty="0"/>
              <a:t>; 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2. </a:t>
            </a:r>
            <a:r>
              <a:rPr lang="en-US" sz="2800" dirty="0" err="1"/>
              <a:t>jezik</a:t>
            </a:r>
            <a:r>
              <a:rPr lang="en-US" sz="2800" dirty="0"/>
              <a:t>, </a:t>
            </a:r>
            <a:r>
              <a:rPr lang="en-US" sz="2800" dirty="0" err="1"/>
              <a:t>ki</a:t>
            </a:r>
            <a:r>
              <a:rPr lang="en-US" sz="2800" dirty="0"/>
              <a:t> </a:t>
            </a:r>
            <a:r>
              <a:rPr lang="en-US" sz="2800" dirty="0" err="1"/>
              <a:t>upošteva</a:t>
            </a:r>
            <a:r>
              <a:rPr lang="en-US" sz="2800" dirty="0"/>
              <a:t> </a:t>
            </a:r>
            <a:r>
              <a:rPr lang="en-US" sz="2800" dirty="0" err="1"/>
              <a:t>sogovornika</a:t>
            </a:r>
            <a:r>
              <a:rPr lang="en-US" sz="2800" dirty="0"/>
              <a:t>, </a:t>
            </a:r>
            <a:r>
              <a:rPr lang="en-US" sz="2800" dirty="0" err="1"/>
              <a:t>jim</a:t>
            </a:r>
            <a:r>
              <a:rPr lang="en-US" sz="2800" dirty="0"/>
              <a:t> </a:t>
            </a:r>
            <a:r>
              <a:rPr lang="en-US" sz="2800" dirty="0" err="1"/>
              <a:t>dela</a:t>
            </a:r>
            <a:r>
              <a:rPr lang="en-US" sz="2800" dirty="0"/>
              <a:t> </a:t>
            </a:r>
            <a:r>
              <a:rPr lang="en-US" sz="2800" dirty="0" err="1"/>
              <a:t>težave</a:t>
            </a:r>
            <a:r>
              <a:rPr lang="en-US" sz="2800" dirty="0"/>
              <a:t>; </a:t>
            </a:r>
            <a:br>
              <a:rPr lang="en-US" sz="2800" dirty="0"/>
            </a:br>
            <a:r>
              <a:rPr lang="en-US" sz="2800" dirty="0"/>
              <a:t> </a:t>
            </a:r>
            <a:br>
              <a:rPr lang="en-US" sz="2800" dirty="0"/>
            </a:br>
            <a:r>
              <a:rPr lang="en-US" sz="2800" dirty="0"/>
              <a:t>3.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sodelavcih</a:t>
            </a:r>
            <a:r>
              <a:rPr lang="en-US" sz="2800" dirty="0"/>
              <a:t> so </a:t>
            </a:r>
            <a:r>
              <a:rPr lang="en-US" sz="2800" dirty="0" err="1"/>
              <a:t>navadno</a:t>
            </a:r>
            <a:r>
              <a:rPr lang="en-US" sz="2800" dirty="0"/>
              <a:t> </a:t>
            </a:r>
            <a:r>
              <a:rPr lang="en-US" sz="2800" dirty="0" err="1"/>
              <a:t>priljubljeni</a:t>
            </a:r>
            <a:r>
              <a:rPr lang="en-US" sz="2800" dirty="0"/>
              <a:t>; 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4. </a:t>
            </a:r>
            <a:r>
              <a:rPr lang="en-US" sz="2800" dirty="0" err="1"/>
              <a:t>zlahka</a:t>
            </a:r>
            <a:r>
              <a:rPr lang="en-US" sz="2800" dirty="0"/>
              <a:t> </a:t>
            </a:r>
            <a:r>
              <a:rPr lang="en-US" sz="2800" dirty="0" err="1"/>
              <a:t>razložijo</a:t>
            </a:r>
            <a:r>
              <a:rPr lang="en-US" sz="2800" dirty="0"/>
              <a:t>, </a:t>
            </a:r>
            <a:r>
              <a:rPr lang="en-US" sz="2800" dirty="0" err="1"/>
              <a:t>kaj</a:t>
            </a:r>
            <a:r>
              <a:rPr lang="en-US" sz="2800" dirty="0"/>
              <a:t> </a:t>
            </a:r>
            <a:r>
              <a:rPr lang="en-US" sz="2800" dirty="0" err="1"/>
              <a:t>mislijo</a:t>
            </a:r>
            <a:r>
              <a:rPr lang="en-US" sz="2800" dirty="0"/>
              <a:t>.  </a:t>
            </a:r>
            <a:endParaRPr lang="es-E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DAB488-F43C-7040-B940-4C4BF47FB4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4927" y="76238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79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605043" y="6127712"/>
            <a:ext cx="3623021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344737" y="1505101"/>
            <a:ext cx="907300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7030A0"/>
                </a:solidFill>
              </a:rPr>
              <a:t>Kako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razvijati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spretnost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razumevanja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organizacije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besedila</a:t>
            </a:r>
            <a:r>
              <a:rPr lang="en-US" sz="2400" b="1" dirty="0">
                <a:solidFill>
                  <a:srgbClr val="7030A0"/>
                </a:solidFill>
              </a:rPr>
              <a:t>?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vprašalnice</a:t>
            </a:r>
            <a:r>
              <a:rPr lang="en-US" sz="2400" dirty="0"/>
              <a:t>, </a:t>
            </a:r>
            <a:r>
              <a:rPr lang="en-US" sz="2400" dirty="0" err="1"/>
              <a:t>ki</a:t>
            </a:r>
            <a:r>
              <a:rPr lang="en-US" sz="2400" dirty="0"/>
              <a:t> </a:t>
            </a:r>
            <a:r>
              <a:rPr lang="en-US" sz="2400" dirty="0" err="1"/>
              <a:t>omogočajo</a:t>
            </a:r>
            <a:r>
              <a:rPr lang="en-US" sz="2400" dirty="0"/>
              <a:t> </a:t>
            </a:r>
            <a:r>
              <a:rPr lang="en-US" sz="2400" dirty="0" err="1"/>
              <a:t>natančno</a:t>
            </a:r>
            <a:r>
              <a:rPr lang="en-US" sz="2400" dirty="0"/>
              <a:t> </a:t>
            </a:r>
            <a:r>
              <a:rPr lang="en-US" sz="2400" dirty="0" err="1"/>
              <a:t>branje</a:t>
            </a:r>
            <a:r>
              <a:rPr lang="en-US" sz="2400" dirty="0"/>
              <a:t>: </a:t>
            </a:r>
            <a:r>
              <a:rPr lang="en-US" sz="2400" i="1" dirty="0" err="1"/>
              <a:t>kdo</a:t>
            </a:r>
            <a:r>
              <a:rPr lang="en-US" sz="2400" i="1" dirty="0"/>
              <a:t>, </a:t>
            </a:r>
            <a:r>
              <a:rPr lang="en-US" sz="2400" i="1" dirty="0" err="1"/>
              <a:t>kaj</a:t>
            </a:r>
            <a:r>
              <a:rPr lang="en-US" sz="2400" i="1" dirty="0"/>
              <a:t>, </a:t>
            </a:r>
            <a:r>
              <a:rPr lang="en-US" sz="2400" i="1" dirty="0" err="1"/>
              <a:t>zakaj</a:t>
            </a:r>
            <a:r>
              <a:rPr lang="en-US" sz="2400" i="1" dirty="0"/>
              <a:t>, </a:t>
            </a:r>
            <a:r>
              <a:rPr lang="en-US" sz="2400" i="1" dirty="0" err="1"/>
              <a:t>kdaj</a:t>
            </a:r>
            <a:r>
              <a:rPr lang="en-US" sz="2400" i="1" dirty="0"/>
              <a:t>, </a:t>
            </a:r>
            <a:r>
              <a:rPr lang="en-US" sz="2400" i="1" dirty="0" err="1"/>
              <a:t>čemu</a:t>
            </a:r>
            <a:r>
              <a:rPr lang="en-US" sz="2400" i="1" dirty="0"/>
              <a:t> in </a:t>
            </a:r>
            <a:r>
              <a:rPr lang="en-US" sz="2400" i="1" dirty="0" err="1"/>
              <a:t>torej</a:t>
            </a:r>
            <a:r>
              <a:rPr lang="en-US" sz="2400" dirty="0"/>
              <a:t>, </a:t>
            </a:r>
            <a:r>
              <a:rPr lang="en-US" sz="2400" dirty="0" err="1"/>
              <a:t>ki</a:t>
            </a:r>
            <a:r>
              <a:rPr lang="en-US" sz="2400" dirty="0"/>
              <a:t> </a:t>
            </a:r>
            <a:r>
              <a:rPr lang="en-US" sz="2400" dirty="0" err="1"/>
              <a:t>uvede</a:t>
            </a:r>
            <a:r>
              <a:rPr lang="en-US" sz="2400" dirty="0"/>
              <a:t> </a:t>
            </a:r>
            <a:r>
              <a:rPr lang="en-US" sz="2400" dirty="0" err="1"/>
              <a:t>sklep</a:t>
            </a:r>
            <a:r>
              <a:rPr lang="en-US" sz="2400" dirty="0"/>
              <a:t>;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pripovedovanje</a:t>
            </a:r>
            <a:r>
              <a:rPr lang="en-US" sz="2400" dirty="0"/>
              <a:t> </a:t>
            </a:r>
            <a:r>
              <a:rPr lang="en-US" sz="2400" dirty="0" err="1"/>
              <a:t>zgodbe</a:t>
            </a:r>
            <a:r>
              <a:rPr lang="en-US" sz="2400" i="1" dirty="0"/>
              <a:t>;</a:t>
            </a:r>
            <a:br>
              <a:rPr lang="en-US" sz="2400" i="1" dirty="0"/>
            </a:br>
            <a:br>
              <a:rPr lang="en-US" sz="2400" dirty="0"/>
            </a:br>
            <a:r>
              <a:rPr lang="en-US" sz="2400" dirty="0" err="1"/>
              <a:t>delo</a:t>
            </a:r>
            <a:r>
              <a:rPr lang="en-US" sz="2400" dirty="0"/>
              <a:t> z </a:t>
            </a:r>
            <a:r>
              <a:rPr lang="en-US" sz="2400" dirty="0" err="1"/>
              <a:t>izbranim</a:t>
            </a:r>
            <a:r>
              <a:rPr lang="en-US" sz="2400" dirty="0"/>
              <a:t> </a:t>
            </a:r>
            <a:r>
              <a:rPr lang="en-US" sz="2400" dirty="0" err="1"/>
              <a:t>besedilom</a:t>
            </a:r>
            <a:r>
              <a:rPr lang="en-US" sz="2400" dirty="0"/>
              <a:t> za </a:t>
            </a:r>
            <a:r>
              <a:rPr lang="en-US" sz="2400" dirty="0" err="1"/>
              <a:t>poglabljanje</a:t>
            </a:r>
            <a:r>
              <a:rPr lang="en-US" sz="2400" dirty="0"/>
              <a:t> </a:t>
            </a:r>
            <a:r>
              <a:rPr lang="en-US" sz="2400" dirty="0" err="1"/>
              <a:t>razumevanja</a:t>
            </a:r>
            <a:r>
              <a:rPr lang="en-US" sz="2400" dirty="0"/>
              <a:t>, </a:t>
            </a:r>
            <a:r>
              <a:rPr lang="en-US" sz="2400" dirty="0" err="1"/>
              <a:t>sporazumevanja</a:t>
            </a:r>
            <a:r>
              <a:rPr lang="en-US" sz="2400" dirty="0"/>
              <a:t>;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delo</a:t>
            </a:r>
            <a:r>
              <a:rPr lang="en-US" sz="2400" dirty="0"/>
              <a:t> v </a:t>
            </a:r>
            <a:r>
              <a:rPr lang="en-US" sz="2400" dirty="0" err="1"/>
              <a:t>timu</a:t>
            </a:r>
            <a:r>
              <a:rPr lang="en-US" sz="2400" dirty="0"/>
              <a:t>.</a:t>
            </a:r>
            <a:endParaRPr lang="es-E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82EF71-00A0-5240-BBA5-72B0FC44DE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7131" y="280688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47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6425" y="34470"/>
            <a:ext cx="1800883" cy="1292852"/>
          </a:xfrm>
          <a:prstGeom prst="rect">
            <a:avLst/>
          </a:prstGeom>
        </p:spPr>
      </p:pic>
      <p:pic>
        <p:nvPicPr>
          <p:cNvPr id="9" name="Immagine 2">
            <a:extLst>
              <a:ext uri="{FF2B5EF4-FFF2-40B4-BE49-F238E27FC236}">
                <a16:creationId xmlns:a16="http://schemas.microsoft.com/office/drawing/2014/main" id="{04862964-6C96-40AB-8A2C-F048A248AD1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8539" y="1875514"/>
            <a:ext cx="5941523" cy="80256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677051" y="6127712"/>
            <a:ext cx="3551013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14" name="TextBox 4"/>
          <p:cNvSpPr txBox="1"/>
          <p:nvPr/>
        </p:nvSpPr>
        <p:spPr>
          <a:xfrm>
            <a:off x="1664679" y="965553"/>
            <a:ext cx="108729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7030A0"/>
              </a:solidFill>
            </a:endParaRPr>
          </a:p>
          <a:p>
            <a:pPr algn="ctr"/>
            <a:r>
              <a:rPr lang="en-US" sz="2800" b="1" dirty="0">
                <a:solidFill>
                  <a:srgbClr val="7030A0"/>
                </a:solidFill>
              </a:rPr>
              <a:t>ZAKAJ FUNKCIONALNA PISMENOST? NJEN POMEN ZA RAZVOJ? </a:t>
            </a:r>
            <a:br>
              <a:rPr lang="en-US" sz="2800" dirty="0"/>
            </a:br>
            <a:endParaRPr lang="el-GR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1390614" y="2938499"/>
            <a:ext cx="111116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delodajalci</a:t>
            </a:r>
            <a:r>
              <a:rPr lang="en-US" sz="2400" dirty="0"/>
              <a:t> </a:t>
            </a:r>
            <a:r>
              <a:rPr lang="en-US" sz="2400" dirty="0" err="1"/>
              <a:t>morajo</a:t>
            </a:r>
            <a:r>
              <a:rPr lang="en-US" sz="2400" dirty="0"/>
              <a:t> </a:t>
            </a:r>
            <a:r>
              <a:rPr lang="en-US" sz="2400" dirty="0" err="1"/>
              <a:t>verjeti</a:t>
            </a:r>
            <a:r>
              <a:rPr lang="en-US" sz="2400" dirty="0"/>
              <a:t>, da so </a:t>
            </a:r>
            <a:r>
              <a:rPr lang="en-US" sz="2400" i="1" dirty="0" err="1"/>
              <a:t>vsi</a:t>
            </a:r>
            <a:r>
              <a:rPr lang="en-US" sz="2400" i="1" dirty="0"/>
              <a:t> </a:t>
            </a:r>
            <a:r>
              <a:rPr lang="en-US" sz="2400" dirty="0" err="1"/>
              <a:t>zaposleni</a:t>
            </a:r>
            <a:r>
              <a:rPr lang="en-US" sz="2400" dirty="0"/>
              <a:t> </a:t>
            </a:r>
            <a:r>
              <a:rPr lang="en-US" sz="2400" i="1" dirty="0" err="1"/>
              <a:t>zmožni</a:t>
            </a:r>
            <a:r>
              <a:rPr lang="en-US" sz="2400" i="1" dirty="0"/>
              <a:t> </a:t>
            </a:r>
            <a:r>
              <a:rPr lang="en-US" sz="2400" i="1" dirty="0" err="1"/>
              <a:t>razvijati</a:t>
            </a:r>
            <a:r>
              <a:rPr lang="en-US" sz="2400" i="1" dirty="0"/>
              <a:t> se </a:t>
            </a:r>
            <a:r>
              <a:rPr lang="en-US" sz="2400" i="1" dirty="0" err="1"/>
              <a:t>skupaj</a:t>
            </a:r>
            <a:r>
              <a:rPr lang="en-US" sz="2400" i="1" dirty="0"/>
              <a:t> z </a:t>
            </a:r>
            <a:r>
              <a:rPr lang="en-US" sz="2400" i="1" dirty="0" err="1"/>
              <a:t>njihovim</a:t>
            </a:r>
            <a:r>
              <a:rPr lang="en-US" sz="2400" i="1" dirty="0"/>
              <a:t>, v </a:t>
            </a:r>
            <a:r>
              <a:rPr lang="en-US" sz="2400" i="1" dirty="0" err="1"/>
              <a:t>storitve</a:t>
            </a:r>
            <a:r>
              <a:rPr lang="en-US" sz="2400" i="1" dirty="0"/>
              <a:t> </a:t>
            </a:r>
            <a:r>
              <a:rPr lang="en-US" sz="2400" i="1" dirty="0" err="1"/>
              <a:t>usmerjenim</a:t>
            </a:r>
            <a:r>
              <a:rPr lang="en-US" sz="2400" i="1" dirty="0"/>
              <a:t> </a:t>
            </a:r>
            <a:r>
              <a:rPr lang="en-US" sz="2400" i="1" dirty="0" err="1"/>
              <a:t>podjetjem</a:t>
            </a:r>
            <a:r>
              <a:rPr lang="en-US" sz="2400" i="1" dirty="0"/>
              <a:t>, </a:t>
            </a:r>
            <a:r>
              <a:rPr lang="en-US" sz="2400" i="1" dirty="0" err="1"/>
              <a:t>kjer</a:t>
            </a:r>
            <a:r>
              <a:rPr lang="en-US" sz="2400" i="1" dirty="0"/>
              <a:t> </a:t>
            </a:r>
            <a:r>
              <a:rPr lang="en-US" sz="2400" i="1" dirty="0" err="1"/>
              <a:t>ni</a:t>
            </a:r>
            <a:r>
              <a:rPr lang="en-US" sz="2400" i="1" dirty="0"/>
              <a:t> </a:t>
            </a:r>
            <a:r>
              <a:rPr lang="en-US" sz="2400" i="1" dirty="0" err="1"/>
              <a:t>jasne</a:t>
            </a:r>
            <a:r>
              <a:rPr lang="en-US" sz="2400" i="1" dirty="0"/>
              <a:t> </a:t>
            </a:r>
            <a:r>
              <a:rPr lang="en-US" sz="2400" i="1" dirty="0" err="1"/>
              <a:t>delitve</a:t>
            </a:r>
            <a:r>
              <a:rPr lang="en-US" sz="2400" i="1" dirty="0"/>
              <a:t> </a:t>
            </a:r>
            <a:r>
              <a:rPr lang="en-US" sz="2400" i="1" dirty="0" err="1"/>
              <a:t>dela</a:t>
            </a:r>
            <a:r>
              <a:rPr lang="en-US" sz="2400" i="1" dirty="0"/>
              <a:t>. 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nujn</a:t>
            </a:r>
            <a:r>
              <a:rPr lang="sl-SI" sz="2400" dirty="0"/>
              <a:t>e</a:t>
            </a:r>
            <a:r>
              <a:rPr lang="en-US" sz="2400" dirty="0"/>
              <a:t> so </a:t>
            </a:r>
            <a:r>
              <a:rPr lang="en-US" sz="2400" dirty="0" err="1"/>
              <a:t>kognitivne</a:t>
            </a:r>
            <a:r>
              <a:rPr lang="en-US" sz="2400" dirty="0"/>
              <a:t>, </a:t>
            </a:r>
            <a:r>
              <a:rPr lang="en-US" sz="2400" dirty="0" err="1"/>
              <a:t>kulturne</a:t>
            </a:r>
            <a:r>
              <a:rPr lang="en-US" sz="2400" dirty="0"/>
              <a:t>, </a:t>
            </a:r>
            <a:r>
              <a:rPr lang="en-US" sz="2400" dirty="0" err="1"/>
              <a:t>komunikacijske</a:t>
            </a:r>
            <a:r>
              <a:rPr lang="en-US" sz="2400" dirty="0"/>
              <a:t> </a:t>
            </a:r>
            <a:r>
              <a:rPr lang="en-US" sz="2400" dirty="0" err="1"/>
              <a:t>spretnosti</a:t>
            </a:r>
            <a:r>
              <a:rPr lang="en-US" sz="2400" dirty="0"/>
              <a:t> </a:t>
            </a:r>
            <a:r>
              <a:rPr lang="en-US" sz="2400" i="1" dirty="0" err="1"/>
              <a:t>vseh</a:t>
            </a:r>
            <a:r>
              <a:rPr lang="en-US" sz="2400" dirty="0"/>
              <a:t> </a:t>
            </a:r>
            <a:r>
              <a:rPr lang="en-US" sz="2400" i="1" dirty="0" err="1"/>
              <a:t>zaposlenih</a:t>
            </a:r>
            <a:r>
              <a:rPr lang="en-US" sz="2400" i="1" dirty="0"/>
              <a:t>!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err="1"/>
              <a:t>malo</a:t>
            </a:r>
            <a:r>
              <a:rPr lang="en-US" sz="2400" dirty="0"/>
              <a:t> </a:t>
            </a:r>
            <a:r>
              <a:rPr lang="en-US" sz="2400" dirty="0" err="1"/>
              <a:t>izobraženi</a:t>
            </a:r>
            <a:r>
              <a:rPr lang="en-US" sz="2400" dirty="0"/>
              <a:t> in </a:t>
            </a:r>
            <a:r>
              <a:rPr lang="en-US" sz="2400" dirty="0" err="1"/>
              <a:t>malo</a:t>
            </a:r>
            <a:r>
              <a:rPr lang="en-US" sz="2400" dirty="0"/>
              <a:t> </a:t>
            </a:r>
            <a:r>
              <a:rPr lang="en-US" sz="2400" dirty="0" err="1"/>
              <a:t>usposobljeni</a:t>
            </a:r>
            <a:r>
              <a:rPr lang="en-US" sz="2400" dirty="0"/>
              <a:t> </a:t>
            </a:r>
            <a:r>
              <a:rPr lang="en-US" sz="2400" dirty="0" err="1"/>
              <a:t>zaposleni</a:t>
            </a:r>
            <a:r>
              <a:rPr lang="en-US" sz="2400" dirty="0"/>
              <a:t> so </a:t>
            </a:r>
            <a:r>
              <a:rPr lang="en-US" sz="2400" dirty="0" err="1"/>
              <a:t>lahko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ali</a:t>
            </a:r>
            <a:r>
              <a:rPr lang="en-US" sz="2400" dirty="0"/>
              <a:t> pa </a:t>
            </a:r>
            <a:r>
              <a:rPr lang="en-US" sz="2400" dirty="0" err="1"/>
              <a:t>niso</a:t>
            </a:r>
            <a:r>
              <a:rPr lang="en-US" sz="2400" dirty="0"/>
              <a:t> </a:t>
            </a:r>
            <a:r>
              <a:rPr lang="en-US" sz="2400" i="1" dirty="0" err="1"/>
              <a:t>funkcionalno</a:t>
            </a:r>
            <a:r>
              <a:rPr lang="en-US" sz="2400" i="1" dirty="0"/>
              <a:t> </a:t>
            </a:r>
            <a:r>
              <a:rPr lang="en-US" sz="2400" i="1" dirty="0" err="1"/>
              <a:t>pismeni</a:t>
            </a:r>
            <a:r>
              <a:rPr lang="en-US" sz="2400" i="1" dirty="0"/>
              <a:t>! 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274DDE-773E-574D-9040-E08CAC23DC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2764" y="389726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pic>
        <p:nvPicPr>
          <p:cNvPr id="9" name="Immagine 2">
            <a:extLst>
              <a:ext uri="{FF2B5EF4-FFF2-40B4-BE49-F238E27FC236}">
                <a16:creationId xmlns:a16="http://schemas.microsoft.com/office/drawing/2014/main" id="{04862964-6C96-40AB-8A2C-F048A248AD1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48459" y="1462139"/>
            <a:ext cx="5941523" cy="80256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9037091" y="6127712"/>
            <a:ext cx="3190973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1CA3F17D-103B-4A8E-B22B-0256953E3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8178" y="757948"/>
            <a:ext cx="85108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PISMENOST, ŠTEVILNE DEFINICIJE</a:t>
            </a:r>
            <a:endParaRPr lang="en-US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804808" y="2025908"/>
            <a:ext cx="522077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koncept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50000"/>
                  </a:schemeClr>
                </a:solidFill>
              </a:rPr>
              <a:t>pismenosti</a:t>
            </a: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i="1" dirty="0"/>
              <a:t>=</a:t>
            </a:r>
            <a:r>
              <a:rPr lang="en-US" sz="2800" dirty="0"/>
              <a:t> </a:t>
            </a:r>
            <a:r>
              <a:rPr lang="en-US" sz="2800" dirty="0" err="1"/>
              <a:t>kompleksen</a:t>
            </a:r>
            <a:r>
              <a:rPr lang="en-US" sz="2800" dirty="0"/>
              <a:t>, </a:t>
            </a:r>
            <a:r>
              <a:rPr lang="en-US" sz="2800" dirty="0" err="1"/>
              <a:t>dinamičen</a:t>
            </a:r>
            <a:r>
              <a:rPr lang="en-US" sz="2800" dirty="0"/>
              <a:t>, </a:t>
            </a:r>
            <a:r>
              <a:rPr lang="en-US" sz="2800" dirty="0" err="1"/>
              <a:t>nestalen</a:t>
            </a:r>
            <a:r>
              <a:rPr lang="en-US" sz="2800" dirty="0"/>
              <a:t>.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=</a:t>
            </a:r>
            <a:r>
              <a:rPr lang="sl-SI" sz="2800" dirty="0"/>
              <a:t> </a:t>
            </a:r>
            <a:r>
              <a:rPr lang="en-US" sz="2800" dirty="0" err="1"/>
              <a:t>proces</a:t>
            </a:r>
            <a:r>
              <a:rPr lang="en-US" sz="2800" dirty="0"/>
              <a:t> </a:t>
            </a:r>
            <a:r>
              <a:rPr lang="en-US" sz="2800" i="1" dirty="0" err="1">
                <a:solidFill>
                  <a:schemeClr val="accent2">
                    <a:lumMod val="50000"/>
                  </a:schemeClr>
                </a:solidFill>
              </a:rPr>
              <a:t>pridobivanja</a:t>
            </a: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50000"/>
                  </a:schemeClr>
                </a:solidFill>
              </a:rPr>
              <a:t>temeljnih</a:t>
            </a: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50000"/>
                  </a:schemeClr>
                </a:solidFill>
              </a:rPr>
              <a:t>spretnosti</a:t>
            </a:r>
            <a:r>
              <a:rPr lang="en-US" sz="2800" i="1" dirty="0"/>
              <a:t>; </a:t>
            </a:r>
            <a:r>
              <a:rPr lang="en-US" sz="2800" i="1" dirty="0" err="1"/>
              <a:t>kognitivnih</a:t>
            </a:r>
            <a:r>
              <a:rPr lang="en-US" sz="2800" i="1" dirty="0"/>
              <a:t>, </a:t>
            </a:r>
            <a:r>
              <a:rPr lang="en-US" sz="2800" i="1" dirty="0" err="1"/>
              <a:t>bralnih</a:t>
            </a:r>
            <a:r>
              <a:rPr lang="en-US" sz="2800" i="1" dirty="0"/>
              <a:t>, </a:t>
            </a:r>
            <a:r>
              <a:rPr lang="en-US" sz="2800" i="1" dirty="0" err="1"/>
              <a:t>pisnih</a:t>
            </a:r>
            <a:r>
              <a:rPr lang="en-US" sz="2800" i="1" dirty="0"/>
              <a:t>, </a:t>
            </a:r>
            <a:r>
              <a:rPr lang="en-US" sz="2800" i="1" dirty="0" err="1"/>
              <a:t>kulturnih</a:t>
            </a:r>
            <a:r>
              <a:rPr lang="sl-SI" sz="2800" i="1" dirty="0"/>
              <a:t>,</a:t>
            </a:r>
            <a:r>
              <a:rPr lang="en-US" sz="2800" i="1" dirty="0"/>
              <a:t> </a:t>
            </a:r>
            <a:r>
              <a:rPr lang="en-US" sz="2800" i="1" dirty="0" err="1"/>
              <a:t>komunikacijskih</a:t>
            </a:r>
            <a:r>
              <a:rPr lang="en-US" sz="2800" i="1" dirty="0"/>
              <a:t> in </a:t>
            </a:r>
            <a:r>
              <a:rPr lang="en-US" sz="2800" i="1" dirty="0" err="1"/>
              <a:t>numeričnih</a:t>
            </a: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50000"/>
                  </a:schemeClr>
                </a:solidFill>
              </a:rPr>
              <a:t>spretnosti</a:t>
            </a:r>
            <a:r>
              <a:rPr lang="en-US" sz="2800" i="1" dirty="0"/>
              <a:t>.  </a:t>
            </a:r>
            <a:r>
              <a:rPr lang="en-US" sz="2800" dirty="0"/>
              <a:t> 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 err="1"/>
              <a:t>angleški</a:t>
            </a:r>
            <a:r>
              <a:rPr lang="en-US" sz="2800" dirty="0"/>
              <a:t> </a:t>
            </a:r>
            <a:r>
              <a:rPr lang="en-US" sz="2800" dirty="0" err="1"/>
              <a:t>pridevnik</a:t>
            </a:r>
            <a:r>
              <a:rPr lang="en-US" sz="2800" dirty="0"/>
              <a:t> “</a:t>
            </a:r>
            <a:r>
              <a:rPr lang="en-US" sz="2800" i="1" dirty="0" err="1">
                <a:solidFill>
                  <a:schemeClr val="accent2">
                    <a:lumMod val="50000"/>
                  </a:schemeClr>
                </a:solidFill>
              </a:rPr>
              <a:t>pismen</a:t>
            </a:r>
            <a:r>
              <a:rPr lang="sl-SI" sz="2800" i="1" dirty="0">
                <a:solidFill>
                  <a:schemeClr val="accent2">
                    <a:lumMod val="50000"/>
                  </a:schemeClr>
                </a:solidFill>
              </a:rPr>
              <a:t>/-</a:t>
            </a: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2800" dirty="0"/>
              <a:t>” </a:t>
            </a:r>
            <a:r>
              <a:rPr lang="en-US" sz="2800" dirty="0" err="1"/>
              <a:t>pomeni</a:t>
            </a:r>
            <a:r>
              <a:rPr lang="en-US" sz="2800" dirty="0"/>
              <a:t>,</a:t>
            </a:r>
            <a:r>
              <a:rPr lang="sl-SI" sz="2800" dirty="0"/>
              <a:t> </a:t>
            </a:r>
            <a:r>
              <a:rPr lang="en-US" sz="2800" dirty="0"/>
              <a:t>da se </a:t>
            </a:r>
            <a:r>
              <a:rPr lang="en-US" sz="2800" dirty="0" err="1"/>
              <a:t>nekdo</a:t>
            </a:r>
            <a:r>
              <a:rPr lang="en-US" sz="2800" dirty="0"/>
              <a:t> </a:t>
            </a:r>
            <a:r>
              <a:rPr lang="en-US" sz="2800" dirty="0" err="1"/>
              <a:t>s</a:t>
            </a:r>
            <a:r>
              <a:rPr lang="en-US" sz="2800" i="1" dirty="0" err="1"/>
              <a:t>pozna</a:t>
            </a:r>
            <a:r>
              <a:rPr lang="en-US" sz="2800" i="1" dirty="0"/>
              <a:t> </a:t>
            </a:r>
            <a:r>
              <a:rPr lang="en-US" sz="2800" i="1" dirty="0" err="1"/>
              <a:t>na</a:t>
            </a:r>
            <a:r>
              <a:rPr lang="en-US" sz="2800" i="1" dirty="0"/>
              <a:t> </a:t>
            </a:r>
            <a:r>
              <a:rPr lang="en-US" sz="2800" i="1" dirty="0" err="1"/>
              <a:t>književnost</a:t>
            </a:r>
            <a:r>
              <a:rPr lang="en-US" sz="2800" i="1" dirty="0"/>
              <a:t> in je dobro </a:t>
            </a:r>
            <a:r>
              <a:rPr lang="en-US" sz="2800" i="1" dirty="0" err="1"/>
              <a:t>izobražen</a:t>
            </a:r>
            <a:r>
              <a:rPr lang="en-US" sz="2800" i="1" dirty="0"/>
              <a:t>. </a:t>
            </a:r>
            <a:endParaRPr lang="en-US" sz="2800" dirty="0"/>
          </a:p>
          <a:p>
            <a:br>
              <a:rPr lang="en-US" sz="2800" b="1" dirty="0"/>
            </a:br>
            <a:endParaRPr lang="es-ES" sz="2800" dirty="0"/>
          </a:p>
        </p:txBody>
      </p:sp>
      <p:pic>
        <p:nvPicPr>
          <p:cNvPr id="12" name="Picture 2" descr="Related image">
            <a:extLst>
              <a:ext uri="{FF2B5EF4-FFF2-40B4-BE49-F238E27FC236}">
                <a16:creationId xmlns:a16="http://schemas.microsoft.com/office/drawing/2014/main" id="{2ABE0798-1C0F-EF46-BCEF-C1F632E94A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585554" y="2356696"/>
            <a:ext cx="2191263" cy="3051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8084433" y="5038557"/>
            <a:ext cx="31935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100" b="1" dirty="0"/>
              <a:t>I </a:t>
            </a:r>
            <a:r>
              <a:rPr lang="en-US" sz="1100" b="1" dirty="0" err="1"/>
              <a:t>fonti</a:t>
            </a:r>
            <a:r>
              <a:rPr lang="en-US" sz="1100" b="1" dirty="0"/>
              <a:t> di Elsa </a:t>
            </a:r>
            <a:r>
              <a:rPr lang="en-US" sz="1100" b="1" dirty="0" err="1"/>
              <a:t>Morante</a:t>
            </a:r>
            <a:r>
              <a:rPr lang="en-US" sz="1100" b="1" dirty="0"/>
              <a:t>: Credit; </a:t>
            </a:r>
            <a:r>
              <a:rPr lang="en-US" sz="1100" dirty="0" err="1"/>
              <a:t>Edizioni</a:t>
            </a:r>
            <a:r>
              <a:rPr lang="en-US" sz="1100" dirty="0"/>
              <a:t> Ca’ </a:t>
            </a:r>
            <a:r>
              <a:rPr lang="en-US" sz="1100" dirty="0" err="1"/>
              <a:t>Foscari</a:t>
            </a:r>
            <a:endParaRPr lang="es-ES" sz="11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5CECF1-9579-B842-8641-C95862B5AB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3075" y="295266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61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821067" y="6127712"/>
            <a:ext cx="3406997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973483" y="1700808"/>
            <a:ext cx="10087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Danes </a:t>
            </a:r>
            <a:r>
              <a:rPr lang="en-US" sz="2800" dirty="0" err="1">
                <a:solidFill>
                  <a:srgbClr val="7030A0"/>
                </a:solidFill>
              </a:rPr>
              <a:t>besedo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pismenost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prepogosto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uporabljamo</a:t>
            </a:r>
            <a:r>
              <a:rPr lang="en-US" sz="2800" dirty="0">
                <a:solidFill>
                  <a:srgbClr val="7030A0"/>
                </a:solidFill>
              </a:rPr>
              <a:t>!</a:t>
            </a:r>
            <a:br>
              <a:rPr lang="en-US" sz="2800" dirty="0">
                <a:solidFill>
                  <a:srgbClr val="7030A0"/>
                </a:solidFill>
              </a:rPr>
            </a:br>
            <a:endParaRPr lang="sl-SI" sz="2800" dirty="0">
              <a:solidFill>
                <a:srgbClr val="7030A0"/>
              </a:solidFill>
            </a:endParaRPr>
          </a:p>
          <a:p>
            <a:r>
              <a:rPr lang="en-US" sz="2800" dirty="0" err="1">
                <a:solidFill>
                  <a:srgbClr val="7030A0"/>
                </a:solidFill>
              </a:rPr>
              <a:t>Pismenost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obsega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tudi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nove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temeljne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ključne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komp</a:t>
            </a:r>
            <a:r>
              <a:rPr lang="sl-SI" sz="2800" dirty="0">
                <a:solidFill>
                  <a:srgbClr val="7030A0"/>
                </a:solidFill>
              </a:rPr>
              <a:t>e</a:t>
            </a:r>
            <a:r>
              <a:rPr lang="en-US" sz="2800" dirty="0" err="1">
                <a:solidFill>
                  <a:srgbClr val="7030A0"/>
                </a:solidFill>
              </a:rPr>
              <a:t>tence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vseh</a:t>
            </a:r>
            <a:r>
              <a:rPr lang="en-US" sz="2800" dirty="0">
                <a:solidFill>
                  <a:srgbClr val="7030A0"/>
                </a:solidFill>
              </a:rPr>
              <a:t>  </a:t>
            </a:r>
            <a:br>
              <a:rPr lang="en-US" sz="2800" dirty="0"/>
            </a:br>
            <a:r>
              <a:rPr lang="en-US" sz="2800" dirty="0"/>
              <a:t>za </a:t>
            </a:r>
            <a:r>
              <a:rPr lang="en-US" sz="2800" dirty="0" err="1"/>
              <a:t>samostojno</a:t>
            </a:r>
            <a:r>
              <a:rPr lang="en-US" sz="2800" dirty="0"/>
              <a:t> </a:t>
            </a:r>
            <a:r>
              <a:rPr lang="en-US" sz="2800" dirty="0" err="1"/>
              <a:t>opravljanje</a:t>
            </a:r>
            <a:r>
              <a:rPr lang="en-US" sz="2800" dirty="0"/>
              <a:t> </a:t>
            </a:r>
            <a:r>
              <a:rPr lang="en-US" sz="2800" dirty="0" err="1"/>
              <a:t>dela</a:t>
            </a:r>
            <a:r>
              <a:rPr lang="en-US" sz="2800" dirty="0"/>
              <a:t>; </a:t>
            </a:r>
            <a:br>
              <a:rPr lang="en-US" sz="2800" dirty="0"/>
            </a:br>
            <a:r>
              <a:rPr lang="en-US" sz="2800" dirty="0"/>
              <a:t>za </a:t>
            </a:r>
            <a:r>
              <a:rPr lang="en-US" sz="2800" dirty="0" err="1"/>
              <a:t>boljšanje</a:t>
            </a:r>
            <a:r>
              <a:rPr lang="en-US" sz="2800" dirty="0"/>
              <a:t> </a:t>
            </a:r>
            <a:r>
              <a:rPr lang="en-US" sz="2800" dirty="0" err="1"/>
              <a:t>proizvodnosti</a:t>
            </a:r>
            <a:r>
              <a:rPr lang="en-US" sz="2800" dirty="0"/>
              <a:t>; </a:t>
            </a:r>
            <a:br>
              <a:rPr lang="en-US" sz="2800" dirty="0"/>
            </a:br>
            <a:r>
              <a:rPr lang="en-US" sz="2800" dirty="0" err="1"/>
              <a:t>za</a:t>
            </a:r>
            <a:r>
              <a:rPr lang="en-US" sz="2800" dirty="0"/>
              <a:t> do</a:t>
            </a:r>
            <a:r>
              <a:rPr lang="sl-SI" sz="2800" dirty="0"/>
              <a:t>s</a:t>
            </a:r>
            <a:r>
              <a:rPr lang="en-US" sz="2800" dirty="0" err="1"/>
              <a:t>eganje</a:t>
            </a:r>
            <a:r>
              <a:rPr lang="en-US" sz="2800" dirty="0"/>
              <a:t> </a:t>
            </a:r>
            <a:r>
              <a:rPr lang="en-US" sz="2800" dirty="0" err="1"/>
              <a:t>ciljev</a:t>
            </a:r>
            <a:r>
              <a:rPr lang="en-US" sz="2800" dirty="0"/>
              <a:t> </a:t>
            </a:r>
            <a:r>
              <a:rPr lang="en-US" sz="2800" dirty="0" err="1"/>
              <a:t>podjetja</a:t>
            </a:r>
            <a:r>
              <a:rPr lang="en-US" sz="2800" dirty="0"/>
              <a:t> </a:t>
            </a:r>
            <a:r>
              <a:rPr lang="en-US" sz="2800" i="1" dirty="0"/>
              <a:t>[...]</a:t>
            </a:r>
            <a:r>
              <a:rPr lang="en-US" sz="2800" dirty="0"/>
              <a:t> 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endParaRPr lang="es-E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F8E6FC-979B-4A45-A018-11286A0E0F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7131" y="481915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0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9037091" y="6127712"/>
            <a:ext cx="3190973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 No.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620267" y="1906869"/>
            <a:ext cx="1029692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</a:rPr>
              <a:t>Funkcionalna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nepismenost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/>
              <a:t>v </a:t>
            </a:r>
            <a:r>
              <a:rPr lang="en-US" sz="3200" dirty="0" err="1"/>
              <a:t>angleščini</a:t>
            </a:r>
            <a:r>
              <a:rPr lang="en-US" sz="3200" dirty="0"/>
              <a:t> </a:t>
            </a:r>
            <a:r>
              <a:rPr lang="en-US" sz="3200" dirty="0" err="1"/>
              <a:t>pomeni</a:t>
            </a:r>
            <a:r>
              <a:rPr lang="en-US" sz="3200" dirty="0"/>
              <a:t>  </a:t>
            </a:r>
          </a:p>
          <a:p>
            <a:r>
              <a:rPr lang="en-US" sz="3200" dirty="0" err="1"/>
              <a:t>nasprotno</a:t>
            </a:r>
            <a:r>
              <a:rPr lang="en-US" sz="3200" dirty="0"/>
              <a:t> od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funkcionalne</a:t>
            </a:r>
            <a:r>
              <a:rPr lang="sl-SI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pismenosti</a:t>
            </a:r>
            <a:r>
              <a:rPr lang="sl-SI" sz="3200" dirty="0">
                <a:solidFill>
                  <a:srgbClr val="7030A0"/>
                </a:solidFill>
              </a:rPr>
              <a:t>.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/>
              <a:t> 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 err="1"/>
              <a:t>Leta</a:t>
            </a:r>
            <a:r>
              <a:rPr lang="en-US" sz="3200" dirty="0"/>
              <a:t> 1970 je </a:t>
            </a:r>
            <a:r>
              <a:rPr lang="en-US" sz="3200" dirty="0" err="1"/>
              <a:t>francosko</a:t>
            </a:r>
            <a:r>
              <a:rPr lang="en-US" sz="3200" dirty="0"/>
              <a:t> </a:t>
            </a:r>
            <a:r>
              <a:rPr lang="en-US" sz="3200" dirty="0" err="1"/>
              <a:t>združenje</a:t>
            </a:r>
            <a:r>
              <a:rPr lang="en-US" sz="3200" dirty="0">
                <a:solidFill>
                  <a:srgbClr val="7030A0"/>
                </a:solidFill>
              </a:rPr>
              <a:t> Association ATD Quart Monde</a:t>
            </a:r>
            <a:r>
              <a:rPr lang="en-US" sz="3200" dirty="0"/>
              <a:t> </a:t>
            </a:r>
            <a:r>
              <a:rPr lang="en-US" sz="3200" dirty="0" err="1"/>
              <a:t>uvedlo</a:t>
            </a:r>
            <a:r>
              <a:rPr lang="en-US" sz="3200" dirty="0"/>
              <a:t> </a:t>
            </a:r>
            <a:r>
              <a:rPr lang="en-US" sz="3200" dirty="0" err="1"/>
              <a:t>neologizma</a:t>
            </a:r>
            <a:r>
              <a:rPr lang="en-US" sz="3200" dirty="0"/>
              <a:t> </a:t>
            </a:r>
            <a:r>
              <a:rPr lang="en-US" sz="3200" dirty="0" err="1"/>
              <a:t>funkcionalna</a:t>
            </a:r>
            <a:r>
              <a:rPr lang="en-US" sz="3200" dirty="0"/>
              <a:t> </a:t>
            </a:r>
            <a:r>
              <a:rPr lang="en-US" sz="3200" dirty="0" err="1"/>
              <a:t>pismenost</a:t>
            </a:r>
            <a:r>
              <a:rPr lang="en-US" sz="3200" dirty="0"/>
              <a:t> </a:t>
            </a:r>
            <a:r>
              <a:rPr lang="en-US" sz="3200" dirty="0" err="1"/>
              <a:t>ali</a:t>
            </a:r>
            <a:r>
              <a:rPr lang="en-US" sz="3200" dirty="0"/>
              <a:t> </a:t>
            </a:r>
            <a:r>
              <a:rPr lang="en-US" sz="3200" dirty="0" err="1"/>
              <a:t>fr.</a:t>
            </a:r>
            <a:r>
              <a:rPr lang="en-US" sz="3200" dirty="0"/>
              <a:t> </a:t>
            </a:r>
            <a:r>
              <a:rPr lang="en-US" sz="3200" dirty="0" err="1"/>
              <a:t>léttrisme</a:t>
            </a:r>
            <a:r>
              <a:rPr lang="en-US" sz="3200" dirty="0"/>
              <a:t> </a:t>
            </a:r>
            <a:r>
              <a:rPr lang="en-US" sz="3200" dirty="0" err="1"/>
              <a:t>fonctionnel</a:t>
            </a:r>
            <a:r>
              <a:rPr lang="en-US" sz="3200" dirty="0"/>
              <a:t> in </a:t>
            </a:r>
            <a:r>
              <a:rPr lang="en-US" sz="3200" dirty="0" err="1"/>
              <a:t>Ilétrisme</a:t>
            </a:r>
            <a:r>
              <a:rPr lang="en-US" sz="3200" dirty="0"/>
              <a:t> </a:t>
            </a:r>
            <a:r>
              <a:rPr lang="en-US" sz="3200" dirty="0" err="1"/>
              <a:t>fonctionnel</a:t>
            </a:r>
            <a:r>
              <a:rPr lang="sl-SI" sz="3200" dirty="0"/>
              <a:t>.</a:t>
            </a:r>
            <a:endParaRPr lang="es-ES" sz="32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F0DC73-38AD-CA4F-946D-C746F75BC7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6232" y="577580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86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533035" y="6127712"/>
            <a:ext cx="3695029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993581" y="1700808"/>
            <a:ext cx="92170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</a:rPr>
              <a:t>Analfabetizem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tistih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ki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niso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hodili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v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šolo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) </a:t>
            </a:r>
            <a:b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</a:rPr>
              <a:t>še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4">
                    <a:lumMod val="50000"/>
                  </a:schemeClr>
                </a:solidFill>
              </a:rPr>
              <a:t>ni</a:t>
            </a:r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i="1" dirty="0"/>
              <a:t> </a:t>
            </a:r>
            <a:r>
              <a:rPr lang="en-US" sz="2800" dirty="0" err="1">
                <a:solidFill>
                  <a:srgbClr val="7030A0"/>
                </a:solidFill>
              </a:rPr>
              <a:t>funkcionalna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nepismenost</a:t>
            </a:r>
            <a:r>
              <a:rPr lang="sl-SI" sz="2800" dirty="0">
                <a:solidFill>
                  <a:srgbClr val="7030A0"/>
                </a:solidFill>
              </a:rPr>
              <a:t>,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br>
              <a:rPr lang="en-US" sz="2800" dirty="0"/>
            </a:br>
            <a:r>
              <a:rPr lang="en-US" sz="2800" dirty="0" err="1"/>
              <a:t>značilna</a:t>
            </a:r>
            <a:r>
              <a:rPr lang="en-US" sz="2800" dirty="0"/>
              <a:t> za </a:t>
            </a:r>
            <a:r>
              <a:rPr lang="en-US" sz="2800" dirty="0" err="1"/>
              <a:t>nekatere</a:t>
            </a:r>
            <a:r>
              <a:rPr lang="en-US" sz="2800" dirty="0"/>
              <a:t> </a:t>
            </a:r>
            <a:r>
              <a:rPr lang="en-US" sz="2800" dirty="0" err="1"/>
              <a:t>domačine</a:t>
            </a:r>
            <a:r>
              <a:rPr lang="en-US" sz="2800" dirty="0"/>
              <a:t> in </a:t>
            </a:r>
            <a:r>
              <a:rPr lang="en-US" sz="2800" dirty="0" err="1"/>
              <a:t>priseljence</a:t>
            </a:r>
            <a:r>
              <a:rPr lang="en-US" sz="2800" dirty="0"/>
              <a:t>,  </a:t>
            </a:r>
            <a:br>
              <a:rPr lang="en-US" sz="2800" dirty="0"/>
            </a:br>
            <a:r>
              <a:rPr lang="en-US" sz="2800" dirty="0" err="1"/>
              <a:t>ki</a:t>
            </a:r>
            <a:r>
              <a:rPr lang="en-US" sz="2800" dirty="0"/>
              <a:t> pa </a:t>
            </a:r>
            <a:r>
              <a:rPr lang="en-US" sz="2800" i="1" dirty="0"/>
              <a:t>so</a:t>
            </a:r>
            <a:r>
              <a:rPr lang="en-US" sz="2800" dirty="0"/>
              <a:t> </a:t>
            </a:r>
            <a:r>
              <a:rPr lang="en-US" sz="2800" dirty="0" err="1"/>
              <a:t>hodili</a:t>
            </a:r>
            <a:r>
              <a:rPr lang="en-US" sz="2800" dirty="0"/>
              <a:t> v </a:t>
            </a:r>
            <a:r>
              <a:rPr lang="en-US" sz="2800" dirty="0" err="1"/>
              <a:t>šolo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in so </a:t>
            </a:r>
            <a:r>
              <a:rPr lang="en-US" sz="2800" dirty="0" err="1"/>
              <a:t>tudi</a:t>
            </a:r>
            <a:r>
              <a:rPr lang="en-US" sz="2800" dirty="0"/>
              <a:t> </a:t>
            </a:r>
            <a:r>
              <a:rPr lang="en-US" sz="2800" dirty="0" err="1"/>
              <a:t>končali</a:t>
            </a:r>
            <a:r>
              <a:rPr lang="en-US" sz="2800" dirty="0"/>
              <a:t> </a:t>
            </a:r>
            <a:r>
              <a:rPr lang="en-US" sz="2800" dirty="0" err="1"/>
              <a:t>obvezno</a:t>
            </a:r>
            <a:r>
              <a:rPr lang="en-US" sz="2800" dirty="0"/>
              <a:t> </a:t>
            </a:r>
            <a:r>
              <a:rPr lang="en-US" sz="2800" dirty="0" err="1"/>
              <a:t>osnovno</a:t>
            </a:r>
            <a:r>
              <a:rPr lang="en-US" sz="2800" dirty="0"/>
              <a:t> </a:t>
            </a:r>
            <a:r>
              <a:rPr lang="en-US" sz="2800" dirty="0" err="1"/>
              <a:t>šolo</a:t>
            </a:r>
            <a:r>
              <a:rPr lang="en-US" sz="2800" dirty="0"/>
              <a:t>,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a so </a:t>
            </a:r>
            <a:r>
              <a:rPr lang="en-US" sz="2800" dirty="0" err="1"/>
              <a:t>pridobljeno</a:t>
            </a:r>
            <a:r>
              <a:rPr lang="en-US" sz="2800" dirty="0"/>
              <a:t> </a:t>
            </a:r>
            <a:r>
              <a:rPr lang="en-US" sz="2800" dirty="0" err="1"/>
              <a:t>znanje</a:t>
            </a:r>
            <a:r>
              <a:rPr lang="en-US" sz="2800" dirty="0"/>
              <a:t> in </a:t>
            </a:r>
            <a:r>
              <a:rPr lang="en-US" sz="2800" dirty="0" err="1"/>
              <a:t>spretnosti</a:t>
            </a:r>
            <a:r>
              <a:rPr lang="en-US" sz="2800" dirty="0"/>
              <a:t> </a:t>
            </a:r>
            <a:r>
              <a:rPr lang="en-US" sz="2800" dirty="0" err="1"/>
              <a:t>pozabili</a:t>
            </a:r>
            <a:r>
              <a:rPr lang="en-US" sz="2800" dirty="0"/>
              <a:t> </a:t>
            </a:r>
            <a:r>
              <a:rPr lang="en-US" sz="2800" dirty="0" err="1"/>
              <a:t>ali</a:t>
            </a:r>
            <a:r>
              <a:rPr lang="en-US" sz="2800" dirty="0"/>
              <a:t> pa to </a:t>
            </a:r>
            <a:r>
              <a:rPr lang="en-US" sz="2800" dirty="0" err="1"/>
              <a:t>znanje</a:t>
            </a:r>
            <a:r>
              <a:rPr lang="en-US" sz="2800" dirty="0"/>
              <a:t> in </a:t>
            </a:r>
            <a:r>
              <a:rPr lang="en-US" sz="2800" dirty="0" err="1"/>
              <a:t>spretnosti</a:t>
            </a:r>
            <a:r>
              <a:rPr lang="en-US" sz="2800" dirty="0"/>
              <a:t> </a:t>
            </a:r>
            <a:r>
              <a:rPr lang="en-US" sz="2800" dirty="0" err="1"/>
              <a:t>niso</a:t>
            </a:r>
            <a:r>
              <a:rPr lang="en-US" sz="2800" dirty="0"/>
              <a:t> </a:t>
            </a:r>
            <a:r>
              <a:rPr lang="en-US" sz="2800" dirty="0" err="1"/>
              <a:t>dovolj</a:t>
            </a:r>
            <a:r>
              <a:rPr lang="en-US" sz="2800" dirty="0"/>
              <a:t> za </a:t>
            </a:r>
            <a:r>
              <a:rPr lang="en-US" sz="2800" dirty="0" err="1"/>
              <a:t>življenje</a:t>
            </a:r>
            <a:r>
              <a:rPr lang="en-US" sz="2800" dirty="0"/>
              <a:t> v </a:t>
            </a:r>
            <a:r>
              <a:rPr lang="en-US" sz="2800" dirty="0" err="1"/>
              <a:t>sodobni</a:t>
            </a:r>
            <a:r>
              <a:rPr lang="en-US" sz="2800" dirty="0"/>
              <a:t> </a:t>
            </a:r>
            <a:r>
              <a:rPr lang="en-US" sz="2800" dirty="0" err="1"/>
              <a:t>družbi</a:t>
            </a:r>
            <a:r>
              <a:rPr lang="en-US" sz="2800" dirty="0"/>
              <a:t>. </a:t>
            </a:r>
            <a:endParaRPr lang="es-E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82C2A8-1C8C-4243-9883-6364F68D7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7131" y="488509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658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605043" y="6127712"/>
            <a:ext cx="3623021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332235" y="1720840"/>
            <a:ext cx="110892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</a:t>
            </a:r>
            <a:r>
              <a:rPr lang="en-US" sz="2400" i="1" dirty="0" err="1"/>
              <a:t>Njihova</a:t>
            </a:r>
            <a:r>
              <a:rPr lang="en-US" sz="2400" i="1" dirty="0"/>
              <a:t> </a:t>
            </a:r>
            <a:r>
              <a:rPr lang="en-US" sz="2400" i="1" dirty="0" err="1"/>
              <a:t>zmožnost</a:t>
            </a:r>
            <a:r>
              <a:rPr lang="en-US" sz="2400" i="1" dirty="0"/>
              <a:t> </a:t>
            </a:r>
            <a:r>
              <a:rPr lang="en-US" sz="2400" i="1" dirty="0" err="1"/>
              <a:t>pisanja</a:t>
            </a:r>
            <a:r>
              <a:rPr lang="en-US" sz="2400" i="1" dirty="0"/>
              <a:t>, </a:t>
            </a:r>
            <a:r>
              <a:rPr lang="en-US" sz="2400" i="1" dirty="0" err="1"/>
              <a:t>branja</a:t>
            </a:r>
            <a:r>
              <a:rPr lang="en-US" sz="2400" i="1" dirty="0"/>
              <a:t>, </a:t>
            </a:r>
            <a:r>
              <a:rPr lang="en-US" sz="2400" i="1" dirty="0" err="1"/>
              <a:t>njihova</a:t>
            </a:r>
            <a:r>
              <a:rPr lang="en-US" sz="2400" i="1" dirty="0"/>
              <a:t> </a:t>
            </a:r>
            <a:r>
              <a:rPr lang="en-US" sz="2400" i="1" dirty="0" err="1"/>
              <a:t>numeričnost</a:t>
            </a:r>
            <a:r>
              <a:rPr lang="en-US" sz="2400" i="1" dirty="0"/>
              <a:t> </a:t>
            </a:r>
            <a:r>
              <a:rPr lang="en-US" sz="2400" i="1" dirty="0" err="1"/>
              <a:t>ali</a:t>
            </a:r>
            <a:r>
              <a:rPr lang="en-US" sz="2400" i="1" dirty="0"/>
              <a:t> </a:t>
            </a:r>
            <a:r>
              <a:rPr lang="en-US" sz="2400" i="1" dirty="0" err="1"/>
              <a:t>njihove</a:t>
            </a:r>
            <a:r>
              <a:rPr lang="en-US" sz="2400" i="1" dirty="0"/>
              <a:t> </a:t>
            </a:r>
            <a:r>
              <a:rPr lang="en-US" sz="2400" i="1" dirty="0" err="1"/>
              <a:t>kulturne</a:t>
            </a:r>
            <a:r>
              <a:rPr lang="en-US" sz="2400" i="1" dirty="0"/>
              <a:t> </a:t>
            </a:r>
            <a:r>
              <a:rPr lang="en-US" sz="2400" i="1" dirty="0" err="1"/>
              <a:t>spretnosti</a:t>
            </a:r>
            <a:r>
              <a:rPr lang="en-US" sz="2400" i="1" dirty="0"/>
              <a:t> </a:t>
            </a:r>
            <a:r>
              <a:rPr lang="en-US" sz="2400" i="1" dirty="0" err="1"/>
              <a:t>niso</a:t>
            </a:r>
            <a:r>
              <a:rPr lang="en-US" sz="2400" i="1" dirty="0"/>
              <a:t> </a:t>
            </a:r>
            <a:r>
              <a:rPr lang="en-US" sz="2400" i="1" dirty="0" err="1"/>
              <a:t>dovolj</a:t>
            </a:r>
            <a:r>
              <a:rPr lang="en-US" sz="2400" i="1" dirty="0"/>
              <a:t> </a:t>
            </a:r>
            <a:r>
              <a:rPr lang="en-US" sz="2400" i="1" dirty="0" err="1"/>
              <a:t>razvite</a:t>
            </a:r>
            <a:r>
              <a:rPr lang="en-US" sz="2400" i="1" dirty="0"/>
              <a:t> za </a:t>
            </a:r>
            <a:r>
              <a:rPr lang="en-US" sz="2400" i="1" dirty="0" err="1"/>
              <a:t>neodvisno</a:t>
            </a:r>
            <a:r>
              <a:rPr lang="en-US" sz="2400" i="1" dirty="0"/>
              <a:t> </a:t>
            </a:r>
            <a:r>
              <a:rPr lang="en-US" sz="2400" i="1" dirty="0" err="1"/>
              <a:t>fukcioniranje</a:t>
            </a:r>
            <a:r>
              <a:rPr lang="en-US" sz="2400" i="1" dirty="0"/>
              <a:t> v </a:t>
            </a:r>
            <a:r>
              <a:rPr lang="en-US" sz="2400" i="1" dirty="0" err="1"/>
              <a:t>družbi</a:t>
            </a:r>
            <a:r>
              <a:rPr lang="sl-SI" sz="2400" i="1" dirty="0"/>
              <a:t>.</a:t>
            </a:r>
            <a:r>
              <a:rPr lang="en-US" sz="2400" i="1" dirty="0"/>
              <a:t>”  (</a:t>
            </a:r>
            <a:r>
              <a:rPr lang="en-US" sz="2400" i="1" dirty="0" err="1"/>
              <a:t>Hebar</a:t>
            </a:r>
            <a:r>
              <a:rPr lang="en-US" sz="2400" i="1" dirty="0"/>
              <a:t>, 2009) 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rgbClr val="7030A0"/>
                </a:solidFill>
              </a:rPr>
              <a:t>UNESCO  </a:t>
            </a:r>
            <a:r>
              <a:rPr lang="en-US" sz="2400" b="1" dirty="0" err="1">
                <a:solidFill>
                  <a:srgbClr val="7030A0"/>
                </a:solidFill>
              </a:rPr>
              <a:t>je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iz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svoje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definicije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izločil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</a:p>
          <a:p>
            <a:r>
              <a:rPr lang="en-US" sz="2400" dirty="0"/>
              <a:t>‘</a:t>
            </a:r>
            <a:r>
              <a:rPr lang="en-US" sz="2400" dirty="0" err="1"/>
              <a:t>računalniško</a:t>
            </a:r>
            <a:r>
              <a:rPr lang="en-US" sz="2400" dirty="0"/>
              <a:t> </a:t>
            </a:r>
            <a:r>
              <a:rPr lang="en-US" sz="2400" dirty="0" err="1"/>
              <a:t>pismenost</a:t>
            </a:r>
            <a:r>
              <a:rPr lang="en-US" sz="2400" dirty="0"/>
              <a:t>’ </a:t>
            </a:r>
          </a:p>
          <a:p>
            <a:r>
              <a:rPr lang="en-US" sz="2400" dirty="0"/>
              <a:t>‘</a:t>
            </a:r>
            <a:r>
              <a:rPr lang="en-US" sz="2400" dirty="0" err="1"/>
              <a:t>medijsko</a:t>
            </a:r>
            <a:r>
              <a:rPr lang="en-US" sz="2400" dirty="0"/>
              <a:t> </a:t>
            </a:r>
            <a:r>
              <a:rPr lang="en-US" sz="2400" dirty="0" err="1"/>
              <a:t>pismenost</a:t>
            </a:r>
            <a:r>
              <a:rPr lang="en-US" sz="2400" dirty="0"/>
              <a:t>’</a:t>
            </a:r>
          </a:p>
          <a:p>
            <a:r>
              <a:rPr lang="en-US" sz="2400" dirty="0"/>
              <a:t>‘</a:t>
            </a:r>
            <a:r>
              <a:rPr lang="en-US" sz="2400" dirty="0" err="1"/>
              <a:t>zdravstveno</a:t>
            </a:r>
            <a:r>
              <a:rPr lang="en-US" sz="2400" dirty="0"/>
              <a:t> </a:t>
            </a:r>
            <a:r>
              <a:rPr lang="en-US" sz="2400" dirty="0" err="1"/>
              <a:t>pismenost</a:t>
            </a:r>
            <a:r>
              <a:rPr lang="en-US" sz="2400" dirty="0"/>
              <a:t> ’ </a:t>
            </a:r>
          </a:p>
          <a:p>
            <a:r>
              <a:rPr lang="en-US" sz="2400" dirty="0"/>
              <a:t>‘</a:t>
            </a:r>
            <a:r>
              <a:rPr lang="en-US" sz="2400" dirty="0" err="1"/>
              <a:t>okoljsko</a:t>
            </a:r>
            <a:r>
              <a:rPr lang="en-US" sz="2400" dirty="0"/>
              <a:t> </a:t>
            </a:r>
            <a:r>
              <a:rPr lang="en-US" sz="2400" dirty="0" err="1"/>
              <a:t>pismenost</a:t>
            </a:r>
            <a:r>
              <a:rPr lang="en-US" sz="2400" dirty="0"/>
              <a:t> ’ </a:t>
            </a:r>
          </a:p>
          <a:p>
            <a:r>
              <a:rPr lang="en-US" sz="2400" dirty="0"/>
              <a:t>‘</a:t>
            </a:r>
            <a:r>
              <a:rPr lang="en-US" sz="2400" dirty="0" err="1"/>
              <a:t>čustveno</a:t>
            </a:r>
            <a:r>
              <a:rPr lang="en-US" sz="2400" dirty="0"/>
              <a:t> </a:t>
            </a:r>
            <a:r>
              <a:rPr lang="en-US" sz="2400" dirty="0" err="1"/>
              <a:t>pismenost</a:t>
            </a:r>
            <a:r>
              <a:rPr lang="en-US" sz="2400" dirty="0"/>
              <a:t>’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38A26B-AE15-3044-BC37-EF1CC3896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8005" y="400088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91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893075" y="6127712"/>
            <a:ext cx="3334989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548259" y="1536174"/>
            <a:ext cx="100091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7030A0"/>
                </a:solidFill>
              </a:rPr>
              <a:t>Poročilo</a:t>
            </a:r>
            <a:r>
              <a:rPr lang="en-US" sz="2400" b="1" dirty="0">
                <a:solidFill>
                  <a:srgbClr val="7030A0"/>
                </a:solidFill>
              </a:rPr>
              <a:t> OECD: </a:t>
            </a:r>
            <a:r>
              <a:rPr lang="en-US" sz="2400" i="1" dirty="0"/>
              <a:t>Literacy Skills for the Knowledge Society (</a:t>
            </a:r>
            <a:r>
              <a:rPr lang="en-US" sz="2400" i="1" dirty="0" err="1"/>
              <a:t>slov</a:t>
            </a:r>
            <a:r>
              <a:rPr lang="en-US" sz="2400" i="1" dirty="0"/>
              <a:t>. </a:t>
            </a:r>
            <a:r>
              <a:rPr lang="en-US" sz="2400" i="1" dirty="0" err="1"/>
              <a:t>Spretnosti</a:t>
            </a:r>
            <a:r>
              <a:rPr lang="en-US" sz="2400" i="1" dirty="0"/>
              <a:t> </a:t>
            </a:r>
            <a:r>
              <a:rPr lang="en-US" sz="2400" i="1" dirty="0" err="1"/>
              <a:t>pismenosti</a:t>
            </a:r>
            <a:r>
              <a:rPr lang="sl-SI" sz="2400" i="1" dirty="0"/>
              <a:t>)</a:t>
            </a:r>
            <a:r>
              <a:rPr lang="en-US" sz="2400" i="1" dirty="0"/>
              <a:t> </a:t>
            </a:r>
            <a:r>
              <a:rPr lang="en-US" sz="2400" i="1" dirty="0" err="1"/>
              <a:t>opredeljuje</a:t>
            </a:r>
            <a:r>
              <a:rPr lang="en-US" sz="2400" i="1" dirty="0"/>
              <a:t> </a:t>
            </a:r>
            <a:r>
              <a:rPr lang="en-US" sz="2400" i="1" dirty="0" err="1"/>
              <a:t>pismenost</a:t>
            </a:r>
            <a:r>
              <a:rPr lang="en-US" sz="2400" i="1" dirty="0"/>
              <a:t> </a:t>
            </a:r>
            <a:r>
              <a:rPr lang="en-US" sz="2400" i="1" dirty="0" err="1"/>
              <a:t>kot</a:t>
            </a:r>
            <a:r>
              <a:rPr lang="en-US" sz="2400" dirty="0"/>
              <a:t>: </a:t>
            </a:r>
            <a:br>
              <a:rPr lang="en-US" sz="2400" dirty="0"/>
            </a:br>
            <a:br>
              <a:rPr lang="en-US" sz="2400" i="1" dirty="0"/>
            </a:br>
            <a:r>
              <a:rPr lang="en-US" sz="2400" b="1" i="1" dirty="0" err="1">
                <a:solidFill>
                  <a:schemeClr val="accent4">
                    <a:lumMod val="50000"/>
                  </a:schemeClr>
                </a:solidFill>
              </a:rPr>
              <a:t>posebno</a:t>
            </a:r>
            <a:r>
              <a:rPr lang="en-US" sz="2400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4">
                    <a:lumMod val="50000"/>
                  </a:schemeClr>
                </a:solidFill>
              </a:rPr>
              <a:t>spretnost</a:t>
            </a:r>
            <a:r>
              <a:rPr lang="sl-SI" sz="2400" b="1" i="1" dirty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lang="en-US" sz="2400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/>
              <a:t> </a:t>
            </a:r>
            <a:r>
              <a:rPr lang="en-US" sz="2400" i="1" dirty="0" err="1"/>
              <a:t>tj</a:t>
            </a:r>
            <a:r>
              <a:rPr lang="en-US" sz="2400" i="1" dirty="0"/>
              <a:t>. </a:t>
            </a:r>
            <a:r>
              <a:rPr lang="en-US" sz="2400" i="1" dirty="0" err="1"/>
              <a:t>zmožnost</a:t>
            </a:r>
            <a:r>
              <a:rPr lang="en-US" sz="2400" i="1" dirty="0"/>
              <a:t> </a:t>
            </a:r>
            <a:r>
              <a:rPr lang="en-US" sz="2400" i="1" dirty="0" err="1"/>
              <a:t>razumevanja</a:t>
            </a:r>
            <a:r>
              <a:rPr lang="en-US" sz="2400" i="1" dirty="0"/>
              <a:t> in </a:t>
            </a:r>
            <a:r>
              <a:rPr lang="en-US" sz="2400" i="1" dirty="0" err="1"/>
              <a:t>uporabe</a:t>
            </a:r>
            <a:r>
              <a:rPr lang="en-US" sz="2400" i="1" dirty="0"/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pisnih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informacij</a:t>
            </a:r>
            <a:r>
              <a:rPr lang="en-US" sz="2400" i="1" dirty="0">
                <a:solidFill>
                  <a:srgbClr val="7030A0"/>
                </a:solidFill>
              </a:rPr>
              <a:t> za </a:t>
            </a:r>
            <a:r>
              <a:rPr lang="en-US" sz="2400" i="1" dirty="0" err="1">
                <a:solidFill>
                  <a:srgbClr val="7030A0"/>
                </a:solidFill>
              </a:rPr>
              <a:t>vsakdanja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opravila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doma</a:t>
            </a:r>
            <a:r>
              <a:rPr lang="en-US" sz="2400" i="1" dirty="0">
                <a:solidFill>
                  <a:srgbClr val="7030A0"/>
                </a:solidFill>
              </a:rPr>
              <a:t>, </a:t>
            </a:r>
            <a:r>
              <a:rPr lang="en-US" sz="2400" i="1" dirty="0" err="1">
                <a:solidFill>
                  <a:srgbClr val="7030A0"/>
                </a:solidFill>
              </a:rPr>
              <a:t>na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delovnem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mestu</a:t>
            </a:r>
            <a:r>
              <a:rPr lang="en-US" sz="2400" i="1" dirty="0">
                <a:solidFill>
                  <a:srgbClr val="7030A0"/>
                </a:solidFill>
              </a:rPr>
              <a:t> in v </a:t>
            </a:r>
            <a:r>
              <a:rPr lang="en-US" sz="2400" i="1" dirty="0" err="1">
                <a:solidFill>
                  <a:srgbClr val="7030A0"/>
                </a:solidFill>
              </a:rPr>
              <a:t>skupnosti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/>
              <a:t> </a:t>
            </a:r>
            <a:r>
              <a:rPr lang="en-US" sz="2400" i="1" dirty="0" err="1"/>
              <a:t>ter</a:t>
            </a:r>
            <a:r>
              <a:rPr lang="en-US" sz="2400" i="1" dirty="0"/>
              <a:t> za </a:t>
            </a:r>
            <a:r>
              <a:rPr lang="en-US" sz="2400" i="1" dirty="0" err="1"/>
              <a:t>doseganje</a:t>
            </a:r>
            <a:r>
              <a:rPr lang="en-US" sz="2400" i="1" dirty="0"/>
              <a:t> </a:t>
            </a:r>
            <a:r>
              <a:rPr lang="en-US" sz="2400" i="1" dirty="0" err="1"/>
              <a:t>ciljev</a:t>
            </a:r>
            <a:r>
              <a:rPr lang="en-US" sz="2400" i="1" dirty="0"/>
              <a:t> in </a:t>
            </a:r>
            <a:r>
              <a:rPr lang="en-US" sz="2400" i="1" dirty="0" err="1"/>
              <a:t>razvijanje</a:t>
            </a:r>
            <a:r>
              <a:rPr lang="en-US" sz="2400" i="1" dirty="0"/>
              <a:t> </a:t>
            </a:r>
            <a:r>
              <a:rPr lang="en-US" sz="2400" i="1" dirty="0" err="1"/>
              <a:t>lastnega</a:t>
            </a:r>
            <a:r>
              <a:rPr lang="en-US" sz="2400" i="1" dirty="0"/>
              <a:t> </a:t>
            </a:r>
            <a:r>
              <a:rPr lang="en-US" sz="2400" i="1" dirty="0" err="1"/>
              <a:t>znanja</a:t>
            </a:r>
            <a:r>
              <a:rPr lang="en-US" sz="2400" i="1" dirty="0"/>
              <a:t> in </a:t>
            </a:r>
            <a:r>
              <a:rPr lang="en-US" sz="2400" i="1" dirty="0" err="1"/>
              <a:t>potencialov</a:t>
            </a:r>
            <a:r>
              <a:rPr lang="en-US" sz="2400" dirty="0"/>
              <a:t>.’ 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i="1" dirty="0" err="1">
                <a:solidFill>
                  <a:srgbClr val="7030A0"/>
                </a:solidFill>
              </a:rPr>
              <a:t>pismenosti</a:t>
            </a:r>
            <a:r>
              <a:rPr lang="en-US" sz="2400" b="1" i="1" dirty="0">
                <a:solidFill>
                  <a:srgbClr val="7030A0"/>
                </a:solidFill>
              </a:rPr>
              <a:t> in </a:t>
            </a:r>
            <a:r>
              <a:rPr lang="en-US" sz="2400" b="1" i="1" dirty="0" err="1">
                <a:solidFill>
                  <a:srgbClr val="7030A0"/>
                </a:solidFill>
              </a:rPr>
              <a:t>temeljnega</a:t>
            </a:r>
            <a:r>
              <a:rPr lang="en-US" sz="2400" b="1" i="1" dirty="0">
                <a:solidFill>
                  <a:srgbClr val="7030A0"/>
                </a:solidFill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</a:rPr>
              <a:t>znanja</a:t>
            </a:r>
            <a:r>
              <a:rPr lang="en-US" sz="2400" b="1" i="1" dirty="0">
                <a:solidFill>
                  <a:srgbClr val="7030A0"/>
                </a:solidFill>
              </a:rPr>
              <a:t>/</a:t>
            </a:r>
            <a:r>
              <a:rPr lang="en-US" sz="2400" b="1" i="1" dirty="0" err="1">
                <a:solidFill>
                  <a:srgbClr val="7030A0"/>
                </a:solidFill>
              </a:rPr>
              <a:t>spretnosti</a:t>
            </a:r>
            <a:r>
              <a:rPr lang="en-US" sz="2400" b="1" i="1" dirty="0">
                <a:solidFill>
                  <a:srgbClr val="7030A0"/>
                </a:solidFill>
              </a:rPr>
              <a:t>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moč</a:t>
            </a:r>
            <a:r>
              <a:rPr lang="en-US" sz="2400" dirty="0"/>
              <a:t> </a:t>
            </a:r>
            <a:r>
              <a:rPr lang="en-US" sz="2400" dirty="0" err="1"/>
              <a:t>ločevati</a:t>
            </a:r>
            <a:r>
              <a:rPr lang="en-US" sz="2400" dirty="0"/>
              <a:t>  </a:t>
            </a:r>
            <a:br>
              <a:rPr lang="en-US" sz="2400" dirty="0"/>
            </a:b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b="1" i="1" dirty="0" err="1">
                <a:solidFill>
                  <a:srgbClr val="7030A0"/>
                </a:solidFill>
              </a:rPr>
              <a:t>pismenost</a:t>
            </a:r>
            <a:r>
              <a:rPr lang="en-US" sz="2400" b="1" i="1" dirty="0">
                <a:solidFill>
                  <a:srgbClr val="7030A0"/>
                </a:solidFill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</a:rPr>
              <a:t>ni</a:t>
            </a:r>
            <a:r>
              <a:rPr lang="en-US" sz="2400" b="1" i="1" dirty="0">
                <a:solidFill>
                  <a:srgbClr val="7030A0"/>
                </a:solidFill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</a:rPr>
              <a:t>stanje</a:t>
            </a:r>
            <a:r>
              <a:rPr lang="en-US" sz="2400" b="1" i="1" dirty="0">
                <a:solidFill>
                  <a:srgbClr val="7030A0"/>
                </a:solidFill>
              </a:rPr>
              <a:t>, je </a:t>
            </a:r>
            <a:r>
              <a:rPr lang="en-US" sz="2400" b="1" i="1" dirty="0" err="1">
                <a:solidFill>
                  <a:srgbClr val="7030A0"/>
                </a:solidFill>
              </a:rPr>
              <a:t>proces</a:t>
            </a:r>
            <a:r>
              <a:rPr lang="en-US" sz="2400" b="1" i="1" dirty="0">
                <a:solidFill>
                  <a:srgbClr val="7030A0"/>
                </a:solidFill>
              </a:rPr>
              <a:t>  </a:t>
            </a:r>
            <a:endParaRPr lang="es-ES" sz="2400" dirty="0">
              <a:solidFill>
                <a:srgbClr val="7030A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894F35-FC40-284A-978C-B4C42A8FDC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5083" y="406438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90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042" y="7530"/>
            <a:ext cx="1800883" cy="1292852"/>
          </a:xfrm>
          <a:prstGeom prst="rect">
            <a:avLst/>
          </a:prstGeom>
        </p:spPr>
      </p:pic>
      <p:sp>
        <p:nvSpPr>
          <p:cNvPr id="10" name="Πλαίσιο κειμένου 1">
            <a:extLst>
              <a:ext uri="{FF2B5EF4-FFF2-40B4-BE49-F238E27FC236}">
                <a16:creationId xmlns:a16="http://schemas.microsoft.com/office/drawing/2014/main" id="{E0A031B6-BBB7-4612-A9F3-9001B53834A9}"/>
              </a:ext>
            </a:extLst>
          </p:cNvPr>
          <p:cNvSpPr txBox="1"/>
          <p:nvPr/>
        </p:nvSpPr>
        <p:spPr>
          <a:xfrm>
            <a:off x="8533035" y="6185746"/>
            <a:ext cx="3695029" cy="363506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2017-1-ES01-KA204-038414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16425" cy="6858000"/>
          </a:xfrm>
          <a:prstGeom prst="rect">
            <a:avLst/>
          </a:prstGeom>
        </p:spPr>
      </p:pic>
      <p:sp>
        <p:nvSpPr>
          <p:cNvPr id="15" name="Rectangle 3">
            <a:extLst>
              <a:ext uri="{FF2B5EF4-FFF2-40B4-BE49-F238E27FC236}">
                <a16:creationId xmlns:a16="http://schemas.microsoft.com/office/drawing/2014/main" id="{7DAF386F-7687-9D46-BC0B-20F9F13B395F}"/>
              </a:ext>
            </a:extLst>
          </p:cNvPr>
          <p:cNvSpPr/>
          <p:nvPr/>
        </p:nvSpPr>
        <p:spPr>
          <a:xfrm>
            <a:off x="1994183" y="1133814"/>
            <a:ext cx="9743701" cy="48872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ángulo 2"/>
          <p:cNvSpPr/>
          <p:nvPr/>
        </p:nvSpPr>
        <p:spPr>
          <a:xfrm>
            <a:off x="2770955" y="1759462"/>
            <a:ext cx="819015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1. </a:t>
            </a:r>
            <a:r>
              <a:rPr lang="en-US" sz="2000" dirty="0" err="1"/>
              <a:t>Pismenost</a:t>
            </a:r>
            <a:r>
              <a:rPr lang="en-US" sz="2000" dirty="0"/>
              <a:t> in </a:t>
            </a:r>
            <a:r>
              <a:rPr lang="en-US" sz="2000" dirty="0" err="1"/>
              <a:t>funkcionalna</a:t>
            </a:r>
            <a:r>
              <a:rPr lang="en-US" sz="2000" dirty="0"/>
              <a:t> </a:t>
            </a:r>
            <a:r>
              <a:rPr lang="en-US" sz="2000" dirty="0" err="1"/>
              <a:t>pismenost</a:t>
            </a:r>
            <a:r>
              <a:rPr lang="en-US" sz="2000" dirty="0"/>
              <a:t> </a:t>
            </a:r>
            <a:r>
              <a:rPr lang="en-US" sz="2000" dirty="0" err="1"/>
              <a:t>sta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sl-SI" sz="2000" dirty="0"/>
              <a:t>a</a:t>
            </a:r>
            <a:r>
              <a:rPr lang="en-US" sz="2000" dirty="0"/>
              <a:t> </a:t>
            </a:r>
            <a:r>
              <a:rPr lang="en-US" sz="2000" dirty="0" err="1"/>
              <a:t>pojav</a:t>
            </a:r>
            <a:r>
              <a:rPr lang="sl-SI" sz="2000" dirty="0"/>
              <a:t>a</a:t>
            </a:r>
            <a:r>
              <a:rPr lang="en-US" sz="2000" dirty="0"/>
              <a:t>, </a:t>
            </a:r>
            <a:r>
              <a:rPr lang="en-US" sz="2000" dirty="0" err="1"/>
              <a:t>ki</a:t>
            </a:r>
            <a:r>
              <a:rPr lang="en-US" sz="2000" dirty="0"/>
              <a:t> </a:t>
            </a:r>
            <a:r>
              <a:rPr lang="sl-SI" sz="2000" dirty="0"/>
              <a:t>ju</a:t>
            </a:r>
            <a:r>
              <a:rPr lang="en-US" sz="2000" dirty="0"/>
              <a:t> </a:t>
            </a:r>
            <a:r>
              <a:rPr lang="en-US" sz="2000" dirty="0" err="1"/>
              <a:t>zasledimo</a:t>
            </a:r>
            <a:r>
              <a:rPr lang="en-US" sz="2000" dirty="0"/>
              <a:t> v </a:t>
            </a:r>
            <a:r>
              <a:rPr lang="en-US" sz="2000" dirty="0" err="1"/>
              <a:t>razvitih</a:t>
            </a:r>
            <a:r>
              <a:rPr lang="en-US" sz="2000" dirty="0"/>
              <a:t> </a:t>
            </a:r>
            <a:r>
              <a:rPr lang="en-US" sz="2000" dirty="0" err="1"/>
              <a:t>državah</a:t>
            </a:r>
            <a:r>
              <a:rPr lang="en-US" sz="2000" dirty="0"/>
              <a:t>. </a:t>
            </a:r>
          </a:p>
          <a:p>
            <a:endParaRPr lang="en-US" sz="2000" dirty="0"/>
          </a:p>
          <a:p>
            <a:r>
              <a:rPr lang="en-US" sz="2000" dirty="0"/>
              <a:t>2. </a:t>
            </a:r>
            <a:r>
              <a:rPr lang="en-US" sz="2000" dirty="0" err="1"/>
              <a:t>Funkcionalna</a:t>
            </a:r>
            <a:r>
              <a:rPr lang="en-US" sz="2000" dirty="0"/>
              <a:t> </a:t>
            </a:r>
            <a:r>
              <a:rPr lang="en-US" sz="2000" dirty="0" err="1"/>
              <a:t>nepismenost</a:t>
            </a:r>
            <a:r>
              <a:rPr lang="en-US" sz="2000" dirty="0"/>
              <a:t> se </a:t>
            </a:r>
            <a:r>
              <a:rPr lang="en-US" sz="2000" dirty="0" err="1"/>
              <a:t>nanaša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pomanjkljivo</a:t>
            </a:r>
            <a:r>
              <a:rPr lang="en-US" sz="2000" dirty="0"/>
              <a:t> </a:t>
            </a:r>
            <a:r>
              <a:rPr lang="en-US" sz="2000" dirty="0" err="1"/>
              <a:t>zmožnost</a:t>
            </a:r>
            <a:r>
              <a:rPr lang="en-US" sz="2000" dirty="0"/>
              <a:t> </a:t>
            </a:r>
            <a:r>
              <a:rPr lang="en-US" sz="2000" dirty="0" err="1"/>
              <a:t>pisanja</a:t>
            </a:r>
            <a:r>
              <a:rPr lang="en-US" sz="2000" dirty="0"/>
              <a:t>, </a:t>
            </a:r>
            <a:r>
              <a:rPr lang="en-US" sz="2000" dirty="0" err="1"/>
              <a:t>branja</a:t>
            </a:r>
            <a:r>
              <a:rPr lang="en-US" sz="2000" dirty="0"/>
              <a:t>, </a:t>
            </a:r>
            <a:r>
              <a:rPr lang="en-US" sz="2000" dirty="0" err="1"/>
              <a:t>numeričnost</a:t>
            </a:r>
            <a:r>
              <a:rPr lang="sl-SI" sz="2000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itd</a:t>
            </a:r>
            <a:r>
              <a:rPr lang="en-US" sz="2000" dirty="0"/>
              <a:t>.  </a:t>
            </a:r>
          </a:p>
          <a:p>
            <a:endParaRPr lang="en-US" sz="2000" dirty="0"/>
          </a:p>
          <a:p>
            <a:r>
              <a:rPr lang="en-US" sz="2000" dirty="0"/>
              <a:t>3. ‘</a:t>
            </a:r>
            <a:r>
              <a:rPr lang="en-US" sz="2000" dirty="0" err="1"/>
              <a:t>Medijska</a:t>
            </a:r>
            <a:r>
              <a:rPr lang="en-US" sz="2000" dirty="0"/>
              <a:t> </a:t>
            </a:r>
            <a:r>
              <a:rPr lang="en-US" sz="2000" dirty="0" err="1"/>
              <a:t>pismenost</a:t>
            </a:r>
            <a:r>
              <a:rPr lang="en-US" sz="2000" dirty="0"/>
              <a:t>’, ‘</a:t>
            </a:r>
            <a:r>
              <a:rPr lang="en-US" sz="2000" dirty="0" err="1"/>
              <a:t>čustvena</a:t>
            </a:r>
            <a:r>
              <a:rPr lang="en-US" sz="2000" dirty="0"/>
              <a:t> </a:t>
            </a:r>
            <a:r>
              <a:rPr lang="en-US" sz="2000" dirty="0" err="1"/>
              <a:t>pismenost</a:t>
            </a:r>
            <a:r>
              <a:rPr lang="en-US" sz="2000" dirty="0"/>
              <a:t>, ‘</a:t>
            </a:r>
            <a:r>
              <a:rPr lang="en-US" sz="2000" dirty="0" err="1"/>
              <a:t>okoljska</a:t>
            </a:r>
            <a:r>
              <a:rPr lang="en-US" sz="2000" dirty="0"/>
              <a:t> </a:t>
            </a:r>
            <a:r>
              <a:rPr lang="en-US" sz="2000" dirty="0" err="1"/>
              <a:t>pismenost</a:t>
            </a:r>
            <a:r>
              <a:rPr lang="en-US" sz="2000" dirty="0"/>
              <a:t> ’ so del </a:t>
            </a:r>
            <a:r>
              <a:rPr lang="en-US" sz="2000" dirty="0" err="1"/>
              <a:t>definicije</a:t>
            </a:r>
            <a:r>
              <a:rPr lang="en-US" sz="2000" dirty="0"/>
              <a:t>, </a:t>
            </a:r>
            <a:r>
              <a:rPr lang="en-US" sz="2000" dirty="0" err="1"/>
              <a:t>ki</a:t>
            </a:r>
            <a:r>
              <a:rPr lang="en-US" sz="2000" dirty="0"/>
              <a:t> jo </a:t>
            </a:r>
            <a:r>
              <a:rPr lang="en-US" sz="2000" dirty="0" err="1"/>
              <a:t>je</a:t>
            </a:r>
            <a:r>
              <a:rPr lang="en-US" sz="2000" dirty="0"/>
              <a:t> za </a:t>
            </a:r>
            <a:r>
              <a:rPr lang="en-US" sz="2000" dirty="0" err="1"/>
              <a:t>fukcionalno</a:t>
            </a:r>
            <a:r>
              <a:rPr lang="en-US" sz="2000" dirty="0"/>
              <a:t> </a:t>
            </a:r>
            <a:r>
              <a:rPr lang="en-US" sz="2000" dirty="0" err="1"/>
              <a:t>pismenost</a:t>
            </a:r>
            <a:r>
              <a:rPr lang="en-US" sz="2000" dirty="0"/>
              <a:t> </a:t>
            </a:r>
            <a:r>
              <a:rPr lang="en-US" sz="2000" dirty="0" err="1"/>
              <a:t>podal</a:t>
            </a:r>
            <a:r>
              <a:rPr lang="en-US" sz="2000" dirty="0"/>
              <a:t> UNESCO. </a:t>
            </a:r>
          </a:p>
          <a:p>
            <a:r>
              <a:rPr lang="en-US" sz="2000" dirty="0"/>
              <a:t> </a:t>
            </a:r>
          </a:p>
          <a:p>
            <a:r>
              <a:rPr lang="en-US" sz="2000" dirty="0"/>
              <a:t>4. </a:t>
            </a:r>
            <a:r>
              <a:rPr lang="en-US" sz="2000" dirty="0" err="1"/>
              <a:t>Funkcionalna</a:t>
            </a:r>
            <a:r>
              <a:rPr lang="en-US" sz="2000" dirty="0"/>
              <a:t> </a:t>
            </a:r>
            <a:r>
              <a:rPr lang="en-US" sz="2000" dirty="0" err="1"/>
              <a:t>nepismenost</a:t>
            </a:r>
            <a:r>
              <a:rPr lang="en-US" sz="2000" dirty="0"/>
              <a:t> </a:t>
            </a:r>
            <a:r>
              <a:rPr lang="en-US" sz="2000" dirty="0" err="1"/>
              <a:t>zavira</a:t>
            </a:r>
            <a:r>
              <a:rPr lang="en-US" sz="2000" dirty="0"/>
              <a:t> </a:t>
            </a:r>
            <a:r>
              <a:rPr lang="en-US" sz="2000" dirty="0" err="1"/>
              <a:t>osebnostni</a:t>
            </a:r>
            <a:r>
              <a:rPr lang="en-US" sz="2000" dirty="0"/>
              <a:t> </a:t>
            </a:r>
            <a:r>
              <a:rPr lang="en-US" sz="2000" dirty="0" err="1"/>
              <a:t>razvoj</a:t>
            </a:r>
            <a:r>
              <a:rPr lang="en-US" sz="2000" dirty="0"/>
              <a:t>, </a:t>
            </a:r>
            <a:r>
              <a:rPr lang="en-US" sz="2000" dirty="0" err="1"/>
              <a:t>razvoj</a:t>
            </a:r>
            <a:r>
              <a:rPr lang="en-US" sz="2000" dirty="0"/>
              <a:t> </a:t>
            </a:r>
            <a:r>
              <a:rPr lang="en-US" sz="2000" dirty="0" err="1"/>
              <a:t>podjetja</a:t>
            </a:r>
            <a:r>
              <a:rPr lang="en-US" sz="2000" dirty="0"/>
              <a:t> in </a:t>
            </a:r>
            <a:r>
              <a:rPr lang="en-US" sz="2000" dirty="0" err="1"/>
              <a:t>skupnosti</a:t>
            </a:r>
            <a:r>
              <a:rPr lang="en-US" sz="2000" dirty="0"/>
              <a:t>.  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80F729-4A09-5840-9BC2-141E39788763}"/>
              </a:ext>
            </a:extLst>
          </p:cNvPr>
          <p:cNvSpPr txBox="1">
            <a:spLocks/>
          </p:cNvSpPr>
          <p:nvPr/>
        </p:nvSpPr>
        <p:spPr>
          <a:xfrm>
            <a:off x="1973483" y="1027181"/>
            <a:ext cx="2304257" cy="1048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i="1" dirty="0" err="1">
                <a:solidFill>
                  <a:srgbClr val="7030A0"/>
                </a:solidFill>
              </a:rPr>
              <a:t>Prav</a:t>
            </a:r>
            <a:r>
              <a:rPr lang="en-US" sz="2400" b="1" i="1" dirty="0">
                <a:solidFill>
                  <a:srgbClr val="7030A0"/>
                </a:solidFill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</a:rPr>
              <a:t>ali</a:t>
            </a:r>
            <a:r>
              <a:rPr lang="en-US" sz="2400" b="1" i="1" dirty="0">
                <a:solidFill>
                  <a:srgbClr val="7030A0"/>
                </a:solidFill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</a:rPr>
              <a:t>narobe</a:t>
            </a:r>
            <a:r>
              <a:rPr lang="en-US" sz="2400" b="1" i="1" dirty="0">
                <a:solidFill>
                  <a:srgbClr val="7030A0"/>
                </a:solidFill>
              </a:rPr>
              <a:t>    </a:t>
            </a:r>
            <a:br>
              <a:rPr lang="en-US" sz="2400" dirty="0">
                <a:solidFill>
                  <a:srgbClr val="7030A0"/>
                </a:solidFill>
              </a:rPr>
            </a:br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BD7BF2-6CDB-FC46-A844-8BBCE3A639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2760" y="308747"/>
            <a:ext cx="3035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56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 learnersmot Webinar 1 Topic 1 " id="{552858BD-CB97-7A45-A5B2-BA8A460BBEE0}" vid="{F77E74F9-2713-5741-B84B-4975AD32B91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 learnersmot Webinar 1 Topic 1 </Template>
  <TotalTime>20</TotalTime>
  <Words>309</Words>
  <Application>Microsoft Macintosh PowerPoint</Application>
  <PresentationFormat>Custom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</vt:lpstr>
      <vt:lpstr>Tema de Office</vt:lpstr>
      <vt:lpstr> WEBINAR 1, tema 1 </vt:lpstr>
      <vt:lpstr>PowerPoint Presentation</vt:lpstr>
      <vt:lpstr>PISMENOST, ŠTEVILNE DEFINICIJE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1, tema 1</dc:title>
  <dc:creator>Admin</dc:creator>
  <cp:lastModifiedBy>Microsoft Office User</cp:lastModifiedBy>
  <cp:revision>3</cp:revision>
  <dcterms:created xsi:type="dcterms:W3CDTF">2020-01-13T11:03:06Z</dcterms:created>
  <dcterms:modified xsi:type="dcterms:W3CDTF">2020-01-18T09:34:01Z</dcterms:modified>
</cp:coreProperties>
</file>