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60" r:id="rId2"/>
    <p:sldId id="257" r:id="rId3"/>
    <p:sldId id="258" r:id="rId4"/>
    <p:sldId id="259" r:id="rId5"/>
    <p:sldId id="256" r:id="rId6"/>
    <p:sldId id="270" r:id="rId7"/>
    <p:sldId id="269" r:id="rId8"/>
    <p:sldId id="275" r:id="rId9"/>
    <p:sldId id="276" r:id="rId10"/>
    <p:sldId id="264" r:id="rId11"/>
    <p:sldId id="265" r:id="rId12"/>
    <p:sldId id="263" r:id="rId13"/>
    <p:sldId id="271" r:id="rId14"/>
    <p:sldId id="272" r:id="rId15"/>
    <p:sldId id="273"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122"/>
    <p:restoredTop sz="94694"/>
  </p:normalViewPr>
  <p:slideViewPr>
    <p:cSldViewPr snapToGrid="0" snapToObjects="1">
      <p:cViewPr varScale="1">
        <p:scale>
          <a:sx n="109" d="100"/>
          <a:sy n="109" d="100"/>
        </p:scale>
        <p:origin x="43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6BBEB9-1CEC-EF4D-A650-26A81BEBF1BE}" type="datetimeFigureOut">
              <a:rPr lang="en-US" smtClean="0"/>
              <a:t>11/2/2023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ACAA44-8F91-D74B-B9B7-79E9118AC1D4}" type="slidenum">
              <a:rPr lang="en-US" smtClean="0"/>
              <a:t>‹#›</a:t>
            </a:fld>
            <a:endParaRPr lang="en-US"/>
          </a:p>
        </p:txBody>
      </p:sp>
    </p:spTree>
    <p:extLst>
      <p:ext uri="{BB962C8B-B14F-4D97-AF65-F5344CB8AC3E}">
        <p14:creationId xmlns:p14="http://schemas.microsoft.com/office/powerpoint/2010/main" val="1274198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ACAA44-8F91-D74B-B9B7-79E9118AC1D4}" type="slidenum">
              <a:rPr lang="en-US" smtClean="0"/>
              <a:t>6</a:t>
            </a:fld>
            <a:endParaRPr lang="en-US" dirty="0"/>
          </a:p>
        </p:txBody>
      </p:sp>
    </p:spTree>
    <p:extLst>
      <p:ext uri="{BB962C8B-B14F-4D97-AF65-F5344CB8AC3E}">
        <p14:creationId xmlns:p14="http://schemas.microsoft.com/office/powerpoint/2010/main" val="2690113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ACAA44-8F91-D74B-B9B7-79E9118AC1D4}" type="slidenum">
              <a:rPr lang="en-US" smtClean="0"/>
              <a:t>7</a:t>
            </a:fld>
            <a:endParaRPr lang="en-US" dirty="0"/>
          </a:p>
        </p:txBody>
      </p:sp>
    </p:spTree>
    <p:extLst>
      <p:ext uri="{BB962C8B-B14F-4D97-AF65-F5344CB8AC3E}">
        <p14:creationId xmlns:p14="http://schemas.microsoft.com/office/powerpoint/2010/main" val="29757643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ACAA44-8F91-D74B-B9B7-79E9118AC1D4}" type="slidenum">
              <a:rPr lang="en-US" smtClean="0"/>
              <a:t>12</a:t>
            </a:fld>
            <a:endParaRPr lang="en-US"/>
          </a:p>
        </p:txBody>
      </p:sp>
    </p:spTree>
    <p:extLst>
      <p:ext uri="{BB962C8B-B14F-4D97-AF65-F5344CB8AC3E}">
        <p14:creationId xmlns:p14="http://schemas.microsoft.com/office/powerpoint/2010/main" val="2431392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E1ACE-B47A-5F40-BBCE-905130EA65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0D2296-007E-7646-81AD-926CAA820B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B0350A-EB4B-8749-8849-296152FF72F9}"/>
              </a:ext>
            </a:extLst>
          </p:cNvPr>
          <p:cNvSpPr>
            <a:spLocks noGrp="1"/>
          </p:cNvSpPr>
          <p:nvPr>
            <p:ph type="dt" sz="half" idx="10"/>
          </p:nvPr>
        </p:nvSpPr>
        <p:spPr/>
        <p:txBody>
          <a:bodyPr/>
          <a:lstStyle/>
          <a:p>
            <a:fld id="{6D30987A-5052-BC42-A829-FBCCC178CC98}" type="datetimeFigureOut">
              <a:rPr lang="en-US" smtClean="0"/>
              <a:t>11/2/2023</a:t>
            </a:fld>
            <a:endParaRPr lang="en-US"/>
          </a:p>
        </p:txBody>
      </p:sp>
      <p:sp>
        <p:nvSpPr>
          <p:cNvPr id="5" name="Footer Placeholder 4">
            <a:extLst>
              <a:ext uri="{FF2B5EF4-FFF2-40B4-BE49-F238E27FC236}">
                <a16:creationId xmlns:a16="http://schemas.microsoft.com/office/drawing/2014/main" id="{213E2038-9865-1042-A885-79BD3EAB1B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8CA044-C2BD-604A-8C54-960FB5D52698}"/>
              </a:ext>
            </a:extLst>
          </p:cNvPr>
          <p:cNvSpPr>
            <a:spLocks noGrp="1"/>
          </p:cNvSpPr>
          <p:nvPr>
            <p:ph type="sldNum" sz="quarter" idx="12"/>
          </p:nvPr>
        </p:nvSpPr>
        <p:spPr/>
        <p:txBody>
          <a:bodyPr/>
          <a:lstStyle/>
          <a:p>
            <a:fld id="{0AE0FAC1-2205-FA42-BEA7-851292A8E4D1}" type="slidenum">
              <a:rPr lang="en-US" smtClean="0"/>
              <a:t>‹#›</a:t>
            </a:fld>
            <a:endParaRPr lang="en-US"/>
          </a:p>
        </p:txBody>
      </p:sp>
    </p:spTree>
    <p:extLst>
      <p:ext uri="{BB962C8B-B14F-4D97-AF65-F5344CB8AC3E}">
        <p14:creationId xmlns:p14="http://schemas.microsoft.com/office/powerpoint/2010/main" val="2620188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36A04-60F8-FB47-89DA-93C1262CD2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4165E4-41CD-5D4B-8E7F-18693EFCBC9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8B5A67-40D7-E542-A0D1-8AF49BA4DC77}"/>
              </a:ext>
            </a:extLst>
          </p:cNvPr>
          <p:cNvSpPr>
            <a:spLocks noGrp="1"/>
          </p:cNvSpPr>
          <p:nvPr>
            <p:ph type="dt" sz="half" idx="10"/>
          </p:nvPr>
        </p:nvSpPr>
        <p:spPr/>
        <p:txBody>
          <a:bodyPr/>
          <a:lstStyle/>
          <a:p>
            <a:fld id="{6D30987A-5052-BC42-A829-FBCCC178CC98}" type="datetimeFigureOut">
              <a:rPr lang="en-US" smtClean="0"/>
              <a:t>11/2/2023</a:t>
            </a:fld>
            <a:endParaRPr lang="en-US"/>
          </a:p>
        </p:txBody>
      </p:sp>
      <p:sp>
        <p:nvSpPr>
          <p:cNvPr id="5" name="Footer Placeholder 4">
            <a:extLst>
              <a:ext uri="{FF2B5EF4-FFF2-40B4-BE49-F238E27FC236}">
                <a16:creationId xmlns:a16="http://schemas.microsoft.com/office/drawing/2014/main" id="{1D6F5371-9762-7949-9E62-D3C36B1257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ADCA16-F3E1-1B44-A9CD-8FAB4D9657F0}"/>
              </a:ext>
            </a:extLst>
          </p:cNvPr>
          <p:cNvSpPr>
            <a:spLocks noGrp="1"/>
          </p:cNvSpPr>
          <p:nvPr>
            <p:ph type="sldNum" sz="quarter" idx="12"/>
          </p:nvPr>
        </p:nvSpPr>
        <p:spPr/>
        <p:txBody>
          <a:bodyPr/>
          <a:lstStyle/>
          <a:p>
            <a:fld id="{0AE0FAC1-2205-FA42-BEA7-851292A8E4D1}" type="slidenum">
              <a:rPr lang="en-US" smtClean="0"/>
              <a:t>‹#›</a:t>
            </a:fld>
            <a:endParaRPr lang="en-US"/>
          </a:p>
        </p:txBody>
      </p:sp>
    </p:spTree>
    <p:extLst>
      <p:ext uri="{BB962C8B-B14F-4D97-AF65-F5344CB8AC3E}">
        <p14:creationId xmlns:p14="http://schemas.microsoft.com/office/powerpoint/2010/main" val="9692312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8BE61D-E73A-B44C-9B85-902FEF7E6D8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5F9023B-72A7-EA49-892C-B740B3EBA16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19DE4C-320A-0348-A215-5B57A0711EE3}"/>
              </a:ext>
            </a:extLst>
          </p:cNvPr>
          <p:cNvSpPr>
            <a:spLocks noGrp="1"/>
          </p:cNvSpPr>
          <p:nvPr>
            <p:ph type="dt" sz="half" idx="10"/>
          </p:nvPr>
        </p:nvSpPr>
        <p:spPr/>
        <p:txBody>
          <a:bodyPr/>
          <a:lstStyle/>
          <a:p>
            <a:fld id="{6D30987A-5052-BC42-A829-FBCCC178CC98}" type="datetimeFigureOut">
              <a:rPr lang="en-US" smtClean="0"/>
              <a:t>11/2/2023</a:t>
            </a:fld>
            <a:endParaRPr lang="en-US"/>
          </a:p>
        </p:txBody>
      </p:sp>
      <p:sp>
        <p:nvSpPr>
          <p:cNvPr id="5" name="Footer Placeholder 4">
            <a:extLst>
              <a:ext uri="{FF2B5EF4-FFF2-40B4-BE49-F238E27FC236}">
                <a16:creationId xmlns:a16="http://schemas.microsoft.com/office/drawing/2014/main" id="{2AB1BCA6-DF46-364C-BABB-431A9382AD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E527D2-3DD0-9B40-9D13-652864BA256B}"/>
              </a:ext>
            </a:extLst>
          </p:cNvPr>
          <p:cNvSpPr>
            <a:spLocks noGrp="1"/>
          </p:cNvSpPr>
          <p:nvPr>
            <p:ph type="sldNum" sz="quarter" idx="12"/>
          </p:nvPr>
        </p:nvSpPr>
        <p:spPr/>
        <p:txBody>
          <a:bodyPr/>
          <a:lstStyle/>
          <a:p>
            <a:fld id="{0AE0FAC1-2205-FA42-BEA7-851292A8E4D1}" type="slidenum">
              <a:rPr lang="en-US" smtClean="0"/>
              <a:t>‹#›</a:t>
            </a:fld>
            <a:endParaRPr lang="en-US"/>
          </a:p>
        </p:txBody>
      </p:sp>
    </p:spTree>
    <p:extLst>
      <p:ext uri="{BB962C8B-B14F-4D97-AF65-F5344CB8AC3E}">
        <p14:creationId xmlns:p14="http://schemas.microsoft.com/office/powerpoint/2010/main" val="1189539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B9050-77D1-034C-A3A8-4C374D096D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4289CE-F8CB-DD4D-84FB-44DE22B0FD4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2370F0-D88B-EC45-A72F-E9B3A3506D69}"/>
              </a:ext>
            </a:extLst>
          </p:cNvPr>
          <p:cNvSpPr>
            <a:spLocks noGrp="1"/>
          </p:cNvSpPr>
          <p:nvPr>
            <p:ph type="dt" sz="half" idx="10"/>
          </p:nvPr>
        </p:nvSpPr>
        <p:spPr/>
        <p:txBody>
          <a:bodyPr/>
          <a:lstStyle/>
          <a:p>
            <a:fld id="{6D30987A-5052-BC42-A829-FBCCC178CC98}" type="datetimeFigureOut">
              <a:rPr lang="en-US" smtClean="0"/>
              <a:t>11/2/2023</a:t>
            </a:fld>
            <a:endParaRPr lang="en-US"/>
          </a:p>
        </p:txBody>
      </p:sp>
      <p:sp>
        <p:nvSpPr>
          <p:cNvPr id="5" name="Footer Placeholder 4">
            <a:extLst>
              <a:ext uri="{FF2B5EF4-FFF2-40B4-BE49-F238E27FC236}">
                <a16:creationId xmlns:a16="http://schemas.microsoft.com/office/drawing/2014/main" id="{CCD2C37A-94DD-4945-B7B3-E8F81BF1CA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D90B42-7501-5C4A-9147-4813F2EDD339}"/>
              </a:ext>
            </a:extLst>
          </p:cNvPr>
          <p:cNvSpPr>
            <a:spLocks noGrp="1"/>
          </p:cNvSpPr>
          <p:nvPr>
            <p:ph type="sldNum" sz="quarter" idx="12"/>
          </p:nvPr>
        </p:nvSpPr>
        <p:spPr/>
        <p:txBody>
          <a:bodyPr/>
          <a:lstStyle/>
          <a:p>
            <a:fld id="{0AE0FAC1-2205-FA42-BEA7-851292A8E4D1}" type="slidenum">
              <a:rPr lang="en-US" smtClean="0"/>
              <a:t>‹#›</a:t>
            </a:fld>
            <a:endParaRPr lang="en-US"/>
          </a:p>
        </p:txBody>
      </p:sp>
    </p:spTree>
    <p:extLst>
      <p:ext uri="{BB962C8B-B14F-4D97-AF65-F5344CB8AC3E}">
        <p14:creationId xmlns:p14="http://schemas.microsoft.com/office/powerpoint/2010/main" val="1296401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160B1-675E-1B48-B35D-2FB1CDBDF6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76D5733-EF30-B648-8C91-F69BD92013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0D891CC-C16C-1844-865D-B517DAB44D19}"/>
              </a:ext>
            </a:extLst>
          </p:cNvPr>
          <p:cNvSpPr>
            <a:spLocks noGrp="1"/>
          </p:cNvSpPr>
          <p:nvPr>
            <p:ph type="dt" sz="half" idx="10"/>
          </p:nvPr>
        </p:nvSpPr>
        <p:spPr/>
        <p:txBody>
          <a:bodyPr/>
          <a:lstStyle/>
          <a:p>
            <a:fld id="{6D30987A-5052-BC42-A829-FBCCC178CC98}" type="datetimeFigureOut">
              <a:rPr lang="en-US" smtClean="0"/>
              <a:t>11/2/2023</a:t>
            </a:fld>
            <a:endParaRPr lang="en-US"/>
          </a:p>
        </p:txBody>
      </p:sp>
      <p:sp>
        <p:nvSpPr>
          <p:cNvPr id="5" name="Footer Placeholder 4">
            <a:extLst>
              <a:ext uri="{FF2B5EF4-FFF2-40B4-BE49-F238E27FC236}">
                <a16:creationId xmlns:a16="http://schemas.microsoft.com/office/drawing/2014/main" id="{A0A20E55-705D-F148-85A2-0F14CFA4AC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D7D93A-1283-8B42-89B6-454AE1F6BE15}"/>
              </a:ext>
            </a:extLst>
          </p:cNvPr>
          <p:cNvSpPr>
            <a:spLocks noGrp="1"/>
          </p:cNvSpPr>
          <p:nvPr>
            <p:ph type="sldNum" sz="quarter" idx="12"/>
          </p:nvPr>
        </p:nvSpPr>
        <p:spPr/>
        <p:txBody>
          <a:bodyPr/>
          <a:lstStyle/>
          <a:p>
            <a:fld id="{0AE0FAC1-2205-FA42-BEA7-851292A8E4D1}" type="slidenum">
              <a:rPr lang="en-US" smtClean="0"/>
              <a:t>‹#›</a:t>
            </a:fld>
            <a:endParaRPr lang="en-US"/>
          </a:p>
        </p:txBody>
      </p:sp>
    </p:spTree>
    <p:extLst>
      <p:ext uri="{BB962C8B-B14F-4D97-AF65-F5344CB8AC3E}">
        <p14:creationId xmlns:p14="http://schemas.microsoft.com/office/powerpoint/2010/main" val="2185569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0C6A8-A9EB-E244-84C1-6DE65C7C74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B21EBC-DEE5-C64C-854B-E5D1E7FE224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814FBB-D717-274F-AC33-9241B747189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B231DDC-3F38-AC4D-B9B3-B8F775660254}"/>
              </a:ext>
            </a:extLst>
          </p:cNvPr>
          <p:cNvSpPr>
            <a:spLocks noGrp="1"/>
          </p:cNvSpPr>
          <p:nvPr>
            <p:ph type="dt" sz="half" idx="10"/>
          </p:nvPr>
        </p:nvSpPr>
        <p:spPr/>
        <p:txBody>
          <a:bodyPr/>
          <a:lstStyle/>
          <a:p>
            <a:fld id="{6D30987A-5052-BC42-A829-FBCCC178CC98}" type="datetimeFigureOut">
              <a:rPr lang="en-US" smtClean="0"/>
              <a:t>11/2/2023</a:t>
            </a:fld>
            <a:endParaRPr lang="en-US"/>
          </a:p>
        </p:txBody>
      </p:sp>
      <p:sp>
        <p:nvSpPr>
          <p:cNvPr id="6" name="Footer Placeholder 5">
            <a:extLst>
              <a:ext uri="{FF2B5EF4-FFF2-40B4-BE49-F238E27FC236}">
                <a16:creationId xmlns:a16="http://schemas.microsoft.com/office/drawing/2014/main" id="{1C018EDD-8EEB-0644-8AAE-2E4BC09B8C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E7B212-7B08-CC4C-948B-01C2A1F24813}"/>
              </a:ext>
            </a:extLst>
          </p:cNvPr>
          <p:cNvSpPr>
            <a:spLocks noGrp="1"/>
          </p:cNvSpPr>
          <p:nvPr>
            <p:ph type="sldNum" sz="quarter" idx="12"/>
          </p:nvPr>
        </p:nvSpPr>
        <p:spPr/>
        <p:txBody>
          <a:bodyPr/>
          <a:lstStyle/>
          <a:p>
            <a:fld id="{0AE0FAC1-2205-FA42-BEA7-851292A8E4D1}" type="slidenum">
              <a:rPr lang="en-US" smtClean="0"/>
              <a:t>‹#›</a:t>
            </a:fld>
            <a:endParaRPr lang="en-US"/>
          </a:p>
        </p:txBody>
      </p:sp>
    </p:spTree>
    <p:extLst>
      <p:ext uri="{BB962C8B-B14F-4D97-AF65-F5344CB8AC3E}">
        <p14:creationId xmlns:p14="http://schemas.microsoft.com/office/powerpoint/2010/main" val="1559908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E984F-8A9E-4246-8CDD-EDFBA025F37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BD20AA9-F24C-B744-B2F9-744A10EBB7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5128CC8-9CD7-AA49-84AF-149D057D89B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054CB4-1CA5-4A42-9517-38BDDCF25A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E6EF316-03B9-C946-8EAB-C038BFE1B33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360F5A-DC14-4644-9984-25419C44E90C}"/>
              </a:ext>
            </a:extLst>
          </p:cNvPr>
          <p:cNvSpPr>
            <a:spLocks noGrp="1"/>
          </p:cNvSpPr>
          <p:nvPr>
            <p:ph type="dt" sz="half" idx="10"/>
          </p:nvPr>
        </p:nvSpPr>
        <p:spPr/>
        <p:txBody>
          <a:bodyPr/>
          <a:lstStyle/>
          <a:p>
            <a:fld id="{6D30987A-5052-BC42-A829-FBCCC178CC98}" type="datetimeFigureOut">
              <a:rPr lang="en-US" smtClean="0"/>
              <a:t>11/2/2023</a:t>
            </a:fld>
            <a:endParaRPr lang="en-US"/>
          </a:p>
        </p:txBody>
      </p:sp>
      <p:sp>
        <p:nvSpPr>
          <p:cNvPr id="8" name="Footer Placeholder 7">
            <a:extLst>
              <a:ext uri="{FF2B5EF4-FFF2-40B4-BE49-F238E27FC236}">
                <a16:creationId xmlns:a16="http://schemas.microsoft.com/office/drawing/2014/main" id="{50CF0746-9076-7D48-AD78-993691BBAA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22C7C7-B398-0E49-81BE-56D5FE086CB5}"/>
              </a:ext>
            </a:extLst>
          </p:cNvPr>
          <p:cNvSpPr>
            <a:spLocks noGrp="1"/>
          </p:cNvSpPr>
          <p:nvPr>
            <p:ph type="sldNum" sz="quarter" idx="12"/>
          </p:nvPr>
        </p:nvSpPr>
        <p:spPr/>
        <p:txBody>
          <a:bodyPr/>
          <a:lstStyle/>
          <a:p>
            <a:fld id="{0AE0FAC1-2205-FA42-BEA7-851292A8E4D1}" type="slidenum">
              <a:rPr lang="en-US" smtClean="0"/>
              <a:t>‹#›</a:t>
            </a:fld>
            <a:endParaRPr lang="en-US"/>
          </a:p>
        </p:txBody>
      </p:sp>
    </p:spTree>
    <p:extLst>
      <p:ext uri="{BB962C8B-B14F-4D97-AF65-F5344CB8AC3E}">
        <p14:creationId xmlns:p14="http://schemas.microsoft.com/office/powerpoint/2010/main" val="12160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A1502-0DA0-ED49-9256-05B9D714A4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57002BD-FE55-ED43-83BD-F2B00473F9EF}"/>
              </a:ext>
            </a:extLst>
          </p:cNvPr>
          <p:cNvSpPr>
            <a:spLocks noGrp="1"/>
          </p:cNvSpPr>
          <p:nvPr>
            <p:ph type="dt" sz="half" idx="10"/>
          </p:nvPr>
        </p:nvSpPr>
        <p:spPr/>
        <p:txBody>
          <a:bodyPr/>
          <a:lstStyle/>
          <a:p>
            <a:fld id="{6D30987A-5052-BC42-A829-FBCCC178CC98}" type="datetimeFigureOut">
              <a:rPr lang="en-US" smtClean="0"/>
              <a:t>11/2/2023</a:t>
            </a:fld>
            <a:endParaRPr lang="en-US"/>
          </a:p>
        </p:txBody>
      </p:sp>
      <p:sp>
        <p:nvSpPr>
          <p:cNvPr id="4" name="Footer Placeholder 3">
            <a:extLst>
              <a:ext uri="{FF2B5EF4-FFF2-40B4-BE49-F238E27FC236}">
                <a16:creationId xmlns:a16="http://schemas.microsoft.com/office/drawing/2014/main" id="{14948FBC-5988-B04A-A05E-FF0BF4C44F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FB36CE7-39D0-0C4E-91DB-07D66473DEEB}"/>
              </a:ext>
            </a:extLst>
          </p:cNvPr>
          <p:cNvSpPr>
            <a:spLocks noGrp="1"/>
          </p:cNvSpPr>
          <p:nvPr>
            <p:ph type="sldNum" sz="quarter" idx="12"/>
          </p:nvPr>
        </p:nvSpPr>
        <p:spPr/>
        <p:txBody>
          <a:bodyPr/>
          <a:lstStyle/>
          <a:p>
            <a:fld id="{0AE0FAC1-2205-FA42-BEA7-851292A8E4D1}" type="slidenum">
              <a:rPr lang="en-US" smtClean="0"/>
              <a:t>‹#›</a:t>
            </a:fld>
            <a:endParaRPr lang="en-US"/>
          </a:p>
        </p:txBody>
      </p:sp>
    </p:spTree>
    <p:extLst>
      <p:ext uri="{BB962C8B-B14F-4D97-AF65-F5344CB8AC3E}">
        <p14:creationId xmlns:p14="http://schemas.microsoft.com/office/powerpoint/2010/main" val="3132210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56B980-FE55-574C-A41B-6417EF80443E}"/>
              </a:ext>
            </a:extLst>
          </p:cNvPr>
          <p:cNvSpPr>
            <a:spLocks noGrp="1"/>
          </p:cNvSpPr>
          <p:nvPr>
            <p:ph type="dt" sz="half" idx="10"/>
          </p:nvPr>
        </p:nvSpPr>
        <p:spPr/>
        <p:txBody>
          <a:bodyPr/>
          <a:lstStyle/>
          <a:p>
            <a:fld id="{6D30987A-5052-BC42-A829-FBCCC178CC98}" type="datetimeFigureOut">
              <a:rPr lang="en-US" smtClean="0"/>
              <a:t>11/2/2023</a:t>
            </a:fld>
            <a:endParaRPr lang="en-US"/>
          </a:p>
        </p:txBody>
      </p:sp>
      <p:sp>
        <p:nvSpPr>
          <p:cNvPr id="3" name="Footer Placeholder 2">
            <a:extLst>
              <a:ext uri="{FF2B5EF4-FFF2-40B4-BE49-F238E27FC236}">
                <a16:creationId xmlns:a16="http://schemas.microsoft.com/office/drawing/2014/main" id="{1F296030-6787-7F4C-9F03-43CEA6322E0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AED2C0D-7644-2543-BF74-720C7E7C001C}"/>
              </a:ext>
            </a:extLst>
          </p:cNvPr>
          <p:cNvSpPr>
            <a:spLocks noGrp="1"/>
          </p:cNvSpPr>
          <p:nvPr>
            <p:ph type="sldNum" sz="quarter" idx="12"/>
          </p:nvPr>
        </p:nvSpPr>
        <p:spPr/>
        <p:txBody>
          <a:bodyPr/>
          <a:lstStyle/>
          <a:p>
            <a:fld id="{0AE0FAC1-2205-FA42-BEA7-851292A8E4D1}" type="slidenum">
              <a:rPr lang="en-US" smtClean="0"/>
              <a:t>‹#›</a:t>
            </a:fld>
            <a:endParaRPr lang="en-US"/>
          </a:p>
        </p:txBody>
      </p:sp>
    </p:spTree>
    <p:extLst>
      <p:ext uri="{BB962C8B-B14F-4D97-AF65-F5344CB8AC3E}">
        <p14:creationId xmlns:p14="http://schemas.microsoft.com/office/powerpoint/2010/main" val="37351027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DF3E7-47D9-B14E-B51E-11F775E182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378FF00-A17E-D842-AF36-15BD96D090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9102E3-A8B4-2848-85C7-87A2EA56A7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741B650-7C93-4345-A3CE-BAE7A70B9108}"/>
              </a:ext>
            </a:extLst>
          </p:cNvPr>
          <p:cNvSpPr>
            <a:spLocks noGrp="1"/>
          </p:cNvSpPr>
          <p:nvPr>
            <p:ph type="dt" sz="half" idx="10"/>
          </p:nvPr>
        </p:nvSpPr>
        <p:spPr/>
        <p:txBody>
          <a:bodyPr/>
          <a:lstStyle/>
          <a:p>
            <a:fld id="{6D30987A-5052-BC42-A829-FBCCC178CC98}" type="datetimeFigureOut">
              <a:rPr lang="en-US" smtClean="0"/>
              <a:t>11/2/2023</a:t>
            </a:fld>
            <a:endParaRPr lang="en-US"/>
          </a:p>
        </p:txBody>
      </p:sp>
      <p:sp>
        <p:nvSpPr>
          <p:cNvPr id="6" name="Footer Placeholder 5">
            <a:extLst>
              <a:ext uri="{FF2B5EF4-FFF2-40B4-BE49-F238E27FC236}">
                <a16:creationId xmlns:a16="http://schemas.microsoft.com/office/drawing/2014/main" id="{001AE332-D82F-9147-8507-C9E30B2A29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3EBE4C-0157-0E47-BC3A-7E61959835A2}"/>
              </a:ext>
            </a:extLst>
          </p:cNvPr>
          <p:cNvSpPr>
            <a:spLocks noGrp="1"/>
          </p:cNvSpPr>
          <p:nvPr>
            <p:ph type="sldNum" sz="quarter" idx="12"/>
          </p:nvPr>
        </p:nvSpPr>
        <p:spPr/>
        <p:txBody>
          <a:bodyPr/>
          <a:lstStyle/>
          <a:p>
            <a:fld id="{0AE0FAC1-2205-FA42-BEA7-851292A8E4D1}" type="slidenum">
              <a:rPr lang="en-US" smtClean="0"/>
              <a:t>‹#›</a:t>
            </a:fld>
            <a:endParaRPr lang="en-US"/>
          </a:p>
        </p:txBody>
      </p:sp>
    </p:spTree>
    <p:extLst>
      <p:ext uri="{BB962C8B-B14F-4D97-AF65-F5344CB8AC3E}">
        <p14:creationId xmlns:p14="http://schemas.microsoft.com/office/powerpoint/2010/main" val="676930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0D017-F3AB-8044-8F81-24A04279A3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22E49E6-7378-ED48-831C-3C52273E0C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18D189-F92A-E64D-B901-AEEBE0975D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28B3921-166D-BB4C-9F65-7F1740945953}"/>
              </a:ext>
            </a:extLst>
          </p:cNvPr>
          <p:cNvSpPr>
            <a:spLocks noGrp="1"/>
          </p:cNvSpPr>
          <p:nvPr>
            <p:ph type="dt" sz="half" idx="10"/>
          </p:nvPr>
        </p:nvSpPr>
        <p:spPr/>
        <p:txBody>
          <a:bodyPr/>
          <a:lstStyle/>
          <a:p>
            <a:fld id="{6D30987A-5052-BC42-A829-FBCCC178CC98}" type="datetimeFigureOut">
              <a:rPr lang="en-US" smtClean="0"/>
              <a:t>11/2/2023</a:t>
            </a:fld>
            <a:endParaRPr lang="en-US"/>
          </a:p>
        </p:txBody>
      </p:sp>
      <p:sp>
        <p:nvSpPr>
          <p:cNvPr id="6" name="Footer Placeholder 5">
            <a:extLst>
              <a:ext uri="{FF2B5EF4-FFF2-40B4-BE49-F238E27FC236}">
                <a16:creationId xmlns:a16="http://schemas.microsoft.com/office/drawing/2014/main" id="{B3BE1E5E-9679-6C4D-A6F2-BAA72C5B02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4AE530-63E0-1940-A1C5-8ADD4ED405FA}"/>
              </a:ext>
            </a:extLst>
          </p:cNvPr>
          <p:cNvSpPr>
            <a:spLocks noGrp="1"/>
          </p:cNvSpPr>
          <p:nvPr>
            <p:ph type="sldNum" sz="quarter" idx="12"/>
          </p:nvPr>
        </p:nvSpPr>
        <p:spPr/>
        <p:txBody>
          <a:bodyPr/>
          <a:lstStyle/>
          <a:p>
            <a:fld id="{0AE0FAC1-2205-FA42-BEA7-851292A8E4D1}" type="slidenum">
              <a:rPr lang="en-US" smtClean="0"/>
              <a:t>‹#›</a:t>
            </a:fld>
            <a:endParaRPr lang="en-US"/>
          </a:p>
        </p:txBody>
      </p:sp>
    </p:spTree>
    <p:extLst>
      <p:ext uri="{BB962C8B-B14F-4D97-AF65-F5344CB8AC3E}">
        <p14:creationId xmlns:p14="http://schemas.microsoft.com/office/powerpoint/2010/main" val="2492274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992EF7-192B-E54C-92DB-34E591E886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364877-B744-FF4A-967C-0803C4DE93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FFAC09-D91D-E84E-AD31-8628AF8980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30987A-5052-BC42-A829-FBCCC178CC98}" type="datetimeFigureOut">
              <a:rPr lang="en-US" smtClean="0"/>
              <a:t>11/2/2023</a:t>
            </a:fld>
            <a:endParaRPr lang="en-US"/>
          </a:p>
        </p:txBody>
      </p:sp>
      <p:sp>
        <p:nvSpPr>
          <p:cNvPr id="5" name="Footer Placeholder 4">
            <a:extLst>
              <a:ext uri="{FF2B5EF4-FFF2-40B4-BE49-F238E27FC236}">
                <a16:creationId xmlns:a16="http://schemas.microsoft.com/office/drawing/2014/main" id="{ACD25364-2565-A94B-AB72-DAEBB0723A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440FBA-6CB6-5243-83F7-A6EC21CDA6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E0FAC1-2205-FA42-BEA7-851292A8E4D1}" type="slidenum">
              <a:rPr lang="en-US" smtClean="0"/>
              <a:t>‹#›</a:t>
            </a:fld>
            <a:endParaRPr lang="en-US"/>
          </a:p>
        </p:txBody>
      </p:sp>
    </p:spTree>
    <p:extLst>
      <p:ext uri="{BB962C8B-B14F-4D97-AF65-F5344CB8AC3E}">
        <p14:creationId xmlns:p14="http://schemas.microsoft.com/office/powerpoint/2010/main" val="393226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https://en.wikipedia.org/wiki/Germanic_philology" TargetMode="External"/><Relationship Id="rId2" Type="http://schemas.openxmlformats.org/officeDocument/2006/relationships/image" Target="../media/image7.tiff"/><Relationship Id="rId1" Type="http://schemas.openxmlformats.org/officeDocument/2006/relationships/slideLayout" Target="../slideLayouts/slideLayout6.xml"/><Relationship Id="rId4" Type="http://schemas.openxmlformats.org/officeDocument/2006/relationships/image" Target="../media/image8.tiff"/></Relationships>
</file>

<file path=ppt/slides/_rels/slide12.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hyperlink" Target="https://www.dailymotion.com/video/x6tr1e" TargetMode="Externa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31F54-A9AD-3A49-96A5-E5784F33B9B9}"/>
              </a:ext>
            </a:extLst>
          </p:cNvPr>
          <p:cNvSpPr>
            <a:spLocks noGrp="1"/>
          </p:cNvSpPr>
          <p:nvPr>
            <p:ph type="ctrTitle"/>
          </p:nvPr>
        </p:nvSpPr>
        <p:spPr>
          <a:xfrm>
            <a:off x="1524000" y="1122363"/>
            <a:ext cx="9144000" cy="2306637"/>
          </a:xfrm>
        </p:spPr>
        <p:txBody>
          <a:bodyPr>
            <a:normAutofit fontScale="90000"/>
          </a:bodyPr>
          <a:lstStyle/>
          <a:p>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sz="3600" dirty="0"/>
              <a:t/>
            </a:r>
            <a:br>
              <a:rPr lang="en-US" sz="3600" dirty="0"/>
            </a:br>
            <a:r>
              <a:rPr lang="en-US" sz="3600" dirty="0"/>
              <a:t/>
            </a:r>
            <a:br>
              <a:rPr lang="en-US" sz="3600" dirty="0"/>
            </a:br>
            <a:r>
              <a:rPr lang="en-US" sz="3600" dirty="0"/>
              <a:t/>
            </a:r>
            <a:br>
              <a:rPr lang="en-US" sz="3600" dirty="0"/>
            </a:br>
            <a:r>
              <a:rPr lang="en-US" sz="3600" dirty="0"/>
              <a:t/>
            </a:r>
            <a:br>
              <a:rPr lang="en-US" sz="3600" dirty="0"/>
            </a:br>
            <a:r>
              <a:rPr lang="en-US" sz="3600" dirty="0"/>
              <a:t/>
            </a:r>
            <a:br>
              <a:rPr lang="en-US" sz="3600" dirty="0"/>
            </a:br>
            <a:r>
              <a:rPr lang="en-US" sz="3100" dirty="0" err="1">
                <a:solidFill>
                  <a:schemeClr val="bg2">
                    <a:lumMod val="50000"/>
                  </a:schemeClr>
                </a:solidFill>
                <a:latin typeface="Corbel" panose="020B0503020204020204" pitchFamily="34" charset="0"/>
                <a:cs typeface="Didot" panose="02000503000000020003" pitchFamily="2" charset="-79"/>
              </a:rPr>
              <a:t>Dušana</a:t>
            </a:r>
            <a:r>
              <a:rPr lang="en-US" sz="3100" dirty="0">
                <a:solidFill>
                  <a:schemeClr val="bg2">
                    <a:lumMod val="50000"/>
                  </a:schemeClr>
                </a:solidFill>
                <a:latin typeface="Corbel" panose="020B0503020204020204" pitchFamily="34" charset="0"/>
                <a:cs typeface="Didot" panose="02000503000000020003" pitchFamily="2" charset="-79"/>
              </a:rPr>
              <a:t> </a:t>
            </a:r>
            <a:r>
              <a:rPr lang="en-US" sz="3100" dirty="0" err="1">
                <a:solidFill>
                  <a:schemeClr val="bg2">
                    <a:lumMod val="50000"/>
                  </a:schemeClr>
                </a:solidFill>
                <a:latin typeface="Corbel" panose="020B0503020204020204" pitchFamily="34" charset="0"/>
                <a:cs typeface="Didot" panose="02000503000000020003" pitchFamily="2" charset="-79"/>
              </a:rPr>
              <a:t>Findeisen</a:t>
            </a:r>
            <a:r>
              <a:rPr lang="en-US" sz="3100" dirty="0">
                <a:solidFill>
                  <a:schemeClr val="bg2">
                    <a:lumMod val="50000"/>
                  </a:schemeClr>
                </a:solidFill>
                <a:latin typeface="Corbel" panose="020B0503020204020204" pitchFamily="34" charset="0"/>
                <a:cs typeface="Didot" panose="02000503000000020003" pitchFamily="2" charset="-79"/>
              </a:rPr>
              <a:t/>
            </a:r>
            <a:br>
              <a:rPr lang="en-US" sz="3100" dirty="0">
                <a:solidFill>
                  <a:schemeClr val="bg2">
                    <a:lumMod val="50000"/>
                  </a:schemeClr>
                </a:solidFill>
                <a:latin typeface="Corbel" panose="020B0503020204020204" pitchFamily="34" charset="0"/>
                <a:cs typeface="Didot" panose="02000503000000020003" pitchFamily="2" charset="-79"/>
              </a:rPr>
            </a:br>
            <a:r>
              <a:rPr lang="en-US" sz="3100" dirty="0">
                <a:solidFill>
                  <a:schemeClr val="bg2">
                    <a:lumMod val="50000"/>
                  </a:schemeClr>
                </a:solidFill>
                <a:latin typeface="Corbel" panose="020B0503020204020204" pitchFamily="34" charset="0"/>
                <a:cs typeface="Didot" panose="02000503000000020003" pitchFamily="2" charset="-79"/>
              </a:rPr>
              <a:t>Myths, Legends, </a:t>
            </a:r>
            <a:r>
              <a:rPr lang="en-US" sz="3100" dirty="0" err="1">
                <a:solidFill>
                  <a:schemeClr val="bg2">
                    <a:lumMod val="50000"/>
                  </a:schemeClr>
                </a:solidFill>
                <a:latin typeface="Corbel" panose="020B0503020204020204" pitchFamily="34" charset="0"/>
                <a:cs typeface="Didot" panose="02000503000000020003" pitchFamily="2" charset="-79"/>
              </a:rPr>
              <a:t>FairyTales</a:t>
            </a:r>
            <a:r>
              <a:rPr lang="en-US" sz="3100" dirty="0">
                <a:solidFill>
                  <a:schemeClr val="bg2">
                    <a:lumMod val="50000"/>
                  </a:schemeClr>
                </a:solidFill>
                <a:latin typeface="Corbel" panose="020B0503020204020204" pitchFamily="34" charset="0"/>
                <a:cs typeface="Didot" panose="02000503000000020003" pitchFamily="2" charset="-79"/>
              </a:rPr>
              <a:t>-constituents of intangible  cultural heritage</a:t>
            </a:r>
            <a:br>
              <a:rPr lang="en-US" sz="3100" dirty="0">
                <a:solidFill>
                  <a:schemeClr val="bg2">
                    <a:lumMod val="50000"/>
                  </a:schemeClr>
                </a:solidFill>
                <a:latin typeface="Corbel" panose="020B0503020204020204" pitchFamily="34" charset="0"/>
                <a:cs typeface="Didot" panose="02000503000000020003" pitchFamily="2" charset="-79"/>
              </a:rPr>
            </a:br>
            <a:endParaRPr lang="en-US" sz="3100" dirty="0">
              <a:solidFill>
                <a:schemeClr val="bg2">
                  <a:lumMod val="50000"/>
                </a:schemeClr>
              </a:solidFill>
              <a:latin typeface="Corbel" panose="020B0503020204020204" pitchFamily="34" charset="0"/>
              <a:cs typeface="Didot" panose="02000503000000020003" pitchFamily="2" charset="-79"/>
            </a:endParaRPr>
          </a:p>
        </p:txBody>
      </p:sp>
      <p:sp>
        <p:nvSpPr>
          <p:cNvPr id="3" name="Subtitle 2">
            <a:extLst>
              <a:ext uri="{FF2B5EF4-FFF2-40B4-BE49-F238E27FC236}">
                <a16:creationId xmlns:a16="http://schemas.microsoft.com/office/drawing/2014/main" id="{8B95AF81-F460-D048-A910-268B27EC9BF2}"/>
              </a:ext>
            </a:extLst>
          </p:cNvPr>
          <p:cNvSpPr>
            <a:spLocks noGrp="1"/>
          </p:cNvSpPr>
          <p:nvPr>
            <p:ph type="subTitle" idx="1"/>
          </p:nvPr>
        </p:nvSpPr>
        <p:spPr>
          <a:xfrm>
            <a:off x="1524000" y="3602037"/>
            <a:ext cx="9144000" cy="2526259"/>
          </a:xfrm>
        </p:spPr>
        <p:txBody>
          <a:bodyPr>
            <a:normAutofit fontScale="92500" lnSpcReduction="10000"/>
          </a:bodyPr>
          <a:lstStyle/>
          <a:p>
            <a:r>
              <a:rPr lang="en-US" dirty="0">
                <a:solidFill>
                  <a:schemeClr val="bg2">
                    <a:lumMod val="50000"/>
                  </a:schemeClr>
                </a:solidFill>
                <a:latin typeface="Corbel" panose="020B0503020204020204" pitchFamily="34" charset="0"/>
                <a:cs typeface="Didot" panose="02000503000000020003" pitchFamily="2" charset="-79"/>
              </a:rPr>
              <a:t>Four Elements </a:t>
            </a:r>
          </a:p>
          <a:p>
            <a:r>
              <a:rPr lang="en-US" dirty="0">
                <a:solidFill>
                  <a:schemeClr val="bg2">
                    <a:lumMod val="50000"/>
                  </a:schemeClr>
                </a:solidFill>
                <a:latin typeface="Corbel" panose="020B0503020204020204" pitchFamily="34" charset="0"/>
                <a:cs typeface="Didot" panose="02000503000000020003" pitchFamily="2" charset="-79"/>
              </a:rPr>
              <a:t>Short Term Joint Staff Training</a:t>
            </a:r>
            <a:br>
              <a:rPr lang="en-US" dirty="0">
                <a:solidFill>
                  <a:schemeClr val="bg2">
                    <a:lumMod val="50000"/>
                  </a:schemeClr>
                </a:solidFill>
                <a:latin typeface="Corbel" panose="020B0503020204020204" pitchFamily="34" charset="0"/>
                <a:cs typeface="Didot" panose="02000503000000020003" pitchFamily="2" charset="-79"/>
              </a:rPr>
            </a:br>
            <a:endParaRPr lang="en-US" dirty="0">
              <a:solidFill>
                <a:schemeClr val="bg2">
                  <a:lumMod val="50000"/>
                </a:schemeClr>
              </a:solidFill>
              <a:latin typeface="Corbel" panose="020B0503020204020204" pitchFamily="34" charset="0"/>
              <a:cs typeface="Didot" panose="02000503000000020003" pitchFamily="2" charset="-79"/>
            </a:endParaRPr>
          </a:p>
          <a:p>
            <a:r>
              <a:rPr lang="en-US" dirty="0">
                <a:solidFill>
                  <a:schemeClr val="bg2">
                    <a:lumMod val="50000"/>
                  </a:schemeClr>
                </a:solidFill>
                <a:latin typeface="Corbel" panose="020B0503020204020204" pitchFamily="34" charset="0"/>
                <a:cs typeface="Didot" panose="02000503000000020003" pitchFamily="2" charset="-79"/>
              </a:rPr>
              <a:t>Reus</a:t>
            </a:r>
            <a:br>
              <a:rPr lang="en-US" dirty="0">
                <a:solidFill>
                  <a:schemeClr val="bg2">
                    <a:lumMod val="50000"/>
                  </a:schemeClr>
                </a:solidFill>
                <a:latin typeface="Corbel" panose="020B0503020204020204" pitchFamily="34" charset="0"/>
                <a:cs typeface="Didot" panose="02000503000000020003" pitchFamily="2" charset="-79"/>
              </a:rPr>
            </a:br>
            <a:endParaRPr lang="en-US" dirty="0">
              <a:solidFill>
                <a:schemeClr val="bg2">
                  <a:lumMod val="50000"/>
                </a:schemeClr>
              </a:solidFill>
              <a:latin typeface="Corbel" panose="020B0503020204020204" pitchFamily="34" charset="0"/>
              <a:cs typeface="Didot" panose="02000503000000020003" pitchFamily="2" charset="-79"/>
            </a:endParaRPr>
          </a:p>
          <a:p>
            <a:r>
              <a:rPr lang="en-US" dirty="0">
                <a:solidFill>
                  <a:schemeClr val="bg2">
                    <a:lumMod val="50000"/>
                  </a:schemeClr>
                </a:solidFill>
                <a:latin typeface="Corbel" panose="020B0503020204020204" pitchFamily="34" charset="0"/>
                <a:cs typeface="Didot" panose="02000503000000020003" pitchFamily="2" charset="-79"/>
              </a:rPr>
              <a:t>17th-19th September 2019</a:t>
            </a:r>
          </a:p>
          <a:p>
            <a:r>
              <a:rPr lang="en-US" dirty="0">
                <a:solidFill>
                  <a:schemeClr val="bg2">
                    <a:lumMod val="50000"/>
                  </a:schemeClr>
                </a:solidFill>
                <a:latin typeface="Corbel" panose="020B0503020204020204" pitchFamily="34" charset="0"/>
                <a:cs typeface="Didot" panose="02000503000000020003" pitchFamily="2" charset="-79"/>
              </a:rPr>
              <a:t>Project Number: 2018-1-BE01-KA204-04866</a:t>
            </a:r>
          </a:p>
        </p:txBody>
      </p:sp>
      <p:pic>
        <p:nvPicPr>
          <p:cNvPr id="4" name="Picture 3">
            <a:extLst>
              <a:ext uri="{FF2B5EF4-FFF2-40B4-BE49-F238E27FC236}">
                <a16:creationId xmlns:a16="http://schemas.microsoft.com/office/drawing/2014/main" id="{C80065CE-59C8-CF44-9604-8D6624812D9C}"/>
              </a:ext>
            </a:extLst>
          </p:cNvPr>
          <p:cNvPicPr>
            <a:picLocks noChangeAspect="1"/>
          </p:cNvPicPr>
          <p:nvPr/>
        </p:nvPicPr>
        <p:blipFill>
          <a:blip r:embed="rId2"/>
          <a:stretch>
            <a:fillRect/>
          </a:stretch>
        </p:blipFill>
        <p:spPr>
          <a:xfrm>
            <a:off x="7697229" y="1219200"/>
            <a:ext cx="2667000" cy="762000"/>
          </a:xfrm>
          <a:prstGeom prst="rect">
            <a:avLst/>
          </a:prstGeom>
        </p:spPr>
      </p:pic>
    </p:spTree>
    <p:extLst>
      <p:ext uri="{BB962C8B-B14F-4D97-AF65-F5344CB8AC3E}">
        <p14:creationId xmlns:p14="http://schemas.microsoft.com/office/powerpoint/2010/main" val="5881261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B31DB-8FD4-1941-8CFC-FC49D555E54F}"/>
              </a:ext>
            </a:extLst>
          </p:cNvPr>
          <p:cNvSpPr>
            <a:spLocks noGrp="1"/>
          </p:cNvSpPr>
          <p:nvPr>
            <p:ph type="title"/>
          </p:nvPr>
        </p:nvSpPr>
        <p:spPr>
          <a:xfrm>
            <a:off x="838200" y="365125"/>
            <a:ext cx="10515600" cy="5813091"/>
          </a:xfrm>
        </p:spPr>
        <p:txBody>
          <a:bodyPr>
            <a:normAutofit/>
          </a:bodyPr>
          <a:lstStyle/>
          <a:p>
            <a:r>
              <a:rPr lang="en-GB" sz="2400" b="1" dirty="0">
                <a:solidFill>
                  <a:schemeClr val="accent2">
                    <a:lumMod val="50000"/>
                  </a:schemeClr>
                </a:solidFill>
                <a:latin typeface="Corbel" panose="020B0503020204020204" pitchFamily="34" charset="0"/>
                <a:cs typeface="Didot" panose="02000503000000020003" pitchFamily="2" charset="-79"/>
              </a:rPr>
              <a:t>Myth, Greek “mythos”, has various meanings and characteristics:  </a:t>
            </a:r>
            <a:r>
              <a:rPr lang="en-US" sz="2400" dirty="0">
                <a:latin typeface="Corbel" panose="020B0503020204020204" pitchFamily="34" charset="0"/>
                <a:cs typeface="Didot" panose="02000503000000020003" pitchFamily="2" charset="-79"/>
              </a:rPr>
              <a:t/>
            </a:r>
            <a:br>
              <a:rPr lang="en-US" sz="2400" dirty="0">
                <a:latin typeface="Corbel" panose="020B0503020204020204" pitchFamily="34" charset="0"/>
                <a:cs typeface="Didot" panose="02000503000000020003" pitchFamily="2" charset="-79"/>
              </a:rPr>
            </a:br>
            <a:r>
              <a:rPr lang="en-GB" sz="2400" dirty="0">
                <a:latin typeface="Corbel" panose="020B0503020204020204" pitchFamily="34" charset="0"/>
                <a:cs typeface="Didot" panose="02000503000000020003" pitchFamily="2" charset="-79"/>
              </a:rPr>
              <a:t> </a:t>
            </a:r>
            <a:r>
              <a:rPr lang="en-US" sz="2400" dirty="0">
                <a:latin typeface="Corbel" panose="020B0503020204020204" pitchFamily="34" charset="0"/>
                <a:cs typeface="Didot" panose="02000503000000020003" pitchFamily="2" charset="-79"/>
              </a:rPr>
              <a:t/>
            </a:r>
            <a:br>
              <a:rPr lang="en-US" sz="2400" dirty="0">
                <a:latin typeface="Corbel" panose="020B0503020204020204" pitchFamily="34" charset="0"/>
                <a:cs typeface="Didot" panose="02000503000000020003" pitchFamily="2" charset="-79"/>
              </a:rPr>
            </a:br>
            <a:r>
              <a:rPr lang="en-GB" sz="2400" b="1" dirty="0">
                <a:solidFill>
                  <a:schemeClr val="bg1">
                    <a:lumMod val="50000"/>
                  </a:schemeClr>
                </a:solidFill>
                <a:latin typeface="Corbel" panose="020B0503020204020204" pitchFamily="34" charset="0"/>
                <a:cs typeface="Didot" panose="02000503000000020003" pitchFamily="2" charset="-79"/>
              </a:rPr>
              <a:t>A tale about gods</a:t>
            </a:r>
            <a:r>
              <a:rPr lang="en-GB" sz="2400" dirty="0">
                <a:solidFill>
                  <a:schemeClr val="bg1">
                    <a:lumMod val="50000"/>
                  </a:schemeClr>
                </a:solidFill>
                <a:latin typeface="Corbel" panose="020B0503020204020204" pitchFamily="34" charset="0"/>
                <a:cs typeface="Didot" panose="02000503000000020003" pitchFamily="2" charset="-79"/>
              </a:rPr>
              <a:t>. </a:t>
            </a:r>
            <a:r>
              <a:rPr lang="en-US" sz="2400" dirty="0">
                <a:solidFill>
                  <a:schemeClr val="bg1">
                    <a:lumMod val="50000"/>
                  </a:schemeClr>
                </a:solidFill>
                <a:latin typeface="Corbel" panose="020B0503020204020204" pitchFamily="34" charset="0"/>
                <a:cs typeface="Didot" panose="02000503000000020003" pitchFamily="2" charset="-79"/>
              </a:rPr>
              <a:t/>
            </a:r>
            <a:br>
              <a:rPr lang="en-US" sz="2400" dirty="0">
                <a:solidFill>
                  <a:schemeClr val="bg1">
                    <a:lumMod val="50000"/>
                  </a:schemeClr>
                </a:solidFill>
                <a:latin typeface="Corbel" panose="020B0503020204020204" pitchFamily="34" charset="0"/>
                <a:cs typeface="Didot" panose="02000503000000020003" pitchFamily="2" charset="-79"/>
              </a:rPr>
            </a:br>
            <a:r>
              <a:rPr lang="en-US" sz="2400" dirty="0">
                <a:solidFill>
                  <a:schemeClr val="bg1">
                    <a:lumMod val="50000"/>
                  </a:schemeClr>
                </a:solidFill>
                <a:latin typeface="Corbel" panose="020B0503020204020204" pitchFamily="34" charset="0"/>
                <a:cs typeface="Didot" panose="02000503000000020003" pitchFamily="2" charset="-79"/>
              </a:rPr>
              <a:t/>
            </a:r>
            <a:br>
              <a:rPr lang="en-US" sz="2400" dirty="0">
                <a:solidFill>
                  <a:schemeClr val="bg1">
                    <a:lumMod val="50000"/>
                  </a:schemeClr>
                </a:solidFill>
                <a:latin typeface="Corbel" panose="020B0503020204020204" pitchFamily="34" charset="0"/>
                <a:cs typeface="Didot" panose="02000503000000020003" pitchFamily="2" charset="-79"/>
              </a:rPr>
            </a:br>
            <a:r>
              <a:rPr lang="en-GB" sz="2400" dirty="0">
                <a:solidFill>
                  <a:schemeClr val="bg1">
                    <a:lumMod val="50000"/>
                  </a:schemeClr>
                </a:solidFill>
                <a:latin typeface="Corbel" panose="020B0503020204020204" pitchFamily="34" charset="0"/>
                <a:cs typeface="Didot" panose="02000503000000020003" pitchFamily="2" charset="-79"/>
              </a:rPr>
              <a:t>A </a:t>
            </a:r>
            <a:r>
              <a:rPr lang="en-GB" sz="2400" b="1" dirty="0">
                <a:solidFill>
                  <a:schemeClr val="bg1">
                    <a:lumMod val="50000"/>
                  </a:schemeClr>
                </a:solidFill>
                <a:latin typeface="Corbel" panose="020B0503020204020204" pitchFamily="34" charset="0"/>
                <a:cs typeface="Didot" panose="02000503000000020003" pitchFamily="2" charset="-79"/>
              </a:rPr>
              <a:t>prose narrative, a truthful account</a:t>
            </a:r>
            <a:r>
              <a:rPr lang="en-GB" sz="2400" dirty="0">
                <a:solidFill>
                  <a:schemeClr val="bg1">
                    <a:lumMod val="50000"/>
                  </a:schemeClr>
                </a:solidFill>
                <a:latin typeface="Corbel" panose="020B0503020204020204" pitchFamily="34" charset="0"/>
                <a:cs typeface="Didot" panose="02000503000000020003" pitchFamily="2" charset="-79"/>
              </a:rPr>
              <a:t> of what happened in the past. </a:t>
            </a:r>
            <a:r>
              <a:rPr lang="en-US" sz="2400" dirty="0">
                <a:solidFill>
                  <a:schemeClr val="bg1">
                    <a:lumMod val="50000"/>
                  </a:schemeClr>
                </a:solidFill>
                <a:latin typeface="Corbel" panose="020B0503020204020204" pitchFamily="34" charset="0"/>
                <a:cs typeface="Didot" panose="02000503000000020003" pitchFamily="2" charset="-79"/>
              </a:rPr>
              <a:t/>
            </a:r>
            <a:br>
              <a:rPr lang="en-US" sz="2400" dirty="0">
                <a:solidFill>
                  <a:schemeClr val="bg1">
                    <a:lumMod val="50000"/>
                  </a:schemeClr>
                </a:solidFill>
                <a:latin typeface="Corbel" panose="020B0503020204020204" pitchFamily="34" charset="0"/>
                <a:cs typeface="Didot" panose="02000503000000020003" pitchFamily="2" charset="-79"/>
              </a:rPr>
            </a:br>
            <a:r>
              <a:rPr lang="en-US" sz="2400" dirty="0">
                <a:solidFill>
                  <a:schemeClr val="bg1">
                    <a:lumMod val="50000"/>
                  </a:schemeClr>
                </a:solidFill>
                <a:latin typeface="Corbel" panose="020B0503020204020204" pitchFamily="34" charset="0"/>
                <a:cs typeface="Didot" panose="02000503000000020003" pitchFamily="2" charset="-79"/>
              </a:rPr>
              <a:t/>
            </a:r>
            <a:br>
              <a:rPr lang="en-US" sz="2400" dirty="0">
                <a:solidFill>
                  <a:schemeClr val="bg1">
                    <a:lumMod val="50000"/>
                  </a:schemeClr>
                </a:solidFill>
                <a:latin typeface="Corbel" panose="020B0503020204020204" pitchFamily="34" charset="0"/>
                <a:cs typeface="Didot" panose="02000503000000020003" pitchFamily="2" charset="-79"/>
              </a:rPr>
            </a:br>
            <a:r>
              <a:rPr lang="en-GB" sz="2400" dirty="0">
                <a:solidFill>
                  <a:schemeClr val="bg1">
                    <a:lumMod val="50000"/>
                  </a:schemeClr>
                </a:solidFill>
                <a:latin typeface="Corbel" panose="020B0503020204020204" pitchFamily="34" charset="0"/>
                <a:cs typeface="Didot" panose="02000503000000020003" pitchFamily="2" charset="-79"/>
              </a:rPr>
              <a:t>Myths are </a:t>
            </a:r>
            <a:r>
              <a:rPr lang="en-GB" sz="2400" b="1" dirty="0">
                <a:solidFill>
                  <a:schemeClr val="bg1">
                    <a:lumMod val="50000"/>
                  </a:schemeClr>
                </a:solidFill>
                <a:latin typeface="Corbel" panose="020B0503020204020204" pitchFamily="34" charset="0"/>
                <a:cs typeface="Didot" panose="02000503000000020003" pitchFamily="2" charset="-79"/>
              </a:rPr>
              <a:t>taught to be believed</a:t>
            </a:r>
            <a:r>
              <a:rPr lang="en-GB" sz="2400" dirty="0">
                <a:solidFill>
                  <a:schemeClr val="bg1">
                    <a:lumMod val="50000"/>
                  </a:schemeClr>
                </a:solidFill>
                <a:latin typeface="Corbel" panose="020B0503020204020204" pitchFamily="34" charset="0"/>
                <a:cs typeface="Didot" panose="02000503000000020003" pitchFamily="2" charset="-79"/>
              </a:rPr>
              <a:t>. </a:t>
            </a:r>
            <a:r>
              <a:rPr lang="en-US" sz="2400" dirty="0">
                <a:solidFill>
                  <a:schemeClr val="bg1">
                    <a:lumMod val="50000"/>
                  </a:schemeClr>
                </a:solidFill>
                <a:latin typeface="Corbel" panose="020B0503020204020204" pitchFamily="34" charset="0"/>
                <a:cs typeface="Didot" panose="02000503000000020003" pitchFamily="2" charset="-79"/>
              </a:rPr>
              <a:t/>
            </a:r>
            <a:br>
              <a:rPr lang="en-US" sz="2400" dirty="0">
                <a:solidFill>
                  <a:schemeClr val="bg1">
                    <a:lumMod val="50000"/>
                  </a:schemeClr>
                </a:solidFill>
                <a:latin typeface="Corbel" panose="020B0503020204020204" pitchFamily="34" charset="0"/>
                <a:cs typeface="Didot" panose="02000503000000020003" pitchFamily="2" charset="-79"/>
              </a:rPr>
            </a:br>
            <a:r>
              <a:rPr lang="en-US" sz="2400" dirty="0">
                <a:solidFill>
                  <a:schemeClr val="bg1">
                    <a:lumMod val="50000"/>
                  </a:schemeClr>
                </a:solidFill>
                <a:latin typeface="Corbel" panose="020B0503020204020204" pitchFamily="34" charset="0"/>
                <a:cs typeface="Didot" panose="02000503000000020003" pitchFamily="2" charset="-79"/>
              </a:rPr>
              <a:t/>
            </a:r>
            <a:br>
              <a:rPr lang="en-US" sz="2400" dirty="0">
                <a:solidFill>
                  <a:schemeClr val="bg1">
                    <a:lumMod val="50000"/>
                  </a:schemeClr>
                </a:solidFill>
                <a:latin typeface="Corbel" panose="020B0503020204020204" pitchFamily="34" charset="0"/>
                <a:cs typeface="Didot" panose="02000503000000020003" pitchFamily="2" charset="-79"/>
              </a:rPr>
            </a:br>
            <a:r>
              <a:rPr lang="en-GB" sz="2400" dirty="0">
                <a:solidFill>
                  <a:schemeClr val="bg1">
                    <a:lumMod val="50000"/>
                  </a:schemeClr>
                </a:solidFill>
                <a:latin typeface="Corbel" panose="020B0503020204020204" pitchFamily="34" charset="0"/>
                <a:cs typeface="Didot" panose="02000503000000020003" pitchFamily="2" charset="-79"/>
              </a:rPr>
              <a:t>They are the </a:t>
            </a:r>
            <a:r>
              <a:rPr lang="en-GB" sz="2400" b="1" dirty="0">
                <a:solidFill>
                  <a:schemeClr val="bg1">
                    <a:lumMod val="50000"/>
                  </a:schemeClr>
                </a:solidFill>
                <a:latin typeface="Corbel" panose="020B0503020204020204" pitchFamily="34" charset="0"/>
                <a:cs typeface="Didot" panose="02000503000000020003" pitchFamily="2" charset="-79"/>
              </a:rPr>
              <a:t>embodiment of dogmas</a:t>
            </a:r>
            <a:r>
              <a:rPr lang="en-GB" sz="2400" dirty="0">
                <a:solidFill>
                  <a:schemeClr val="bg1">
                    <a:lumMod val="50000"/>
                  </a:schemeClr>
                </a:solidFill>
                <a:latin typeface="Corbel" panose="020B0503020204020204" pitchFamily="34" charset="0"/>
                <a:cs typeface="Didot" panose="02000503000000020003" pitchFamily="2" charset="-79"/>
              </a:rPr>
              <a:t> (non verified beliefs)  </a:t>
            </a:r>
            <a:r>
              <a:rPr lang="en-US" sz="2400" dirty="0">
                <a:solidFill>
                  <a:schemeClr val="bg1">
                    <a:lumMod val="50000"/>
                  </a:schemeClr>
                </a:solidFill>
                <a:latin typeface="Corbel" panose="020B0503020204020204" pitchFamily="34" charset="0"/>
                <a:cs typeface="Didot" panose="02000503000000020003" pitchFamily="2" charset="-79"/>
              </a:rPr>
              <a:t/>
            </a:r>
            <a:br>
              <a:rPr lang="en-US" sz="2400" dirty="0">
                <a:solidFill>
                  <a:schemeClr val="bg1">
                    <a:lumMod val="50000"/>
                  </a:schemeClr>
                </a:solidFill>
                <a:latin typeface="Corbel" panose="020B0503020204020204" pitchFamily="34" charset="0"/>
                <a:cs typeface="Didot" panose="02000503000000020003" pitchFamily="2" charset="-79"/>
              </a:rPr>
            </a:br>
            <a:r>
              <a:rPr lang="en-US" sz="2400" dirty="0">
                <a:solidFill>
                  <a:schemeClr val="bg1">
                    <a:lumMod val="50000"/>
                  </a:schemeClr>
                </a:solidFill>
                <a:latin typeface="Corbel" panose="020B0503020204020204" pitchFamily="34" charset="0"/>
                <a:cs typeface="Didot" panose="02000503000000020003" pitchFamily="2" charset="-79"/>
              </a:rPr>
              <a:t/>
            </a:r>
            <a:br>
              <a:rPr lang="en-US" sz="2400" dirty="0">
                <a:solidFill>
                  <a:schemeClr val="bg1">
                    <a:lumMod val="50000"/>
                  </a:schemeClr>
                </a:solidFill>
                <a:latin typeface="Corbel" panose="020B0503020204020204" pitchFamily="34" charset="0"/>
                <a:cs typeface="Didot" panose="02000503000000020003" pitchFamily="2" charset="-79"/>
              </a:rPr>
            </a:br>
            <a:r>
              <a:rPr lang="en-GB" sz="2400" dirty="0">
                <a:solidFill>
                  <a:schemeClr val="bg1">
                    <a:lumMod val="50000"/>
                  </a:schemeClr>
                </a:solidFill>
                <a:latin typeface="Corbel" panose="020B0503020204020204" pitchFamily="34" charset="0"/>
                <a:cs typeface="Didot" panose="02000503000000020003" pitchFamily="2" charset="-79"/>
              </a:rPr>
              <a:t>They are </a:t>
            </a:r>
            <a:r>
              <a:rPr lang="en-GB" sz="2400" b="1" dirty="0">
                <a:solidFill>
                  <a:schemeClr val="bg1">
                    <a:lumMod val="50000"/>
                  </a:schemeClr>
                </a:solidFill>
                <a:latin typeface="Corbel" panose="020B0503020204020204" pitchFamily="34" charset="0"/>
                <a:cs typeface="Didot" panose="02000503000000020003" pitchFamily="2" charset="-79"/>
              </a:rPr>
              <a:t>mostly sacred</a:t>
            </a:r>
            <a:r>
              <a:rPr lang="en-GB" sz="2400" dirty="0">
                <a:solidFill>
                  <a:schemeClr val="bg1">
                    <a:lumMod val="50000"/>
                  </a:schemeClr>
                </a:solidFill>
                <a:latin typeface="Corbel" panose="020B0503020204020204" pitchFamily="34" charset="0"/>
                <a:cs typeface="Didot" panose="02000503000000020003" pitchFamily="2" charset="-79"/>
              </a:rPr>
              <a:t> and are often </a:t>
            </a:r>
            <a:r>
              <a:rPr lang="en-US" sz="2400" dirty="0">
                <a:solidFill>
                  <a:schemeClr val="bg1">
                    <a:lumMod val="50000"/>
                  </a:schemeClr>
                </a:solidFill>
                <a:latin typeface="Corbel" panose="020B0503020204020204" pitchFamily="34" charset="0"/>
                <a:cs typeface="Didot" panose="02000503000000020003" pitchFamily="2" charset="-79"/>
              </a:rPr>
              <a:t/>
            </a:r>
            <a:br>
              <a:rPr lang="en-US" sz="2400" dirty="0">
                <a:solidFill>
                  <a:schemeClr val="bg1">
                    <a:lumMod val="50000"/>
                  </a:schemeClr>
                </a:solidFill>
                <a:latin typeface="Corbel" panose="020B0503020204020204" pitchFamily="34" charset="0"/>
                <a:cs typeface="Didot" panose="02000503000000020003" pitchFamily="2" charset="-79"/>
              </a:rPr>
            </a:br>
            <a:r>
              <a:rPr lang="en-US" sz="2400" dirty="0">
                <a:solidFill>
                  <a:schemeClr val="bg1">
                    <a:lumMod val="50000"/>
                  </a:schemeClr>
                </a:solidFill>
                <a:latin typeface="Corbel" panose="020B0503020204020204" pitchFamily="34" charset="0"/>
                <a:cs typeface="Didot" panose="02000503000000020003" pitchFamily="2" charset="-79"/>
              </a:rPr>
              <a:t/>
            </a:r>
            <a:br>
              <a:rPr lang="en-US" sz="2400" dirty="0">
                <a:solidFill>
                  <a:schemeClr val="bg1">
                    <a:lumMod val="50000"/>
                  </a:schemeClr>
                </a:solidFill>
                <a:latin typeface="Corbel" panose="020B0503020204020204" pitchFamily="34" charset="0"/>
                <a:cs typeface="Didot" panose="02000503000000020003" pitchFamily="2" charset="-79"/>
              </a:rPr>
            </a:br>
            <a:r>
              <a:rPr lang="en-US" sz="2400" dirty="0">
                <a:solidFill>
                  <a:schemeClr val="bg1">
                    <a:lumMod val="50000"/>
                  </a:schemeClr>
                </a:solidFill>
                <a:latin typeface="Corbel" panose="020B0503020204020204" pitchFamily="34" charset="0"/>
                <a:cs typeface="Didot" panose="02000503000000020003" pitchFamily="2" charset="-79"/>
              </a:rPr>
              <a:t>They are </a:t>
            </a:r>
            <a:r>
              <a:rPr lang="en-GB" sz="2400" dirty="0">
                <a:solidFill>
                  <a:schemeClr val="bg1">
                    <a:lumMod val="50000"/>
                  </a:schemeClr>
                </a:solidFill>
                <a:latin typeface="Corbel" panose="020B0503020204020204" pitchFamily="34" charset="0"/>
                <a:cs typeface="Didot" panose="02000503000000020003" pitchFamily="2" charset="-79"/>
              </a:rPr>
              <a:t>associated with </a:t>
            </a:r>
            <a:r>
              <a:rPr lang="en-GB" sz="2400" b="1" dirty="0">
                <a:solidFill>
                  <a:schemeClr val="bg1">
                    <a:lumMod val="50000"/>
                  </a:schemeClr>
                </a:solidFill>
                <a:latin typeface="Corbel" panose="020B0503020204020204" pitchFamily="34" charset="0"/>
                <a:cs typeface="Didot" panose="02000503000000020003" pitchFamily="2" charset="-79"/>
              </a:rPr>
              <a:t>theology  and rituals. </a:t>
            </a:r>
            <a:r>
              <a:rPr lang="en-US" sz="2400" dirty="0">
                <a:solidFill>
                  <a:schemeClr val="bg1">
                    <a:lumMod val="50000"/>
                  </a:schemeClr>
                </a:solidFill>
                <a:latin typeface="Didot" panose="02000503000000020003" pitchFamily="2" charset="-79"/>
                <a:cs typeface="Didot" panose="02000503000000020003" pitchFamily="2" charset="-79"/>
              </a:rPr>
              <a:t/>
            </a:r>
            <a:br>
              <a:rPr lang="en-US" sz="2400" dirty="0">
                <a:solidFill>
                  <a:schemeClr val="bg1">
                    <a:lumMod val="50000"/>
                  </a:schemeClr>
                </a:solidFill>
                <a:latin typeface="Didot" panose="02000503000000020003" pitchFamily="2" charset="-79"/>
                <a:cs typeface="Didot" panose="02000503000000020003" pitchFamily="2" charset="-79"/>
              </a:rPr>
            </a:br>
            <a:endParaRPr lang="en-US" sz="2400" dirty="0">
              <a:solidFill>
                <a:schemeClr val="bg1">
                  <a:lumMod val="50000"/>
                </a:schemeClr>
              </a:solidFill>
              <a:latin typeface="Didot" panose="02000503000000020003" pitchFamily="2" charset="-79"/>
              <a:cs typeface="Didot" panose="02000503000000020003" pitchFamily="2" charset="-79"/>
            </a:endParaRPr>
          </a:p>
        </p:txBody>
      </p:sp>
    </p:spTree>
    <p:extLst>
      <p:ext uri="{BB962C8B-B14F-4D97-AF65-F5344CB8AC3E}">
        <p14:creationId xmlns:p14="http://schemas.microsoft.com/office/powerpoint/2010/main" val="19405459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69AD28-70FF-4C4D-8FFE-76DF4E304980}"/>
              </a:ext>
            </a:extLst>
          </p:cNvPr>
          <p:cNvPicPr>
            <a:picLocks noChangeAspect="1"/>
          </p:cNvPicPr>
          <p:nvPr/>
        </p:nvPicPr>
        <p:blipFill>
          <a:blip r:embed="rId2"/>
          <a:stretch>
            <a:fillRect/>
          </a:stretch>
        </p:blipFill>
        <p:spPr>
          <a:xfrm>
            <a:off x="5689600" y="2921000"/>
            <a:ext cx="812800" cy="1016000"/>
          </a:xfrm>
          <a:prstGeom prst="rect">
            <a:avLst/>
          </a:prstGeom>
        </p:spPr>
      </p:pic>
      <p:sp>
        <p:nvSpPr>
          <p:cNvPr id="2" name="Title 1">
            <a:extLst>
              <a:ext uri="{FF2B5EF4-FFF2-40B4-BE49-F238E27FC236}">
                <a16:creationId xmlns:a16="http://schemas.microsoft.com/office/drawing/2014/main" id="{5FD3FD15-54F4-F843-BDA2-F3E460F2BE01}"/>
              </a:ext>
            </a:extLst>
          </p:cNvPr>
          <p:cNvSpPr>
            <a:spLocks noGrp="1"/>
          </p:cNvSpPr>
          <p:nvPr>
            <p:ph type="title"/>
          </p:nvPr>
        </p:nvSpPr>
        <p:spPr>
          <a:xfrm>
            <a:off x="838200" y="365125"/>
            <a:ext cx="10515600" cy="6204117"/>
          </a:xfrm>
        </p:spPr>
        <p:txBody>
          <a:bodyPr/>
          <a:lstStyle/>
          <a:p>
            <a:r>
              <a:rPr lang="en-US"/>
              <a:t/>
            </a:r>
            <a:br>
              <a:rPr lang="en-US"/>
            </a:br>
            <a:r>
              <a:rPr lang="en-US"/>
              <a:t>Jacob Grimm:</a:t>
            </a:r>
            <a:br>
              <a:rPr lang="en-US"/>
            </a:br>
            <a:r>
              <a:rPr lang="en-US"/>
              <a:t>Wilhelm Grimm</a:t>
            </a:r>
            <a:br>
              <a:rPr lang="en-US"/>
            </a:br>
            <a:r>
              <a:rPr lang="en-US"/>
              <a:t/>
            </a:r>
            <a:br>
              <a:rPr lang="en-US"/>
            </a:br>
            <a:r>
              <a:rPr lang="en-US"/>
              <a:t>German </a:t>
            </a:r>
            <a:r>
              <a:rPr lang="en-US" err="1"/>
              <a:t>Myhthology</a:t>
            </a:r>
            <a:r>
              <a:rPr lang="en-US"/>
              <a:t/>
            </a:r>
            <a:br>
              <a:rPr lang="en-US"/>
            </a:br>
            <a:r>
              <a:rPr lang="en-US"/>
              <a:t/>
            </a:r>
            <a:br>
              <a:rPr lang="en-US"/>
            </a:br>
            <a:r>
              <a:rPr lang="en-US" sz="2400"/>
              <a:t>The study of Germanic mythology is an important element of </a:t>
            </a:r>
            <a:r>
              <a:rPr lang="en-US" sz="2400">
                <a:hlinkClick r:id="rId3" tooltip="Germanic philology"/>
              </a:rPr>
              <a:t>Germanic philology</a:t>
            </a:r>
            <a:endParaRPr lang="en-US" sz="2400"/>
          </a:p>
        </p:txBody>
      </p:sp>
      <p:pic>
        <p:nvPicPr>
          <p:cNvPr id="4" name="Picture 3">
            <a:extLst>
              <a:ext uri="{FF2B5EF4-FFF2-40B4-BE49-F238E27FC236}">
                <a16:creationId xmlns:a16="http://schemas.microsoft.com/office/drawing/2014/main" id="{9F3951E5-0817-CC49-A770-21C8044EDB41}"/>
              </a:ext>
            </a:extLst>
          </p:cNvPr>
          <p:cNvPicPr>
            <a:picLocks noChangeAspect="1"/>
          </p:cNvPicPr>
          <p:nvPr/>
        </p:nvPicPr>
        <p:blipFill>
          <a:blip r:embed="rId4"/>
          <a:stretch>
            <a:fillRect/>
          </a:stretch>
        </p:blipFill>
        <p:spPr>
          <a:xfrm>
            <a:off x="5126183" y="-55635"/>
            <a:ext cx="2597726" cy="2916315"/>
          </a:xfrm>
          <a:prstGeom prst="rect">
            <a:avLst/>
          </a:prstGeom>
        </p:spPr>
      </p:pic>
    </p:spTree>
    <p:extLst>
      <p:ext uri="{BB962C8B-B14F-4D97-AF65-F5344CB8AC3E}">
        <p14:creationId xmlns:p14="http://schemas.microsoft.com/office/powerpoint/2010/main" val="10531099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878CF4-FFC1-E340-A917-C905F28758B2}"/>
              </a:ext>
            </a:extLst>
          </p:cNvPr>
          <p:cNvPicPr>
            <a:picLocks noChangeAspect="1"/>
          </p:cNvPicPr>
          <p:nvPr/>
        </p:nvPicPr>
        <p:blipFill>
          <a:blip r:embed="rId3"/>
          <a:stretch>
            <a:fillRect/>
          </a:stretch>
        </p:blipFill>
        <p:spPr>
          <a:xfrm>
            <a:off x="5768890" y="889000"/>
            <a:ext cx="5089609" cy="2714458"/>
          </a:xfrm>
          <a:prstGeom prst="rect">
            <a:avLst/>
          </a:prstGeom>
        </p:spPr>
      </p:pic>
      <p:sp>
        <p:nvSpPr>
          <p:cNvPr id="2" name="Title 1">
            <a:extLst>
              <a:ext uri="{FF2B5EF4-FFF2-40B4-BE49-F238E27FC236}">
                <a16:creationId xmlns:a16="http://schemas.microsoft.com/office/drawing/2014/main" id="{E75436EC-2628-2E40-BDAB-8221B4BB8637}"/>
              </a:ext>
            </a:extLst>
          </p:cNvPr>
          <p:cNvSpPr>
            <a:spLocks noGrp="1"/>
          </p:cNvSpPr>
          <p:nvPr>
            <p:ph type="title"/>
          </p:nvPr>
        </p:nvSpPr>
        <p:spPr>
          <a:xfrm>
            <a:off x="838200" y="365125"/>
            <a:ext cx="10515600" cy="5975517"/>
          </a:xfrm>
        </p:spPr>
        <p:txBody>
          <a:bodyPr>
            <a:normAutofit fontScale="90000"/>
          </a:bodyPr>
          <a:lstStyle/>
          <a:p>
            <a:pPr fontAlgn="base"/>
            <a:r>
              <a:rPr lang="en-US" sz="3100" b="1" i="1" cap="all" dirty="0"/>
              <a:t/>
            </a:r>
            <a:br>
              <a:rPr lang="en-US" sz="3100" b="1" i="1" cap="all" dirty="0"/>
            </a:br>
            <a:r>
              <a:rPr lang="en-US" sz="3100" b="1" i="1" cap="all" dirty="0"/>
              <a:t/>
            </a:r>
            <a:br>
              <a:rPr lang="en-US" sz="3100" b="1" i="1" cap="all" dirty="0"/>
            </a:br>
            <a:r>
              <a:rPr lang="en-US" sz="3100" b="1" i="1" cap="all" dirty="0"/>
              <a:t/>
            </a:r>
            <a:br>
              <a:rPr lang="en-US" sz="3100" b="1" i="1" cap="all" dirty="0"/>
            </a:br>
            <a:r>
              <a:rPr lang="en-US" sz="3100" b="1" i="1" cap="all" dirty="0"/>
              <a:t/>
            </a:r>
            <a:br>
              <a:rPr lang="en-US" sz="3100" b="1" i="1" cap="all" dirty="0"/>
            </a:br>
            <a:r>
              <a:rPr lang="en-US" sz="3100" b="1" i="1" cap="all" dirty="0"/>
              <a:t/>
            </a:r>
            <a:br>
              <a:rPr lang="en-US" sz="3100" b="1" i="1" cap="all" dirty="0"/>
            </a:br>
            <a:r>
              <a:rPr lang="en-US" sz="3100" b="1" i="1" cap="all" dirty="0"/>
              <a:t/>
            </a:r>
            <a:br>
              <a:rPr lang="en-US" sz="3100" b="1" i="1" cap="all" dirty="0"/>
            </a:br>
            <a:r>
              <a:rPr lang="en-US" sz="3100" b="1" i="1" cap="all" dirty="0"/>
              <a:t/>
            </a:r>
            <a:br>
              <a:rPr lang="en-US" sz="3100" b="1" i="1" cap="all" dirty="0"/>
            </a:br>
            <a:r>
              <a:rPr lang="en-US" sz="3100" b="1" i="1" cap="all" dirty="0"/>
              <a:t/>
            </a:r>
            <a:br>
              <a:rPr lang="en-US" sz="3100" b="1" i="1" cap="all" dirty="0"/>
            </a:br>
            <a:r>
              <a:rPr lang="en-US" sz="3100" b="1" i="1" cap="all" dirty="0"/>
              <a:t/>
            </a:r>
            <a:br>
              <a:rPr lang="en-US" sz="3100" b="1" i="1" cap="all" dirty="0"/>
            </a:br>
            <a:r>
              <a:rPr lang="en-US" sz="3100" b="1" i="1" cap="all" dirty="0"/>
              <a:t/>
            </a:r>
            <a:br>
              <a:rPr lang="en-US" sz="3100" b="1" i="1" cap="all" dirty="0"/>
            </a:br>
            <a:r>
              <a:rPr lang="en-US" sz="3100" b="1" i="1" cap="all" dirty="0"/>
              <a:t/>
            </a:r>
            <a:br>
              <a:rPr lang="en-US" sz="3100" b="1" i="1" cap="all" dirty="0"/>
            </a:br>
            <a:r>
              <a:rPr lang="en-US" sz="3100" b="1" i="1" cap="all" dirty="0"/>
              <a:t>Myths acquire a second life through narrations and cultural events</a:t>
            </a:r>
            <a:br>
              <a:rPr lang="en-US" sz="3100" b="1" i="1" cap="all" dirty="0"/>
            </a:br>
            <a:r>
              <a:rPr lang="en-US" sz="2200" b="1" i="1" cap="all" dirty="0"/>
              <a:t/>
            </a:r>
            <a:br>
              <a:rPr lang="en-US" sz="2200" b="1" i="1" cap="all" dirty="0"/>
            </a:br>
            <a:endParaRPr lang="en-US" b="1" i="1" dirty="0">
              <a:solidFill>
                <a:schemeClr val="accent2">
                  <a:lumMod val="50000"/>
                </a:schemeClr>
              </a:solidFill>
            </a:endParaRPr>
          </a:p>
        </p:txBody>
      </p:sp>
    </p:spTree>
    <p:extLst>
      <p:ext uri="{BB962C8B-B14F-4D97-AF65-F5344CB8AC3E}">
        <p14:creationId xmlns:p14="http://schemas.microsoft.com/office/powerpoint/2010/main" val="30851103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63115-E2EF-B64E-9785-97DA60B27B58}"/>
              </a:ext>
            </a:extLst>
          </p:cNvPr>
          <p:cNvSpPr>
            <a:spLocks noGrp="1"/>
          </p:cNvSpPr>
          <p:nvPr>
            <p:ph type="title"/>
          </p:nvPr>
        </p:nvSpPr>
        <p:spPr/>
        <p:txBody>
          <a:bodyPr/>
          <a:lstStyle/>
          <a:p>
            <a:r>
              <a:rPr lang="en-US" b="1" dirty="0"/>
              <a:t>(2) Legends</a:t>
            </a:r>
            <a:br>
              <a:rPr lang="en-US" b="1" dirty="0"/>
            </a:br>
            <a:endParaRPr lang="en-US" dirty="0"/>
          </a:p>
        </p:txBody>
      </p:sp>
      <p:sp>
        <p:nvSpPr>
          <p:cNvPr id="3" name="Content Placeholder 2">
            <a:extLst>
              <a:ext uri="{FF2B5EF4-FFF2-40B4-BE49-F238E27FC236}">
                <a16:creationId xmlns:a16="http://schemas.microsoft.com/office/drawing/2014/main" id="{331D3284-9B23-B742-9EC9-9EE3C426B165}"/>
              </a:ext>
            </a:extLst>
          </p:cNvPr>
          <p:cNvSpPr>
            <a:spLocks noGrp="1"/>
          </p:cNvSpPr>
          <p:nvPr>
            <p:ph idx="1"/>
          </p:nvPr>
        </p:nvSpPr>
        <p:spPr>
          <a:xfrm>
            <a:off x="900544" y="207818"/>
            <a:ext cx="10453255" cy="5969145"/>
          </a:xfrm>
        </p:spPr>
        <p:txBody>
          <a:bodyPr>
            <a:normAutofit fontScale="77500" lnSpcReduction="20000"/>
          </a:bodyPr>
          <a:lstStyle/>
          <a:p>
            <a:pPr marL="0" indent="0">
              <a:buNone/>
            </a:pPr>
            <a:endParaRPr lang="en-US" dirty="0">
              <a:latin typeface="Didot" panose="02000503000000020003" pitchFamily="2" charset="-79"/>
              <a:cs typeface="Didot" panose="02000503000000020003" pitchFamily="2" charset="-79"/>
            </a:endParaRPr>
          </a:p>
          <a:p>
            <a:pPr marL="0" indent="0">
              <a:buNone/>
            </a:pPr>
            <a:r>
              <a:rPr lang="en-US" dirty="0">
                <a:cs typeface="Didot" panose="02000503000000020003" pitchFamily="2" charset="-79"/>
              </a:rPr>
              <a:t>			</a:t>
            </a:r>
          </a:p>
          <a:p>
            <a:pPr marL="0" indent="0">
              <a:buNone/>
            </a:pPr>
            <a:endParaRPr lang="en-US" dirty="0"/>
          </a:p>
          <a:p>
            <a:pPr marL="0" indent="0">
              <a:buNone/>
            </a:pPr>
            <a:endParaRPr lang="en-US" dirty="0"/>
          </a:p>
          <a:p>
            <a:pPr marL="0" indent="0">
              <a:buNone/>
            </a:pPr>
            <a:endParaRPr lang="en-US" dirty="0"/>
          </a:p>
          <a:p>
            <a:pPr marL="0" indent="0">
              <a:buNone/>
            </a:pPr>
            <a:r>
              <a:rPr lang="en-US" dirty="0">
                <a:cs typeface="Didot" panose="02000503000000020003" pitchFamily="2" charset="-79"/>
              </a:rPr>
              <a:t>Legends are</a:t>
            </a:r>
            <a:r>
              <a:rPr lang="en-US" b="1" dirty="0">
                <a:cs typeface="Didot" panose="02000503000000020003" pitchFamily="2" charset="-79"/>
              </a:rPr>
              <a:t> </a:t>
            </a:r>
            <a:r>
              <a:rPr lang="en-US" dirty="0">
                <a:solidFill>
                  <a:schemeClr val="accent2">
                    <a:lumMod val="50000"/>
                  </a:schemeClr>
                </a:solidFill>
                <a:cs typeface="Didot" panose="02000503000000020003" pitchFamily="2" charset="-79"/>
              </a:rPr>
              <a:t>marvelous stories</a:t>
            </a:r>
            <a:r>
              <a:rPr lang="en-US" dirty="0">
                <a:cs typeface="Didot" panose="02000503000000020003" pitchFamily="2" charset="-79"/>
              </a:rPr>
              <a:t>; </a:t>
            </a:r>
          </a:p>
          <a:p>
            <a:pPr marL="0" indent="0">
              <a:buNone/>
            </a:pPr>
            <a:endParaRPr lang="en-US" dirty="0">
              <a:cs typeface="Didot" panose="02000503000000020003" pitchFamily="2" charset="-79"/>
            </a:endParaRPr>
          </a:p>
          <a:p>
            <a:pPr marL="0" indent="0">
              <a:buNone/>
            </a:pPr>
            <a:r>
              <a:rPr lang="en-US" b="1" dirty="0">
                <a:cs typeface="Didot" panose="02000503000000020003" pitchFamily="2" charset="-79"/>
              </a:rPr>
              <a:t>historical facts </a:t>
            </a:r>
            <a:r>
              <a:rPr lang="en-US" dirty="0">
                <a:cs typeface="Didot" panose="02000503000000020003" pitchFamily="2" charset="-79"/>
              </a:rPr>
              <a:t>are transformed by means of </a:t>
            </a:r>
            <a:r>
              <a:rPr lang="en-US" b="1" dirty="0">
                <a:cs typeface="Didot" panose="02000503000000020003" pitchFamily="2" charset="-79"/>
              </a:rPr>
              <a:t>popular imagination or poetical invention. </a:t>
            </a:r>
          </a:p>
          <a:p>
            <a:pPr marL="0" indent="0">
              <a:buNone/>
            </a:pPr>
            <a:endParaRPr lang="en-US" dirty="0">
              <a:cs typeface="Didot" panose="02000503000000020003" pitchFamily="2" charset="-79"/>
            </a:endParaRPr>
          </a:p>
          <a:p>
            <a:pPr marL="0" indent="0">
              <a:buNone/>
            </a:pPr>
            <a:r>
              <a:rPr lang="en-US" dirty="0">
                <a:cs typeface="Didot" panose="02000503000000020003" pitchFamily="2" charset="-79"/>
              </a:rPr>
              <a:t>They are </a:t>
            </a:r>
            <a:r>
              <a:rPr lang="en-US" b="1" dirty="0">
                <a:cs typeface="Didot" panose="02000503000000020003" pitchFamily="2" charset="-79"/>
              </a:rPr>
              <a:t>embellished representations </a:t>
            </a:r>
            <a:r>
              <a:rPr lang="en-US" dirty="0">
                <a:cs typeface="Didot" panose="02000503000000020003" pitchFamily="2" charset="-79"/>
              </a:rPr>
              <a:t>of life, heroic deeds, </a:t>
            </a:r>
          </a:p>
          <a:p>
            <a:pPr marL="0" indent="0">
              <a:buNone/>
            </a:pPr>
            <a:r>
              <a:rPr lang="en-US" b="1" dirty="0">
                <a:cs typeface="Didot" panose="02000503000000020003" pitchFamily="2" charset="-79"/>
              </a:rPr>
              <a:t>engraved in collective memory. </a:t>
            </a:r>
          </a:p>
          <a:p>
            <a:pPr marL="0" indent="0">
              <a:buNone/>
            </a:pPr>
            <a:endParaRPr lang="en-US" dirty="0">
              <a:cs typeface="Didot" panose="02000503000000020003" pitchFamily="2" charset="-79"/>
            </a:endParaRPr>
          </a:p>
          <a:p>
            <a:pPr marL="0" indent="0">
              <a:buNone/>
            </a:pPr>
            <a:r>
              <a:rPr lang="en-US" dirty="0">
                <a:cs typeface="Didot" panose="02000503000000020003" pitchFamily="2" charset="-79"/>
              </a:rPr>
              <a:t>Old legends and folklore are </a:t>
            </a:r>
            <a:r>
              <a:rPr lang="en-US" b="1" dirty="0">
                <a:cs typeface="Didot" panose="02000503000000020003" pitchFamily="2" charset="-79"/>
              </a:rPr>
              <a:t>constituent of popular traditions. </a:t>
            </a:r>
          </a:p>
          <a:p>
            <a:pPr marL="0" indent="0">
              <a:buNone/>
            </a:pPr>
            <a:endParaRPr lang="en-US" dirty="0">
              <a:cs typeface="Didot" panose="02000503000000020003" pitchFamily="2" charset="-79"/>
            </a:endParaRPr>
          </a:p>
          <a:p>
            <a:pPr marL="0" indent="0">
              <a:buNone/>
            </a:pPr>
            <a:r>
              <a:rPr lang="en-US" dirty="0">
                <a:cs typeface="Didot" panose="02000503000000020003" pitchFamily="2" charset="-79"/>
              </a:rPr>
              <a:t>They are mostly connected with a given territory and civilization.</a:t>
            </a:r>
          </a:p>
        </p:txBody>
      </p:sp>
      <p:pic>
        <p:nvPicPr>
          <p:cNvPr id="4" name="Picture 3">
            <a:extLst>
              <a:ext uri="{FF2B5EF4-FFF2-40B4-BE49-F238E27FC236}">
                <a16:creationId xmlns:a16="http://schemas.microsoft.com/office/drawing/2014/main" id="{8DB2CCF6-1C25-134E-81D1-39A130127EF1}"/>
              </a:ext>
            </a:extLst>
          </p:cNvPr>
          <p:cNvPicPr>
            <a:picLocks noChangeAspect="1"/>
          </p:cNvPicPr>
          <p:nvPr/>
        </p:nvPicPr>
        <p:blipFill>
          <a:blip r:embed="rId2"/>
          <a:stretch>
            <a:fillRect/>
          </a:stretch>
        </p:blipFill>
        <p:spPr>
          <a:xfrm>
            <a:off x="9144000" y="189917"/>
            <a:ext cx="3048000" cy="1607127"/>
          </a:xfrm>
          <a:prstGeom prst="rect">
            <a:avLst/>
          </a:prstGeom>
        </p:spPr>
      </p:pic>
    </p:spTree>
    <p:extLst>
      <p:ext uri="{BB962C8B-B14F-4D97-AF65-F5344CB8AC3E}">
        <p14:creationId xmlns:p14="http://schemas.microsoft.com/office/powerpoint/2010/main" val="30242187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7F8EB-F1D1-614A-9D2E-4E039AC36436}"/>
              </a:ext>
            </a:extLst>
          </p:cNvPr>
          <p:cNvSpPr>
            <a:spLocks noGrp="1"/>
          </p:cNvSpPr>
          <p:nvPr>
            <p:ph type="title"/>
          </p:nvPr>
        </p:nvSpPr>
        <p:spPr/>
        <p:txBody>
          <a:bodyPr/>
          <a:lstStyle/>
          <a:p>
            <a:r>
              <a:rPr lang="en-US" dirty="0">
                <a:latin typeface="Corbel" panose="020B0503020204020204" pitchFamily="34" charset="0"/>
                <a:cs typeface="Didot" panose="02000503000000020003" pitchFamily="2" charset="-79"/>
              </a:rPr>
              <a:t>(3) </a:t>
            </a:r>
            <a:r>
              <a:rPr lang="en-US" dirty="0" err="1">
                <a:latin typeface="Corbel" panose="020B0503020204020204" pitchFamily="34" charset="0"/>
                <a:cs typeface="Didot" panose="02000503000000020003" pitchFamily="2" charset="-79"/>
              </a:rPr>
              <a:t>Tale,fairy</a:t>
            </a:r>
            <a:r>
              <a:rPr lang="en-US" dirty="0">
                <a:latin typeface="Corbel" panose="020B0503020204020204" pitchFamily="34" charset="0"/>
                <a:cs typeface="Didot" panose="02000503000000020003" pitchFamily="2" charset="-79"/>
              </a:rPr>
              <a:t> tale, folk tale, belief </a:t>
            </a:r>
            <a:r>
              <a:rPr lang="en-US" dirty="0" err="1">
                <a:latin typeface="Corbel" panose="020B0503020204020204" pitchFamily="34" charset="0"/>
                <a:cs typeface="Didot" panose="02000503000000020003" pitchFamily="2" charset="-79"/>
              </a:rPr>
              <a:t>tale,etc</a:t>
            </a:r>
            <a:r>
              <a:rPr lang="en-US" dirty="0">
                <a:latin typeface="Didot" panose="02000503000000020003" pitchFamily="2" charset="-79"/>
                <a:cs typeface="Didot" panose="02000503000000020003" pitchFamily="2" charset="-79"/>
              </a:rPr>
              <a:t>.</a:t>
            </a:r>
          </a:p>
        </p:txBody>
      </p:sp>
      <p:sp>
        <p:nvSpPr>
          <p:cNvPr id="3" name="Content Placeholder 2">
            <a:extLst>
              <a:ext uri="{FF2B5EF4-FFF2-40B4-BE49-F238E27FC236}">
                <a16:creationId xmlns:a16="http://schemas.microsoft.com/office/drawing/2014/main" id="{8CBE3DB3-F94A-3E4B-A583-EEAE83886024}"/>
              </a:ext>
            </a:extLst>
          </p:cNvPr>
          <p:cNvSpPr>
            <a:spLocks noGrp="1"/>
          </p:cNvSpPr>
          <p:nvPr>
            <p:ph idx="1"/>
          </p:nvPr>
        </p:nvSpPr>
        <p:spPr>
          <a:xfrm>
            <a:off x="838200" y="1406236"/>
            <a:ext cx="10515600" cy="5451763"/>
          </a:xfrm>
        </p:spPr>
        <p:txBody>
          <a:bodyPr>
            <a:normAutofit fontScale="40000" lnSpcReduction="20000"/>
          </a:bodyPr>
          <a:lstStyle/>
          <a:p>
            <a:pPr marL="0" indent="0">
              <a:buNone/>
            </a:pPr>
            <a:endParaRPr lang="en-GB" sz="2900" b="1" i="1" dirty="0">
              <a:latin typeface="Corbel" panose="020B0503020204020204" pitchFamily="34" charset="0"/>
              <a:cs typeface="Didot" panose="02000503000000020003" pitchFamily="2" charset="-79"/>
            </a:endParaRPr>
          </a:p>
          <a:p>
            <a:pPr marL="0" indent="0">
              <a:buNone/>
            </a:pPr>
            <a:r>
              <a:rPr lang="en-GB" sz="4000" b="1" dirty="0">
                <a:latin typeface="Corbel" panose="020B0503020204020204" pitchFamily="34" charset="0"/>
                <a:cs typeface="Didot" panose="02000503000000020003" pitchFamily="2" charset="-79"/>
              </a:rPr>
              <a:t>The most ancient stories </a:t>
            </a:r>
            <a:r>
              <a:rPr lang="en-GB" sz="4000" dirty="0">
                <a:latin typeface="Corbel" panose="020B0503020204020204" pitchFamily="34" charset="0"/>
                <a:cs typeface="Didot" panose="02000503000000020003" pitchFamily="2" charset="-79"/>
              </a:rPr>
              <a:t>of our culture</a:t>
            </a:r>
            <a:r>
              <a:rPr lang="en-GB" sz="4000" b="1" dirty="0">
                <a:latin typeface="Corbel" panose="020B0503020204020204" pitchFamily="34" charset="0"/>
                <a:cs typeface="Didot" panose="02000503000000020003" pitchFamily="2" charset="-79"/>
              </a:rPr>
              <a:t> </a:t>
            </a:r>
            <a:endParaRPr lang="en-GB" sz="4000" dirty="0">
              <a:latin typeface="Corbel" panose="020B0503020204020204" pitchFamily="34" charset="0"/>
              <a:cs typeface="Didot" panose="02000503000000020003" pitchFamily="2" charset="-79"/>
            </a:endParaRPr>
          </a:p>
          <a:p>
            <a:pPr marL="0" indent="0">
              <a:buNone/>
            </a:pPr>
            <a:endParaRPr lang="en-GB" sz="4000" dirty="0">
              <a:latin typeface="Corbel" panose="020B0503020204020204" pitchFamily="34" charset="0"/>
              <a:cs typeface="Didot" panose="02000503000000020003" pitchFamily="2" charset="-79"/>
            </a:endParaRPr>
          </a:p>
          <a:p>
            <a:pPr marL="0" indent="0">
              <a:buNone/>
            </a:pPr>
            <a:r>
              <a:rPr lang="en-GB" sz="4000" b="1" dirty="0">
                <a:latin typeface="Corbel" panose="020B0503020204020204" pitchFamily="34" charset="0"/>
                <a:cs typeface="Didot" panose="02000503000000020003" pitchFamily="2" charset="-79"/>
              </a:rPr>
              <a:t>Universal plot themes</a:t>
            </a:r>
          </a:p>
          <a:p>
            <a:pPr marL="0" indent="0">
              <a:buNone/>
            </a:pPr>
            <a:endParaRPr lang="en-GB" sz="4000" b="1" dirty="0">
              <a:latin typeface="Corbel" panose="020B0503020204020204" pitchFamily="34" charset="0"/>
              <a:cs typeface="Didot" panose="02000503000000020003" pitchFamily="2" charset="-79"/>
            </a:endParaRPr>
          </a:p>
          <a:p>
            <a:pPr marL="0" indent="0">
              <a:buNone/>
            </a:pPr>
            <a:r>
              <a:rPr lang="en-GB" sz="4000" b="1" dirty="0">
                <a:latin typeface="Corbel" panose="020B0503020204020204" pitchFamily="34" charset="0"/>
                <a:cs typeface="Didot" panose="02000503000000020003" pitchFamily="2" charset="-79"/>
              </a:rPr>
              <a:t>The questing self meets helpers and enemies; </a:t>
            </a:r>
          </a:p>
          <a:p>
            <a:pPr marL="0" indent="0">
              <a:buNone/>
            </a:pPr>
            <a:endParaRPr lang="en-GB" sz="4000" b="1" dirty="0">
              <a:latin typeface="Corbel" panose="020B0503020204020204" pitchFamily="34" charset="0"/>
              <a:cs typeface="Didot" panose="02000503000000020003" pitchFamily="2" charset="-79"/>
            </a:endParaRPr>
          </a:p>
          <a:p>
            <a:pPr marL="0" indent="0">
              <a:buNone/>
            </a:pPr>
            <a:r>
              <a:rPr lang="en-GB" sz="4000" b="1" dirty="0">
                <a:latin typeface="Corbel" panose="020B0503020204020204" pitchFamily="34" charset="0"/>
                <a:cs typeface="Didot" panose="02000503000000020003" pitchFamily="2" charset="-79"/>
              </a:rPr>
              <a:t>The ending is always happy;</a:t>
            </a:r>
          </a:p>
          <a:p>
            <a:pPr marL="0" indent="0">
              <a:buNone/>
            </a:pPr>
            <a:endParaRPr lang="en-GB" sz="4000" dirty="0">
              <a:latin typeface="Corbel" panose="020B0503020204020204" pitchFamily="34" charset="0"/>
              <a:cs typeface="Didot" panose="02000503000000020003" pitchFamily="2" charset="-79"/>
            </a:endParaRPr>
          </a:p>
          <a:p>
            <a:pPr marL="0" indent="0">
              <a:buNone/>
            </a:pPr>
            <a:r>
              <a:rPr lang="en-GB" sz="4000" dirty="0">
                <a:latin typeface="Corbel" panose="020B0503020204020204" pitchFamily="34" charset="0"/>
                <a:cs typeface="Didot" panose="02000503000000020003" pitchFamily="2" charset="-79"/>
              </a:rPr>
              <a:t>They </a:t>
            </a:r>
            <a:r>
              <a:rPr lang="en-GB" sz="4000" u="sng" dirty="0">
                <a:latin typeface="Corbel" panose="020B0503020204020204" pitchFamily="34" charset="0"/>
                <a:cs typeface="Didot" panose="02000503000000020003" pitchFamily="2" charset="-79"/>
              </a:rPr>
              <a:t>c</a:t>
            </a:r>
            <a:r>
              <a:rPr lang="en-GB" sz="4000" b="1" dirty="0">
                <a:latin typeface="Corbel" panose="020B0503020204020204" pitchFamily="34" charset="0"/>
                <a:cs typeface="Didot" panose="02000503000000020003" pitchFamily="2" charset="-79"/>
              </a:rPr>
              <a:t>ommunicate directly! </a:t>
            </a:r>
          </a:p>
          <a:p>
            <a:pPr marL="0" indent="0">
              <a:buNone/>
            </a:pPr>
            <a:endParaRPr lang="en-GB" sz="4000" b="1" dirty="0">
              <a:latin typeface="Corbel" panose="020B0503020204020204" pitchFamily="34" charset="0"/>
              <a:cs typeface="Didot" panose="02000503000000020003" pitchFamily="2" charset="-79"/>
            </a:endParaRPr>
          </a:p>
          <a:p>
            <a:pPr marL="0" indent="0">
              <a:buNone/>
            </a:pPr>
            <a:r>
              <a:rPr lang="en-GB" sz="4000" b="1" dirty="0">
                <a:latin typeface="Corbel" panose="020B0503020204020204" pitchFamily="34" charset="0"/>
                <a:cs typeface="Didot" panose="02000503000000020003" pitchFamily="2" charset="-79"/>
              </a:rPr>
              <a:t>They lack psychological explanation </a:t>
            </a:r>
            <a:r>
              <a:rPr lang="en-GB" sz="4000" dirty="0">
                <a:latin typeface="Corbel" panose="020B0503020204020204" pitchFamily="34" charset="0"/>
                <a:cs typeface="Didot" panose="02000503000000020003" pitchFamily="2" charset="-79"/>
              </a:rPr>
              <a:t>(Eric Bern life scripts) </a:t>
            </a:r>
          </a:p>
          <a:p>
            <a:pPr marL="0" indent="0">
              <a:buNone/>
            </a:pPr>
            <a:endParaRPr lang="en-GB" sz="4000" b="1" dirty="0">
              <a:latin typeface="Corbel" panose="020B0503020204020204" pitchFamily="34" charset="0"/>
              <a:cs typeface="Didot" panose="02000503000000020003" pitchFamily="2" charset="-79"/>
            </a:endParaRPr>
          </a:p>
          <a:p>
            <a:pPr marL="0" indent="0">
              <a:buNone/>
            </a:pPr>
            <a:r>
              <a:rPr lang="en-GB" sz="4000" b="1" dirty="0">
                <a:latin typeface="Corbel" panose="020B0503020204020204" pitchFamily="34" charset="0"/>
                <a:cs typeface="Didot" panose="02000503000000020003" pitchFamily="2" charset="-79"/>
              </a:rPr>
              <a:t>No details; </a:t>
            </a:r>
          </a:p>
          <a:p>
            <a:pPr marL="0" indent="0">
              <a:buNone/>
            </a:pPr>
            <a:endParaRPr lang="en-GB" sz="4000" dirty="0">
              <a:latin typeface="Corbel" panose="020B0503020204020204" pitchFamily="34" charset="0"/>
              <a:cs typeface="Didot" panose="02000503000000020003" pitchFamily="2" charset="-79"/>
            </a:endParaRPr>
          </a:p>
          <a:p>
            <a:pPr marL="0" indent="0">
              <a:buNone/>
            </a:pPr>
            <a:r>
              <a:rPr lang="en-GB" sz="4000" dirty="0">
                <a:latin typeface="Corbel" panose="020B0503020204020204" pitchFamily="34" charset="0"/>
                <a:cs typeface="Didot" panose="02000503000000020003" pitchFamily="2" charset="-79"/>
              </a:rPr>
              <a:t>Fairy tales are </a:t>
            </a:r>
            <a:r>
              <a:rPr lang="en-GB" sz="4000" b="1" dirty="0">
                <a:latin typeface="Corbel" panose="020B0503020204020204" pitchFamily="34" charset="0"/>
                <a:cs typeface="Didot" panose="02000503000000020003" pitchFamily="2" charset="-79"/>
              </a:rPr>
              <a:t>simple, direct, and complete.</a:t>
            </a:r>
            <a:r>
              <a:rPr lang="en-US" sz="4000" b="1" dirty="0">
                <a:latin typeface="Corbel" panose="020B0503020204020204" pitchFamily="34" charset="0"/>
                <a:cs typeface="Didot" panose="02000503000000020003" pitchFamily="2" charset="-79"/>
              </a:rPr>
              <a:t> </a:t>
            </a:r>
          </a:p>
          <a:p>
            <a:pPr marL="0" indent="0">
              <a:buNone/>
            </a:pPr>
            <a:endParaRPr lang="en-US" sz="4000" dirty="0">
              <a:latin typeface="Corbel" panose="020B0503020204020204" pitchFamily="34" charset="0"/>
              <a:cs typeface="Didot" panose="02000503000000020003" pitchFamily="2" charset="-79"/>
            </a:endParaRPr>
          </a:p>
          <a:p>
            <a:pPr marL="0" indent="0">
              <a:buNone/>
            </a:pPr>
            <a:r>
              <a:rPr lang="en-US" sz="4000" dirty="0">
                <a:latin typeface="Corbel" panose="020B0503020204020204" pitchFamily="34" charset="0"/>
                <a:cs typeface="Didot" panose="02000503000000020003" pitchFamily="2" charset="-79"/>
              </a:rPr>
              <a:t>Mostly </a:t>
            </a:r>
            <a:r>
              <a:rPr lang="en-US" sz="4000" b="1" dirty="0">
                <a:latin typeface="Corbel" panose="020B0503020204020204" pitchFamily="34" charset="0"/>
                <a:cs typeface="Didot" panose="02000503000000020003" pitchFamily="2" charset="-79"/>
              </a:rPr>
              <a:t>quite short narratives of inspirational facts. </a:t>
            </a:r>
          </a:p>
          <a:p>
            <a:endParaRPr lang="en-US" dirty="0"/>
          </a:p>
        </p:txBody>
      </p:sp>
    </p:spTree>
    <p:extLst>
      <p:ext uri="{BB962C8B-B14F-4D97-AF65-F5344CB8AC3E}">
        <p14:creationId xmlns:p14="http://schemas.microsoft.com/office/powerpoint/2010/main" val="16918239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5B3A9-F5B4-FA45-BA24-4AAA85890819}"/>
              </a:ext>
            </a:extLst>
          </p:cNvPr>
          <p:cNvSpPr>
            <a:spLocks noGrp="1"/>
          </p:cNvSpPr>
          <p:nvPr>
            <p:ph type="title"/>
          </p:nvPr>
        </p:nvSpPr>
        <p:spPr/>
        <p:txBody>
          <a:bodyPr>
            <a:normAutofit fontScale="90000"/>
          </a:bodyPr>
          <a:lstStyle/>
          <a:p>
            <a:r>
              <a:rPr lang="en-GB" sz="2400" dirty="0">
                <a:solidFill>
                  <a:schemeClr val="accent2">
                    <a:lumMod val="75000"/>
                  </a:schemeClr>
                </a:solidFill>
                <a:latin typeface="Corbel" panose="020B0503020204020204" pitchFamily="34" charset="0"/>
                <a:cs typeface="Didot" panose="02000503000000020003" pitchFamily="2" charset="-79"/>
              </a:rPr>
              <a:t>In his </a:t>
            </a:r>
            <a:r>
              <a:rPr lang="en-GB" sz="2400" i="1" dirty="0">
                <a:solidFill>
                  <a:schemeClr val="accent2">
                    <a:lumMod val="75000"/>
                  </a:schemeClr>
                </a:solidFill>
                <a:latin typeface="Corbel" panose="020B0503020204020204" pitchFamily="34" charset="0"/>
                <a:cs typeface="Didot" panose="02000503000000020003" pitchFamily="2" charset="-79"/>
              </a:rPr>
              <a:t>Morphology of Folk Story,</a:t>
            </a:r>
            <a:r>
              <a:rPr lang="en-GB" sz="2400" b="1" dirty="0">
                <a:solidFill>
                  <a:schemeClr val="accent2">
                    <a:lumMod val="75000"/>
                  </a:schemeClr>
                </a:solidFill>
                <a:latin typeface="Corbel" panose="020B0503020204020204" pitchFamily="34" charset="0"/>
                <a:cs typeface="Didot" panose="02000503000000020003" pitchFamily="2" charset="-79"/>
              </a:rPr>
              <a:t> Vladimir </a:t>
            </a:r>
            <a:r>
              <a:rPr lang="en-GB" sz="2400" dirty="0">
                <a:solidFill>
                  <a:schemeClr val="accent2">
                    <a:lumMod val="75000"/>
                  </a:schemeClr>
                </a:solidFill>
                <a:latin typeface="Corbel" panose="020B0503020204020204" pitchFamily="34" charset="0"/>
                <a:cs typeface="Didot" panose="02000503000000020003" pitchFamily="2" charset="-79"/>
              </a:rPr>
              <a:t>Propp (2009) points out </a:t>
            </a:r>
            <a:r>
              <a:rPr lang="en-GB" sz="2400" b="1" dirty="0">
                <a:solidFill>
                  <a:schemeClr val="accent2">
                    <a:lumMod val="75000"/>
                  </a:schemeClr>
                </a:solidFill>
                <a:latin typeface="Corbel" panose="020B0503020204020204" pitchFamily="34" charset="0"/>
                <a:cs typeface="Didot" panose="02000503000000020003" pitchFamily="2" charset="-79"/>
              </a:rPr>
              <a:t/>
            </a:r>
            <a:br>
              <a:rPr lang="en-GB" sz="2400" b="1" dirty="0">
                <a:solidFill>
                  <a:schemeClr val="accent2">
                    <a:lumMod val="75000"/>
                  </a:schemeClr>
                </a:solidFill>
                <a:latin typeface="Corbel" panose="020B0503020204020204" pitchFamily="34" charset="0"/>
                <a:cs typeface="Didot" panose="02000503000000020003" pitchFamily="2" charset="-79"/>
              </a:rPr>
            </a:br>
            <a:r>
              <a:rPr lang="en-GB" sz="2400" b="1" dirty="0">
                <a:solidFill>
                  <a:schemeClr val="accent2">
                    <a:lumMod val="75000"/>
                  </a:schemeClr>
                </a:solidFill>
                <a:latin typeface="Corbel" panose="020B0503020204020204" pitchFamily="34" charset="0"/>
                <a:cs typeface="Didot" panose="02000503000000020003" pitchFamily="2" charset="-79"/>
              </a:rPr>
              <a:t/>
            </a:r>
            <a:br>
              <a:rPr lang="en-GB" sz="2400" b="1" dirty="0">
                <a:solidFill>
                  <a:schemeClr val="accent2">
                    <a:lumMod val="75000"/>
                  </a:schemeClr>
                </a:solidFill>
                <a:latin typeface="Corbel" panose="020B0503020204020204" pitchFamily="34" charset="0"/>
                <a:cs typeface="Didot" panose="02000503000000020003" pitchFamily="2" charset="-79"/>
              </a:rPr>
            </a:br>
            <a:r>
              <a:rPr lang="en-GB" sz="2400" b="1" dirty="0">
                <a:solidFill>
                  <a:schemeClr val="accent2">
                    <a:lumMod val="75000"/>
                  </a:schemeClr>
                </a:solidFill>
                <a:latin typeface="Corbel" panose="020B0503020204020204" pitchFamily="34" charset="0"/>
                <a:cs typeface="Didot" panose="02000503000000020003" pitchFamily="2" charset="-79"/>
              </a:rPr>
              <a:t>6 basic stories based on the following ancient tales:</a:t>
            </a:r>
            <a:r>
              <a:rPr lang="en-US" sz="2400" dirty="0">
                <a:latin typeface="Corbel" panose="020B0503020204020204" pitchFamily="34" charset="0"/>
              </a:rPr>
              <a:t/>
            </a:r>
            <a:br>
              <a:rPr lang="en-US" sz="2400" dirty="0">
                <a:latin typeface="Corbel" panose="020B0503020204020204" pitchFamily="34" charset="0"/>
              </a:rPr>
            </a:br>
            <a:endParaRPr lang="en-US" sz="2400" dirty="0">
              <a:latin typeface="Corbel" panose="020B0503020204020204" pitchFamily="34" charset="0"/>
            </a:endParaRPr>
          </a:p>
        </p:txBody>
      </p:sp>
      <p:sp>
        <p:nvSpPr>
          <p:cNvPr id="3" name="Content Placeholder 2">
            <a:extLst>
              <a:ext uri="{FF2B5EF4-FFF2-40B4-BE49-F238E27FC236}">
                <a16:creationId xmlns:a16="http://schemas.microsoft.com/office/drawing/2014/main" id="{C61EDD6D-8F09-8A4E-998B-784761B09244}"/>
              </a:ext>
            </a:extLst>
          </p:cNvPr>
          <p:cNvSpPr>
            <a:spLocks noGrp="1"/>
          </p:cNvSpPr>
          <p:nvPr>
            <p:ph idx="1"/>
          </p:nvPr>
        </p:nvSpPr>
        <p:spPr/>
        <p:txBody>
          <a:bodyPr>
            <a:normAutofit fontScale="85000" lnSpcReduction="20000"/>
          </a:bodyPr>
          <a:lstStyle/>
          <a:p>
            <a:pPr lvl="0"/>
            <a:r>
              <a:rPr lang="en-GB" b="1" dirty="0">
                <a:latin typeface="Corbel" panose="020B0503020204020204" pitchFamily="34" charset="0"/>
                <a:cs typeface="Didot" panose="02000503000000020003" pitchFamily="2" charset="-79"/>
              </a:rPr>
              <a:t>Cinderella</a:t>
            </a:r>
            <a:r>
              <a:rPr lang="en-GB" dirty="0">
                <a:latin typeface="Corbel" panose="020B0503020204020204" pitchFamily="34" charset="0"/>
                <a:cs typeface="Didot" panose="02000503000000020003" pitchFamily="2" charset="-79"/>
              </a:rPr>
              <a:t> stands for unrecognised virtue.</a:t>
            </a:r>
          </a:p>
          <a:p>
            <a:pPr lvl="0"/>
            <a:endParaRPr lang="en-US" dirty="0">
              <a:latin typeface="Corbel" panose="020B0503020204020204" pitchFamily="34" charset="0"/>
              <a:cs typeface="Didot" panose="02000503000000020003" pitchFamily="2" charset="-79"/>
            </a:endParaRPr>
          </a:p>
          <a:p>
            <a:pPr lvl="0"/>
            <a:r>
              <a:rPr lang="en-GB" b="1" dirty="0">
                <a:latin typeface="Corbel" panose="020B0503020204020204" pitchFamily="34" charset="0"/>
                <a:cs typeface="Didot" panose="02000503000000020003" pitchFamily="2" charset="-79"/>
              </a:rPr>
              <a:t>Achilles,</a:t>
            </a:r>
            <a:r>
              <a:rPr lang="en-GB" dirty="0">
                <a:latin typeface="Corbel" panose="020B0503020204020204" pitchFamily="34" charset="0"/>
                <a:cs typeface="Didot" panose="02000503000000020003" pitchFamily="2" charset="-79"/>
              </a:rPr>
              <a:t> a hero with a weak spot.  Every super hero has a weak spot.</a:t>
            </a:r>
          </a:p>
          <a:p>
            <a:pPr marL="0" lvl="0" indent="0">
              <a:buNone/>
            </a:pPr>
            <a:r>
              <a:rPr lang="en-GB" dirty="0">
                <a:latin typeface="Corbel" panose="020B0503020204020204" pitchFamily="34" charset="0"/>
                <a:cs typeface="Didot" panose="02000503000000020003" pitchFamily="2" charset="-79"/>
              </a:rPr>
              <a:t> </a:t>
            </a:r>
            <a:endParaRPr lang="en-US" dirty="0">
              <a:latin typeface="Corbel" panose="020B0503020204020204" pitchFamily="34" charset="0"/>
              <a:cs typeface="Didot" panose="02000503000000020003" pitchFamily="2" charset="-79"/>
            </a:endParaRPr>
          </a:p>
          <a:p>
            <a:pPr lvl="0"/>
            <a:r>
              <a:rPr lang="en-GB" dirty="0">
                <a:latin typeface="Corbel" panose="020B0503020204020204" pitchFamily="34" charset="0"/>
                <a:cs typeface="Didot" panose="02000503000000020003" pitchFamily="2" charset="-79"/>
              </a:rPr>
              <a:t>The Legend of </a:t>
            </a:r>
            <a:r>
              <a:rPr lang="en-GB" b="1" dirty="0">
                <a:latin typeface="Corbel" panose="020B0503020204020204" pitchFamily="34" charset="0"/>
                <a:cs typeface="Didot" panose="02000503000000020003" pitchFamily="2" charset="-79"/>
              </a:rPr>
              <a:t>Faust</a:t>
            </a:r>
            <a:r>
              <a:rPr lang="en-GB" dirty="0">
                <a:latin typeface="Corbel" panose="020B0503020204020204" pitchFamily="34" charset="0"/>
                <a:cs typeface="Didot" panose="02000503000000020003" pitchFamily="2" charset="-79"/>
              </a:rPr>
              <a:t> about the debt that must be repaid.  </a:t>
            </a:r>
          </a:p>
          <a:p>
            <a:pPr lvl="0"/>
            <a:endParaRPr lang="en-US" dirty="0">
              <a:latin typeface="Corbel" panose="020B0503020204020204" pitchFamily="34" charset="0"/>
              <a:cs typeface="Didot" panose="02000503000000020003" pitchFamily="2" charset="-79"/>
            </a:endParaRPr>
          </a:p>
          <a:p>
            <a:pPr lvl="0"/>
            <a:r>
              <a:rPr lang="en-GB" b="1" dirty="0">
                <a:latin typeface="Corbel" panose="020B0503020204020204" pitchFamily="34" charset="0"/>
                <a:cs typeface="Didot" panose="02000503000000020003" pitchFamily="2" charset="-79"/>
              </a:rPr>
              <a:t>Tristan and Isolde</a:t>
            </a:r>
            <a:r>
              <a:rPr lang="en-GB" dirty="0">
                <a:latin typeface="Corbel" panose="020B0503020204020204" pitchFamily="34" charset="0"/>
                <a:cs typeface="Didot" panose="02000503000000020003" pitchFamily="2" charset="-79"/>
              </a:rPr>
              <a:t>, the love triangle. </a:t>
            </a:r>
          </a:p>
          <a:p>
            <a:pPr lvl="0"/>
            <a:endParaRPr lang="en-US" dirty="0">
              <a:latin typeface="Corbel" panose="020B0503020204020204" pitchFamily="34" charset="0"/>
              <a:cs typeface="Didot" panose="02000503000000020003" pitchFamily="2" charset="-79"/>
            </a:endParaRPr>
          </a:p>
          <a:p>
            <a:pPr lvl="0"/>
            <a:r>
              <a:rPr lang="en-GB" dirty="0">
                <a:latin typeface="Corbel" panose="020B0503020204020204" pitchFamily="34" charset="0"/>
                <a:cs typeface="Didot" panose="02000503000000020003" pitchFamily="2" charset="-79"/>
              </a:rPr>
              <a:t>The song of the siren </a:t>
            </a:r>
            <a:r>
              <a:rPr lang="en-GB" b="1" dirty="0">
                <a:latin typeface="Corbel" panose="020B0503020204020204" pitchFamily="34" charset="0"/>
                <a:cs typeface="Didot" panose="02000503000000020003" pitchFamily="2" charset="-79"/>
              </a:rPr>
              <a:t>enchanted Odysseus</a:t>
            </a:r>
            <a:r>
              <a:rPr lang="en-GB" dirty="0">
                <a:latin typeface="Corbel" panose="020B0503020204020204" pitchFamily="34" charset="0"/>
                <a:cs typeface="Didot" panose="02000503000000020003" pitchFamily="2" charset="-79"/>
              </a:rPr>
              <a:t>. </a:t>
            </a:r>
          </a:p>
          <a:p>
            <a:pPr lvl="0"/>
            <a:endParaRPr lang="en-US" dirty="0">
              <a:latin typeface="Corbel" panose="020B0503020204020204" pitchFamily="34" charset="0"/>
              <a:cs typeface="Didot" panose="02000503000000020003" pitchFamily="2" charset="-79"/>
            </a:endParaRPr>
          </a:p>
          <a:p>
            <a:pPr lvl="0"/>
            <a:r>
              <a:rPr lang="en-GB" b="1" dirty="0">
                <a:latin typeface="Corbel" panose="020B0503020204020204" pitchFamily="34" charset="0"/>
                <a:cs typeface="Didot" panose="02000503000000020003" pitchFamily="2" charset="-79"/>
              </a:rPr>
              <a:t>Orpheus</a:t>
            </a:r>
            <a:r>
              <a:rPr lang="en-GB" dirty="0">
                <a:latin typeface="Corbel" panose="020B0503020204020204" pitchFamily="34" charset="0"/>
                <a:cs typeface="Didot" panose="02000503000000020003" pitchFamily="2" charset="-79"/>
              </a:rPr>
              <a:t>, the gift that is taken away.</a:t>
            </a:r>
            <a:endParaRPr lang="en-US" dirty="0">
              <a:latin typeface="Corbel" panose="020B0503020204020204" pitchFamily="34" charset="0"/>
              <a:cs typeface="Didot" panose="02000503000000020003" pitchFamily="2" charset="-79"/>
            </a:endParaRPr>
          </a:p>
          <a:p>
            <a:endParaRPr lang="en-US" dirty="0"/>
          </a:p>
        </p:txBody>
      </p:sp>
    </p:spTree>
    <p:extLst>
      <p:ext uri="{BB962C8B-B14F-4D97-AF65-F5344CB8AC3E}">
        <p14:creationId xmlns:p14="http://schemas.microsoft.com/office/powerpoint/2010/main" val="18641610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F99CB7D-B2A0-C542-975C-A2A5BCB5273D}"/>
              </a:ext>
            </a:extLst>
          </p:cNvPr>
          <p:cNvSpPr>
            <a:spLocks noGrp="1"/>
          </p:cNvSpPr>
          <p:nvPr>
            <p:ph type="title"/>
          </p:nvPr>
        </p:nvSpPr>
        <p:spPr>
          <a:xfrm>
            <a:off x="838200" y="365125"/>
            <a:ext cx="10515600" cy="2094057"/>
          </a:xfrm>
        </p:spPr>
        <p:txBody>
          <a:bodyPr>
            <a:normAutofit/>
          </a:bodyPr>
          <a:lstStyle/>
          <a:p>
            <a:r>
              <a:rPr lang="en-US" sz="2400" dirty="0">
                <a:latin typeface="Corbel" panose="020B0503020204020204" pitchFamily="34" charset="0"/>
              </a:rPr>
              <a:t>Roland Barthes, a French philosopher, theorist of literature, semiotician, etc. Author of “Mythologies”(1957) </a:t>
            </a:r>
            <a:br>
              <a:rPr lang="en-US" sz="2400" dirty="0">
                <a:latin typeface="Corbel" panose="020B0503020204020204" pitchFamily="34" charset="0"/>
              </a:rPr>
            </a:br>
            <a:r>
              <a:rPr lang="en-US" sz="2400" dirty="0">
                <a:latin typeface="Corbel" panose="020B0503020204020204" pitchFamily="34" charset="0"/>
              </a:rPr>
              <a:t/>
            </a:r>
            <a:br>
              <a:rPr lang="en-US" sz="2400" dirty="0">
                <a:latin typeface="Corbel" panose="020B0503020204020204" pitchFamily="34" charset="0"/>
              </a:rPr>
            </a:br>
            <a:r>
              <a:rPr lang="en-US" sz="2400" dirty="0">
                <a:latin typeface="Corbel" panose="020B0503020204020204" pitchFamily="34" charset="0"/>
              </a:rPr>
              <a:t>Modern myths are based on subconscious collective representations. </a:t>
            </a:r>
            <a:br>
              <a:rPr lang="en-US" sz="2400" dirty="0">
                <a:latin typeface="Corbel" panose="020B0503020204020204" pitchFamily="34" charset="0"/>
              </a:rPr>
            </a:br>
            <a:endParaRPr lang="en-US" sz="2400" dirty="0">
              <a:latin typeface="Corbel" panose="020B0503020204020204" pitchFamily="34" charset="0"/>
            </a:endParaRPr>
          </a:p>
        </p:txBody>
      </p:sp>
      <p:pic>
        <p:nvPicPr>
          <p:cNvPr id="7" name="Picture 6">
            <a:extLst>
              <a:ext uri="{FF2B5EF4-FFF2-40B4-BE49-F238E27FC236}">
                <a16:creationId xmlns:a16="http://schemas.microsoft.com/office/drawing/2014/main" id="{3288A51A-237F-FF43-8295-24B9DD22A2FA}"/>
              </a:ext>
            </a:extLst>
          </p:cNvPr>
          <p:cNvPicPr>
            <a:picLocks noChangeAspect="1"/>
          </p:cNvPicPr>
          <p:nvPr/>
        </p:nvPicPr>
        <p:blipFill>
          <a:blip r:embed="rId2"/>
          <a:stretch>
            <a:fillRect/>
          </a:stretch>
        </p:blipFill>
        <p:spPr>
          <a:xfrm>
            <a:off x="1011382" y="3072824"/>
            <a:ext cx="5005532" cy="3324842"/>
          </a:xfrm>
          <a:prstGeom prst="rect">
            <a:avLst/>
          </a:prstGeom>
        </p:spPr>
      </p:pic>
    </p:spTree>
    <p:extLst>
      <p:ext uri="{BB962C8B-B14F-4D97-AF65-F5344CB8AC3E}">
        <p14:creationId xmlns:p14="http://schemas.microsoft.com/office/powerpoint/2010/main" val="2961738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A9104F-D17C-1540-A063-F8940E575395}"/>
              </a:ext>
            </a:extLst>
          </p:cNvPr>
          <p:cNvPicPr>
            <a:picLocks noChangeAspect="1"/>
          </p:cNvPicPr>
          <p:nvPr/>
        </p:nvPicPr>
        <p:blipFill>
          <a:blip r:embed="rId2"/>
          <a:stretch>
            <a:fillRect/>
          </a:stretch>
        </p:blipFill>
        <p:spPr>
          <a:xfrm>
            <a:off x="3345311" y="3429000"/>
            <a:ext cx="3941806" cy="2618279"/>
          </a:xfrm>
          <a:prstGeom prst="rect">
            <a:avLst/>
          </a:prstGeom>
        </p:spPr>
      </p:pic>
      <p:sp>
        <p:nvSpPr>
          <p:cNvPr id="2" name="Title 1">
            <a:extLst>
              <a:ext uri="{FF2B5EF4-FFF2-40B4-BE49-F238E27FC236}">
                <a16:creationId xmlns:a16="http://schemas.microsoft.com/office/drawing/2014/main" id="{F34F6159-7A0E-534A-AB58-239505C50BFA}"/>
              </a:ext>
            </a:extLst>
          </p:cNvPr>
          <p:cNvSpPr>
            <a:spLocks noGrp="1"/>
          </p:cNvSpPr>
          <p:nvPr>
            <p:ph type="title"/>
          </p:nvPr>
        </p:nvSpPr>
        <p:spPr>
          <a:xfrm>
            <a:off x="838200" y="62345"/>
            <a:ext cx="10515600" cy="1982698"/>
          </a:xfrm>
        </p:spPr>
        <p:txBody>
          <a:bodyPr>
            <a:normAutofit fontScale="90000"/>
          </a:bodyPr>
          <a:lstStyle/>
          <a:p>
            <a:r>
              <a:rPr lang="en-US" dirty="0"/>
              <a:t/>
            </a:r>
            <a:br>
              <a:rPr lang="en-US" dirty="0"/>
            </a:br>
            <a:r>
              <a:rPr lang="en-US" dirty="0"/>
              <a:t/>
            </a:r>
            <a:br>
              <a:rPr lang="en-US" dirty="0"/>
            </a:br>
            <a:r>
              <a:rPr lang="en-US" dirty="0"/>
              <a:t/>
            </a:r>
            <a:br>
              <a:rPr lang="en-US" dirty="0"/>
            </a:br>
            <a:r>
              <a:rPr lang="en-US" dirty="0">
                <a:latin typeface="Corbel" panose="020B0503020204020204" pitchFamily="34" charset="0"/>
              </a:rPr>
              <a:t>Examples od modern myths:</a:t>
            </a:r>
            <a:br>
              <a:rPr lang="en-US" dirty="0">
                <a:latin typeface="Corbel" panose="020B0503020204020204" pitchFamily="34" charset="0"/>
              </a:rPr>
            </a:br>
            <a:r>
              <a:rPr lang="en-US" dirty="0">
                <a:latin typeface="Corbel" panose="020B0503020204020204" pitchFamily="34" charset="0"/>
              </a:rPr>
              <a:t>Steak and French Fries</a:t>
            </a:r>
            <a:endParaRPr lang="en-US" dirty="0"/>
          </a:p>
        </p:txBody>
      </p:sp>
    </p:spTree>
    <p:extLst>
      <p:ext uri="{BB962C8B-B14F-4D97-AF65-F5344CB8AC3E}">
        <p14:creationId xmlns:p14="http://schemas.microsoft.com/office/powerpoint/2010/main" val="1142058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08440-36A6-924E-BC40-98C28EDA30EA}"/>
              </a:ext>
            </a:extLst>
          </p:cNvPr>
          <p:cNvSpPr>
            <a:spLocks noGrp="1"/>
          </p:cNvSpPr>
          <p:nvPr>
            <p:ph type="ctrTitle"/>
          </p:nvPr>
        </p:nvSpPr>
        <p:spPr>
          <a:xfrm>
            <a:off x="1524000" y="242455"/>
            <a:ext cx="9144000" cy="1898072"/>
          </a:xfrm>
        </p:spPr>
        <p:txBody>
          <a:bodyPr>
            <a:normAutofit/>
          </a:bodyPr>
          <a:lstStyle/>
          <a:p>
            <a:r>
              <a:rPr lang="en-US" sz="2800" dirty="0"/>
              <a:t>1968 appeared the new DS- a triumph of French technological knowledge…and  French aesthetics reproducing the representations associated with “the miracle” of Medieval cathedrals</a:t>
            </a:r>
          </a:p>
        </p:txBody>
      </p:sp>
      <p:sp>
        <p:nvSpPr>
          <p:cNvPr id="3" name="Subtitle 2">
            <a:extLst>
              <a:ext uri="{FF2B5EF4-FFF2-40B4-BE49-F238E27FC236}">
                <a16:creationId xmlns:a16="http://schemas.microsoft.com/office/drawing/2014/main" id="{5BC501E5-2700-7A48-AFC7-27012D37009F}"/>
              </a:ext>
            </a:extLst>
          </p:cNvPr>
          <p:cNvSpPr>
            <a:spLocks noGrp="1"/>
          </p:cNvSpPr>
          <p:nvPr>
            <p:ph type="subTitle" idx="1"/>
          </p:nvPr>
        </p:nvSpPr>
        <p:spPr>
          <a:xfrm>
            <a:off x="1524000" y="3602038"/>
            <a:ext cx="9144000" cy="1655762"/>
          </a:xfrm>
        </p:spPr>
        <p:txBody>
          <a:bodyPr/>
          <a:lstStyle/>
          <a:p>
            <a:endParaRPr lang="en-US" dirty="0"/>
          </a:p>
        </p:txBody>
      </p:sp>
      <p:pic>
        <p:nvPicPr>
          <p:cNvPr id="4" name="Picture 3">
            <a:extLst>
              <a:ext uri="{FF2B5EF4-FFF2-40B4-BE49-F238E27FC236}">
                <a16:creationId xmlns:a16="http://schemas.microsoft.com/office/drawing/2014/main" id="{D5E1EEF5-3FC4-1545-9E2C-E339B7E99A25}"/>
              </a:ext>
            </a:extLst>
          </p:cNvPr>
          <p:cNvPicPr>
            <a:picLocks noChangeAspect="1"/>
          </p:cNvPicPr>
          <p:nvPr/>
        </p:nvPicPr>
        <p:blipFill>
          <a:blip r:embed="rId2"/>
          <a:stretch>
            <a:fillRect/>
          </a:stretch>
        </p:blipFill>
        <p:spPr>
          <a:xfrm>
            <a:off x="4910942" y="2223655"/>
            <a:ext cx="5391777" cy="3581399"/>
          </a:xfrm>
          <a:prstGeom prst="rect">
            <a:avLst/>
          </a:prstGeom>
        </p:spPr>
      </p:pic>
    </p:spTree>
    <p:extLst>
      <p:ext uri="{BB962C8B-B14F-4D97-AF65-F5344CB8AC3E}">
        <p14:creationId xmlns:p14="http://schemas.microsoft.com/office/powerpoint/2010/main" val="25849346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C375DD-36E4-4B43-B4B1-5899FD0BAC0D}"/>
              </a:ext>
            </a:extLst>
          </p:cNvPr>
          <p:cNvSpPr>
            <a:spLocks noGrp="1"/>
          </p:cNvSpPr>
          <p:nvPr>
            <p:ph type="title"/>
          </p:nvPr>
        </p:nvSpPr>
        <p:spPr>
          <a:xfrm>
            <a:off x="838200" y="365125"/>
            <a:ext cx="10515600" cy="6139584"/>
          </a:xfrm>
        </p:spPr>
        <p:txBody>
          <a:bodyPr>
            <a:normAutofit/>
          </a:bodyPr>
          <a:lstStyle/>
          <a:p>
            <a:r>
              <a:rPr lang="en-US" dirty="0"/>
              <a:t/>
            </a:r>
            <a:br>
              <a:rPr lang="en-US" dirty="0"/>
            </a:br>
            <a:r>
              <a:rPr lang="en-US" dirty="0"/>
              <a:t/>
            </a:r>
            <a:br>
              <a:rPr lang="en-US" dirty="0"/>
            </a:br>
            <a:r>
              <a:rPr lang="en-US" dirty="0"/>
              <a:t>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OMO Publicity1981</a:t>
            </a:r>
            <a:br>
              <a:rPr lang="en-US" dirty="0"/>
            </a:br>
            <a:r>
              <a:rPr lang="en-US" dirty="0"/>
              <a:t/>
            </a:r>
            <a:br>
              <a:rPr lang="en-US" dirty="0"/>
            </a:br>
            <a:endParaRPr lang="en-US" dirty="0"/>
          </a:p>
        </p:txBody>
      </p:sp>
      <p:sp>
        <p:nvSpPr>
          <p:cNvPr id="8" name="Rectangle 7">
            <a:extLst>
              <a:ext uri="{FF2B5EF4-FFF2-40B4-BE49-F238E27FC236}">
                <a16:creationId xmlns:a16="http://schemas.microsoft.com/office/drawing/2014/main" id="{B3D8E4AF-C846-BD42-BE47-9E2F5274BBCA}"/>
              </a:ext>
            </a:extLst>
          </p:cNvPr>
          <p:cNvSpPr/>
          <p:nvPr/>
        </p:nvSpPr>
        <p:spPr>
          <a:xfrm>
            <a:off x="3930471" y="3244334"/>
            <a:ext cx="4331057" cy="369332"/>
          </a:xfrm>
          <a:prstGeom prst="rect">
            <a:avLst/>
          </a:prstGeom>
        </p:spPr>
        <p:txBody>
          <a:bodyPr wrap="none">
            <a:spAutoFit/>
          </a:bodyPr>
          <a:lstStyle/>
          <a:p>
            <a:r>
              <a:rPr lang="en-US" dirty="0">
                <a:hlinkClick r:id="rId2"/>
              </a:rPr>
              <a:t>https://www.dailymotion.com/video/x6tr1e</a:t>
            </a:r>
            <a:endParaRPr lang="en-US" dirty="0"/>
          </a:p>
        </p:txBody>
      </p:sp>
    </p:spTree>
    <p:extLst>
      <p:ext uri="{BB962C8B-B14F-4D97-AF65-F5344CB8AC3E}">
        <p14:creationId xmlns:p14="http://schemas.microsoft.com/office/powerpoint/2010/main" val="17926182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AB3A4-C003-EF4A-AC60-32CED12798D5}"/>
              </a:ext>
            </a:extLst>
          </p:cNvPr>
          <p:cNvSpPr>
            <a:spLocks noGrp="1"/>
          </p:cNvSpPr>
          <p:nvPr>
            <p:ph type="title"/>
          </p:nvPr>
        </p:nvSpPr>
        <p:spPr>
          <a:xfrm>
            <a:off x="838200" y="365125"/>
            <a:ext cx="10515600" cy="1325563"/>
          </a:xfrm>
        </p:spPr>
        <p:txBody>
          <a:bodyPr>
            <a:normAutofit/>
          </a:bodyPr>
          <a:lstStyle/>
          <a:p>
            <a:r>
              <a:rPr lang="en-US" sz="2800" dirty="0"/>
              <a:t>Why studying myths, legends and tales is needed? </a:t>
            </a:r>
            <a:br>
              <a:rPr lang="en-US" sz="2800" dirty="0"/>
            </a:br>
            <a:endParaRPr lang="en-US" sz="2800" dirty="0"/>
          </a:p>
        </p:txBody>
      </p:sp>
      <p:sp>
        <p:nvSpPr>
          <p:cNvPr id="3" name="Content Placeholder 2">
            <a:extLst>
              <a:ext uri="{FF2B5EF4-FFF2-40B4-BE49-F238E27FC236}">
                <a16:creationId xmlns:a16="http://schemas.microsoft.com/office/drawing/2014/main" id="{D7441EDB-5089-0447-BB70-6810347D6B49}"/>
              </a:ext>
            </a:extLst>
          </p:cNvPr>
          <p:cNvSpPr>
            <a:spLocks noGrp="1"/>
          </p:cNvSpPr>
          <p:nvPr>
            <p:ph idx="4294967295"/>
          </p:nvPr>
        </p:nvSpPr>
        <p:spPr>
          <a:xfrm>
            <a:off x="0" y="90055"/>
            <a:ext cx="10515600" cy="6086908"/>
          </a:xfrm>
        </p:spPr>
        <p:txBody>
          <a:bodyPr>
            <a:normAutofit fontScale="92500" lnSpcReduction="10000"/>
          </a:bodyPr>
          <a:lstStyle/>
          <a:p>
            <a:pPr marL="0" indent="0">
              <a:buNone/>
            </a:pPr>
            <a:endParaRPr lang="en-GB" dirty="0">
              <a:latin typeface="Corbel" panose="020B0503020204020204" pitchFamily="34" charset="0"/>
            </a:endParaRPr>
          </a:p>
          <a:p>
            <a:pPr marL="0" indent="0">
              <a:buNone/>
            </a:pPr>
            <a:r>
              <a:rPr lang="en-GB" dirty="0">
                <a:solidFill>
                  <a:schemeClr val="accent2">
                    <a:lumMod val="75000"/>
                  </a:schemeClr>
                </a:solidFill>
                <a:latin typeface="Corbel" panose="020B0503020204020204" pitchFamily="34" charset="0"/>
                <a:cs typeface="Didot" panose="02000503000000020003" pitchFamily="2" charset="-79"/>
              </a:rPr>
              <a:t>                  </a:t>
            </a:r>
          </a:p>
          <a:p>
            <a:pPr marL="0" indent="0">
              <a:buNone/>
            </a:pPr>
            <a:endParaRPr lang="en-GB" dirty="0">
              <a:solidFill>
                <a:schemeClr val="accent2">
                  <a:lumMod val="75000"/>
                </a:schemeClr>
              </a:solidFill>
              <a:latin typeface="Corbel" panose="020B0503020204020204" pitchFamily="34" charset="0"/>
              <a:cs typeface="Didot" panose="02000503000000020003" pitchFamily="2" charset="-79"/>
            </a:endParaRPr>
          </a:p>
          <a:p>
            <a:pPr marL="0" indent="0">
              <a:buNone/>
            </a:pPr>
            <a:r>
              <a:rPr lang="en-GB" dirty="0">
                <a:solidFill>
                  <a:schemeClr val="bg1">
                    <a:lumMod val="50000"/>
                  </a:schemeClr>
                </a:solidFill>
                <a:latin typeface="Corbel" panose="020B0503020204020204" pitchFamily="34" charset="0"/>
                <a:cs typeface="Didot" panose="02000503000000020003" pitchFamily="2" charset="-79"/>
              </a:rPr>
              <a:t>Towards Eur</a:t>
            </a:r>
            <a:r>
              <a:rPr lang="en-GB" b="1" dirty="0">
                <a:solidFill>
                  <a:schemeClr val="bg1">
                    <a:lumMod val="50000"/>
                  </a:schemeClr>
                </a:solidFill>
                <a:latin typeface="Corbel" panose="020B0503020204020204" pitchFamily="34" charset="0"/>
                <a:cs typeface="Didot" panose="02000503000000020003" pitchFamily="2" charset="-79"/>
              </a:rPr>
              <a:t>opean </a:t>
            </a:r>
            <a:r>
              <a:rPr lang="en-GB" b="1" dirty="0" err="1">
                <a:solidFill>
                  <a:schemeClr val="bg1">
                    <a:lumMod val="50000"/>
                  </a:schemeClr>
                </a:solidFill>
                <a:latin typeface="Corbel" panose="020B0503020204020204" pitchFamily="34" charset="0"/>
                <a:cs typeface="Didot" panose="02000503000000020003" pitchFamily="2" charset="-79"/>
              </a:rPr>
              <a:t>awareness,</a:t>
            </a:r>
            <a:r>
              <a:rPr lang="en-GB" dirty="0" err="1">
                <a:solidFill>
                  <a:schemeClr val="bg1">
                    <a:lumMod val="50000"/>
                  </a:schemeClr>
                </a:solidFill>
                <a:latin typeface="Corbel" panose="020B0503020204020204" pitchFamily="34" charset="0"/>
                <a:cs typeface="Didot" panose="02000503000000020003" pitchFamily="2" charset="-79"/>
              </a:rPr>
              <a:t>European</a:t>
            </a:r>
            <a:r>
              <a:rPr lang="en-GB" dirty="0">
                <a:solidFill>
                  <a:schemeClr val="bg1">
                    <a:lumMod val="50000"/>
                  </a:schemeClr>
                </a:solidFill>
                <a:latin typeface="Corbel" panose="020B0503020204020204" pitchFamily="34" charset="0"/>
                <a:cs typeface="Didot" panose="02000503000000020003" pitchFamily="2" charset="-79"/>
              </a:rPr>
              <a:t> </a:t>
            </a:r>
            <a:r>
              <a:rPr lang="en-GB" b="1" dirty="0">
                <a:solidFill>
                  <a:schemeClr val="bg1">
                    <a:lumMod val="50000"/>
                  </a:schemeClr>
                </a:solidFill>
                <a:latin typeface="Corbel" panose="020B0503020204020204" pitchFamily="34" charset="0"/>
                <a:cs typeface="Didot" panose="02000503000000020003" pitchFamily="2" charset="-79"/>
              </a:rPr>
              <a:t>cultural communit</a:t>
            </a:r>
            <a:r>
              <a:rPr lang="en-GB" dirty="0">
                <a:solidFill>
                  <a:schemeClr val="bg1">
                    <a:lumMod val="50000"/>
                  </a:schemeClr>
                </a:solidFill>
                <a:latin typeface="Corbel" panose="020B0503020204020204" pitchFamily="34" charset="0"/>
                <a:cs typeface="Didot" panose="02000503000000020003" pitchFamily="2" charset="-79"/>
              </a:rPr>
              <a:t>y </a:t>
            </a:r>
          </a:p>
          <a:p>
            <a:pPr marL="0" indent="0">
              <a:buNone/>
            </a:pPr>
            <a:endParaRPr lang="en-GB" i="1" dirty="0">
              <a:solidFill>
                <a:schemeClr val="bg1">
                  <a:lumMod val="50000"/>
                </a:schemeClr>
              </a:solidFill>
              <a:latin typeface="Corbel" panose="020B0503020204020204" pitchFamily="34" charset="0"/>
              <a:cs typeface="Didot" panose="02000503000000020003" pitchFamily="2" charset="-79"/>
            </a:endParaRPr>
          </a:p>
          <a:p>
            <a:pPr marL="0" indent="0">
              <a:buNone/>
            </a:pPr>
            <a:r>
              <a:rPr lang="en-GB" i="1" dirty="0">
                <a:solidFill>
                  <a:schemeClr val="bg1">
                    <a:lumMod val="50000"/>
                  </a:schemeClr>
                </a:solidFill>
                <a:latin typeface="Corbel" panose="020B0503020204020204" pitchFamily="34" charset="0"/>
                <a:cs typeface="Didot" panose="02000503000000020003" pitchFamily="2" charset="-79"/>
              </a:rPr>
              <a:t>Myths, legends and tales are constituent of intangible </a:t>
            </a:r>
            <a:r>
              <a:rPr lang="en-GB" b="1" i="1" dirty="0">
                <a:solidFill>
                  <a:schemeClr val="bg1">
                    <a:lumMod val="50000"/>
                  </a:schemeClr>
                </a:solidFill>
                <a:latin typeface="Corbel" panose="020B0503020204020204" pitchFamily="34" charset="0"/>
                <a:cs typeface="Didot" panose="02000503000000020003" pitchFamily="2" charset="-79"/>
              </a:rPr>
              <a:t>cultural heritage</a:t>
            </a:r>
            <a:endParaRPr lang="en-GB" b="1" dirty="0">
              <a:solidFill>
                <a:schemeClr val="bg1">
                  <a:lumMod val="50000"/>
                </a:schemeClr>
              </a:solidFill>
              <a:latin typeface="Corbel" panose="020B0503020204020204" pitchFamily="34" charset="0"/>
              <a:cs typeface="Didot" panose="02000503000000020003" pitchFamily="2" charset="-79"/>
            </a:endParaRPr>
          </a:p>
          <a:p>
            <a:pPr marL="0" indent="0">
              <a:buNone/>
            </a:pPr>
            <a:r>
              <a:rPr lang="en-GB"/>
              <a:t>an </a:t>
            </a:r>
            <a:r>
              <a:rPr lang="en-GB" dirty="0"/>
              <a:t>expression of the ways of living developed by a community and passed on from generation to generation, including customs, practices, places, objects, artistic expressions and values.” (ICOMOS, 2002).</a:t>
            </a:r>
            <a:endParaRPr lang="en-US" dirty="0"/>
          </a:p>
          <a:p>
            <a:pPr marL="0" indent="0">
              <a:buNone/>
            </a:pPr>
            <a:endParaRPr lang="en-US" dirty="0">
              <a:solidFill>
                <a:schemeClr val="bg1">
                  <a:lumMod val="50000"/>
                </a:schemeClr>
              </a:solidFill>
              <a:latin typeface="Corbel" panose="020B0503020204020204" pitchFamily="34" charset="0"/>
              <a:cs typeface="Didot" panose="02000503000000020003" pitchFamily="2" charset="-79"/>
            </a:endParaRPr>
          </a:p>
          <a:p>
            <a:pPr marL="0" indent="0">
              <a:buNone/>
            </a:pPr>
            <a:r>
              <a:rPr lang="en-GB" b="1" dirty="0">
                <a:solidFill>
                  <a:schemeClr val="bg1">
                    <a:lumMod val="50000"/>
                  </a:schemeClr>
                </a:solidFill>
                <a:latin typeface="Corbel" panose="020B0503020204020204" pitchFamily="34" charset="0"/>
                <a:cs typeface="Didot" panose="02000503000000020003" pitchFamily="2" charset="-79"/>
              </a:rPr>
              <a:t>? of identity</a:t>
            </a:r>
            <a:r>
              <a:rPr lang="en-GB" dirty="0">
                <a:solidFill>
                  <a:schemeClr val="bg1">
                    <a:lumMod val="50000"/>
                  </a:schemeClr>
                </a:solidFill>
                <a:latin typeface="Corbel" panose="020B0503020204020204" pitchFamily="34" charset="0"/>
                <a:cs typeface="Didot" panose="02000503000000020003" pitchFamily="2" charset="-79"/>
              </a:rPr>
              <a:t>/many contacts and changes shatter identity</a:t>
            </a:r>
          </a:p>
          <a:p>
            <a:pPr marL="0" indent="0">
              <a:buNone/>
            </a:pPr>
            <a:endParaRPr lang="en-US" dirty="0">
              <a:solidFill>
                <a:schemeClr val="bg1">
                  <a:lumMod val="50000"/>
                </a:schemeClr>
              </a:solidFill>
              <a:latin typeface="Corbel" panose="020B0503020204020204" pitchFamily="34" charset="0"/>
              <a:cs typeface="Didot" panose="02000503000000020003" pitchFamily="2" charset="-79"/>
            </a:endParaRPr>
          </a:p>
          <a:p>
            <a:pPr marL="0" indent="0">
              <a:buNone/>
            </a:pPr>
            <a:r>
              <a:rPr lang="en-GB" dirty="0">
                <a:solidFill>
                  <a:schemeClr val="bg1">
                    <a:lumMod val="50000"/>
                  </a:schemeClr>
                </a:solidFill>
                <a:latin typeface="Corbel" panose="020B0503020204020204" pitchFamily="34" charset="0"/>
                <a:cs typeface="Didot" panose="02000503000000020003" pitchFamily="2" charset="-79"/>
              </a:rPr>
              <a:t>Today, individuals, groups, companies, institutions, countries, Europe are searching to anchor a new identity</a:t>
            </a:r>
            <a:endParaRPr lang="en-US" dirty="0">
              <a:solidFill>
                <a:schemeClr val="bg1">
                  <a:lumMod val="50000"/>
                </a:schemeClr>
              </a:solidFill>
              <a:latin typeface="Corbel" panose="020B0503020204020204" pitchFamily="34" charset="0"/>
              <a:cs typeface="Didot" panose="02000503000000020003" pitchFamily="2" charset="-79"/>
            </a:endParaRPr>
          </a:p>
        </p:txBody>
      </p:sp>
      <p:pic>
        <p:nvPicPr>
          <p:cNvPr id="4" name="Picture 3">
            <a:extLst>
              <a:ext uri="{FF2B5EF4-FFF2-40B4-BE49-F238E27FC236}">
                <a16:creationId xmlns:a16="http://schemas.microsoft.com/office/drawing/2014/main" id="{3E7886B9-9173-0A47-8B16-F0B04B0CE116}"/>
              </a:ext>
            </a:extLst>
          </p:cNvPr>
          <p:cNvPicPr>
            <a:picLocks noChangeAspect="1"/>
          </p:cNvPicPr>
          <p:nvPr/>
        </p:nvPicPr>
        <p:blipFill>
          <a:blip r:embed="rId3"/>
          <a:stretch>
            <a:fillRect/>
          </a:stretch>
        </p:blipFill>
        <p:spPr>
          <a:xfrm flipH="1">
            <a:off x="10182759" y="-849665"/>
            <a:ext cx="1628238" cy="2540353"/>
          </a:xfrm>
          <a:prstGeom prst="rect">
            <a:avLst/>
          </a:prstGeom>
        </p:spPr>
      </p:pic>
    </p:spTree>
    <p:extLst>
      <p:ext uri="{BB962C8B-B14F-4D97-AF65-F5344CB8AC3E}">
        <p14:creationId xmlns:p14="http://schemas.microsoft.com/office/powerpoint/2010/main" val="29543812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60AC4-F1C9-7D46-8AB9-301463B4EE8E}"/>
              </a:ext>
            </a:extLst>
          </p:cNvPr>
          <p:cNvSpPr>
            <a:spLocks noGrp="1"/>
          </p:cNvSpPr>
          <p:nvPr>
            <p:ph type="title"/>
          </p:nvPr>
        </p:nvSpPr>
        <p:spPr>
          <a:xfrm>
            <a:off x="616527" y="1"/>
            <a:ext cx="10737273" cy="1690688"/>
          </a:xfrm>
        </p:spPr>
        <p:txBody>
          <a:bodyPr/>
          <a:lstStyle/>
          <a:p>
            <a:r>
              <a:rPr lang="en-US" dirty="0"/>
              <a:t>                         </a:t>
            </a:r>
            <a:r>
              <a:rPr lang="en-US" dirty="0">
                <a:solidFill>
                  <a:schemeClr val="accent2">
                    <a:lumMod val="50000"/>
                  </a:schemeClr>
                </a:solidFill>
                <a:latin typeface="Corbel" panose="020B0503020204020204" pitchFamily="34" charset="0"/>
                <a:cs typeface="Didot" panose="02000503000000020003" pitchFamily="2" charset="-79"/>
              </a:rPr>
              <a:t>What’s the difference?                 </a:t>
            </a:r>
            <a:r>
              <a:rPr lang="en-US" dirty="0">
                <a:solidFill>
                  <a:schemeClr val="accent2">
                    <a:lumMod val="50000"/>
                  </a:schemeClr>
                </a:solidFill>
              </a:rPr>
              <a:t>			</a:t>
            </a:r>
          </a:p>
        </p:txBody>
      </p:sp>
      <p:sp>
        <p:nvSpPr>
          <p:cNvPr id="3" name="Content Placeholder 2">
            <a:extLst>
              <a:ext uri="{FF2B5EF4-FFF2-40B4-BE49-F238E27FC236}">
                <a16:creationId xmlns:a16="http://schemas.microsoft.com/office/drawing/2014/main" id="{A96C2447-60BB-9342-BBB2-99E0B315259E}"/>
              </a:ext>
            </a:extLst>
          </p:cNvPr>
          <p:cNvSpPr>
            <a:spLocks noGrp="1"/>
          </p:cNvSpPr>
          <p:nvPr>
            <p:ph idx="1"/>
          </p:nvPr>
        </p:nvSpPr>
        <p:spPr>
          <a:xfrm>
            <a:off x="838200" y="1825625"/>
            <a:ext cx="10515600" cy="5170920"/>
          </a:xfrm>
        </p:spPr>
        <p:txBody>
          <a:bodyPr>
            <a:normAutofit fontScale="92500" lnSpcReduction="10000"/>
          </a:bodyPr>
          <a:lstStyle/>
          <a:p>
            <a:endParaRPr lang="en-US" b="1" dirty="0"/>
          </a:p>
          <a:p>
            <a:pPr marL="0" indent="0">
              <a:buNone/>
            </a:pPr>
            <a:r>
              <a:rPr lang="en-US" b="1" dirty="0">
                <a:solidFill>
                  <a:schemeClr val="bg1">
                    <a:lumMod val="50000"/>
                  </a:schemeClr>
                </a:solidFill>
                <a:latin typeface="Corbel" panose="020B0503020204020204" pitchFamily="34" charset="0"/>
                <a:cs typeface="Didot" panose="02000503000000020003" pitchFamily="2" charset="-79"/>
              </a:rPr>
              <a:t>Myths legends and fairy tales are at the core of our culture, “transmitted from father to son.”</a:t>
            </a:r>
          </a:p>
          <a:p>
            <a:endParaRPr lang="en-US" b="1" dirty="0">
              <a:latin typeface="Corbel" panose="020B0503020204020204" pitchFamily="34" charset="0"/>
              <a:cs typeface="Didot" panose="02000503000000020003" pitchFamily="2" charset="-79"/>
            </a:endParaRPr>
          </a:p>
          <a:p>
            <a:pPr marL="514350" indent="-514350">
              <a:buAutoNum type="arabicParenBoth"/>
            </a:pPr>
            <a:r>
              <a:rPr lang="en-US" b="1" dirty="0">
                <a:latin typeface="Corbel" panose="020B0503020204020204" pitchFamily="34" charset="0"/>
                <a:cs typeface="Didot" panose="02000503000000020003" pitchFamily="2" charset="-79"/>
              </a:rPr>
              <a:t>Myths</a:t>
            </a:r>
          </a:p>
          <a:p>
            <a:pPr marL="0" indent="0">
              <a:buNone/>
            </a:pPr>
            <a:endParaRPr lang="en-US" b="1" dirty="0">
              <a:latin typeface="Corbel" panose="020B0503020204020204" pitchFamily="34" charset="0"/>
              <a:cs typeface="Didot" panose="02000503000000020003" pitchFamily="2" charset="-79"/>
            </a:endParaRPr>
          </a:p>
          <a:p>
            <a:pPr marL="0" indent="0">
              <a:buNone/>
            </a:pPr>
            <a:r>
              <a:rPr lang="en-US" b="1" dirty="0">
                <a:solidFill>
                  <a:schemeClr val="bg1">
                    <a:lumMod val="50000"/>
                  </a:schemeClr>
                </a:solidFill>
                <a:latin typeface="Corbel" panose="020B0503020204020204" pitchFamily="34" charset="0"/>
                <a:cs typeface="Didot" panose="02000503000000020003" pitchFamily="2" charset="-79"/>
              </a:rPr>
              <a:t>Old myths </a:t>
            </a:r>
            <a:r>
              <a:rPr lang="en-US" dirty="0">
                <a:solidFill>
                  <a:schemeClr val="bg1">
                    <a:lumMod val="50000"/>
                  </a:schemeClr>
                </a:solidFill>
                <a:latin typeface="Corbel" panose="020B0503020204020204" pitchFamily="34" charset="0"/>
                <a:cs typeface="Didot" panose="02000503000000020003" pitchFamily="2" charset="-79"/>
              </a:rPr>
              <a:t>are the greatest stories ever told; the mythological topics of creation and destruction (world) fate and invention, heroism, cruelty, sensuality and war. </a:t>
            </a:r>
          </a:p>
          <a:p>
            <a:pPr marL="0" indent="0">
              <a:buNone/>
            </a:pPr>
            <a:endParaRPr lang="en-US" b="1" dirty="0">
              <a:solidFill>
                <a:schemeClr val="bg1">
                  <a:lumMod val="50000"/>
                </a:schemeClr>
              </a:solidFill>
              <a:latin typeface="Corbel" panose="020B0503020204020204" pitchFamily="34" charset="0"/>
              <a:cs typeface="Didot" panose="02000503000000020003" pitchFamily="2" charset="-79"/>
            </a:endParaRPr>
          </a:p>
          <a:p>
            <a:pPr marL="0" indent="0">
              <a:buNone/>
            </a:pPr>
            <a:r>
              <a:rPr lang="en-US" b="1" dirty="0">
                <a:solidFill>
                  <a:schemeClr val="bg1">
                    <a:lumMod val="50000"/>
                  </a:schemeClr>
                </a:solidFill>
                <a:latin typeface="Corbel" panose="020B0503020204020204" pitchFamily="34" charset="0"/>
                <a:cs typeface="Didot" panose="02000503000000020003" pitchFamily="2" charset="-79"/>
              </a:rPr>
              <a:t>Modern, urban myths </a:t>
            </a:r>
            <a:r>
              <a:rPr lang="en-US" dirty="0">
                <a:solidFill>
                  <a:schemeClr val="bg1">
                    <a:lumMod val="50000"/>
                  </a:schemeClr>
                </a:solidFill>
                <a:latin typeface="Corbel" panose="020B0503020204020204" pitchFamily="34" charset="0"/>
                <a:cs typeface="Didot" panose="02000503000000020003" pitchFamily="2" charset="-79"/>
              </a:rPr>
              <a:t>are different, based on subconscious collective representations.</a:t>
            </a:r>
          </a:p>
          <a:p>
            <a:pPr marL="0" indent="0">
              <a:buNone/>
            </a:pPr>
            <a:endParaRPr lang="en-GB" b="1" dirty="0">
              <a:solidFill>
                <a:schemeClr val="bg1">
                  <a:lumMod val="50000"/>
                </a:schemeClr>
              </a:solidFill>
              <a:latin typeface="Corbel" panose="020B0503020204020204" pitchFamily="34" charset="0"/>
              <a:cs typeface="Didot" panose="02000503000000020003" pitchFamily="2" charset="-79"/>
            </a:endParaRPr>
          </a:p>
          <a:p>
            <a:endParaRPr lang="en-US" dirty="0"/>
          </a:p>
          <a:p>
            <a:endParaRPr lang="en-US" dirty="0"/>
          </a:p>
        </p:txBody>
      </p:sp>
      <p:pic>
        <p:nvPicPr>
          <p:cNvPr id="4" name="Picture 3">
            <a:extLst>
              <a:ext uri="{FF2B5EF4-FFF2-40B4-BE49-F238E27FC236}">
                <a16:creationId xmlns:a16="http://schemas.microsoft.com/office/drawing/2014/main" id="{6CBCD95E-7CC2-3A47-BED6-40E8971D0E4D}"/>
              </a:ext>
            </a:extLst>
          </p:cNvPr>
          <p:cNvPicPr>
            <a:picLocks noChangeAspect="1"/>
          </p:cNvPicPr>
          <p:nvPr/>
        </p:nvPicPr>
        <p:blipFill>
          <a:blip r:embed="rId3"/>
          <a:stretch>
            <a:fillRect/>
          </a:stretch>
        </p:blipFill>
        <p:spPr>
          <a:xfrm>
            <a:off x="-128155" y="-160915"/>
            <a:ext cx="2774373" cy="2219498"/>
          </a:xfrm>
          <a:prstGeom prst="rect">
            <a:avLst/>
          </a:prstGeom>
        </p:spPr>
      </p:pic>
    </p:spTree>
    <p:extLst>
      <p:ext uri="{BB962C8B-B14F-4D97-AF65-F5344CB8AC3E}">
        <p14:creationId xmlns:p14="http://schemas.microsoft.com/office/powerpoint/2010/main" val="18020990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F2EED-BBF3-BB4D-AE74-1BA64D8AF24B}"/>
              </a:ext>
            </a:extLst>
          </p:cNvPr>
          <p:cNvSpPr>
            <a:spLocks noGrp="1"/>
          </p:cNvSpPr>
          <p:nvPr>
            <p:ph type="title"/>
          </p:nvPr>
        </p:nvSpPr>
        <p:spPr>
          <a:xfrm>
            <a:off x="838200" y="122671"/>
            <a:ext cx="10515600" cy="1325563"/>
          </a:xfrm>
        </p:spPr>
        <p:txBody>
          <a:bodyPr>
            <a:normAutofit fontScale="90000"/>
          </a:bodyPr>
          <a:lstStyle/>
          <a:p>
            <a:r>
              <a:rPr lang="en-US" sz="2800" dirty="0">
                <a:solidFill>
                  <a:schemeClr val="accent2">
                    <a:lumMod val="50000"/>
                  </a:schemeClr>
                </a:solidFill>
                <a:latin typeface="Corbel" panose="020B0503020204020204" pitchFamily="34" charset="0"/>
                <a:cs typeface="Didot" panose="02000503000000020003" pitchFamily="2" charset="-79"/>
              </a:rPr>
              <a:t/>
            </a:r>
            <a:br>
              <a:rPr lang="en-US" sz="2800" dirty="0">
                <a:solidFill>
                  <a:schemeClr val="accent2">
                    <a:lumMod val="50000"/>
                  </a:schemeClr>
                </a:solidFill>
                <a:latin typeface="Corbel" panose="020B0503020204020204" pitchFamily="34" charset="0"/>
                <a:cs typeface="Didot" panose="02000503000000020003" pitchFamily="2" charset="-79"/>
              </a:rPr>
            </a:br>
            <a:r>
              <a:rPr lang="en-US" sz="2800" dirty="0">
                <a:solidFill>
                  <a:schemeClr val="accent2">
                    <a:lumMod val="50000"/>
                  </a:schemeClr>
                </a:solidFill>
                <a:latin typeface="Corbel" panose="020B0503020204020204" pitchFamily="34" charset="0"/>
                <a:cs typeface="Didot" panose="02000503000000020003" pitchFamily="2" charset="-79"/>
              </a:rPr>
              <a:t/>
            </a:r>
            <a:br>
              <a:rPr lang="en-US" sz="2800" dirty="0">
                <a:solidFill>
                  <a:schemeClr val="accent2">
                    <a:lumMod val="50000"/>
                  </a:schemeClr>
                </a:solidFill>
                <a:latin typeface="Corbel" panose="020B0503020204020204" pitchFamily="34" charset="0"/>
                <a:cs typeface="Didot" panose="02000503000000020003" pitchFamily="2" charset="-79"/>
              </a:rPr>
            </a:br>
            <a:r>
              <a:rPr lang="en-US" sz="2800" dirty="0">
                <a:solidFill>
                  <a:schemeClr val="accent2">
                    <a:lumMod val="50000"/>
                  </a:schemeClr>
                </a:solidFill>
                <a:latin typeface="Corbel" panose="020B0503020204020204" pitchFamily="34" charset="0"/>
                <a:cs typeface="Didot" panose="02000503000000020003" pitchFamily="2" charset="-79"/>
              </a:rPr>
              <a:t/>
            </a:r>
            <a:br>
              <a:rPr lang="en-US" sz="2800" dirty="0">
                <a:solidFill>
                  <a:schemeClr val="accent2">
                    <a:lumMod val="50000"/>
                  </a:schemeClr>
                </a:solidFill>
                <a:latin typeface="Corbel" panose="020B0503020204020204" pitchFamily="34" charset="0"/>
                <a:cs typeface="Didot" panose="02000503000000020003" pitchFamily="2" charset="-79"/>
              </a:rPr>
            </a:br>
            <a:r>
              <a:rPr lang="en-US" sz="2800" b="1" dirty="0">
                <a:solidFill>
                  <a:schemeClr val="accent2">
                    <a:lumMod val="50000"/>
                  </a:schemeClr>
                </a:solidFill>
                <a:latin typeface="Corbel" panose="020B0503020204020204" pitchFamily="34" charset="0"/>
                <a:cs typeface="Didot" panose="02000503000000020003" pitchFamily="2" charset="-79"/>
              </a:rPr>
              <a:t>Is studying myths superfluous and outdated today? </a:t>
            </a:r>
            <a:r>
              <a:rPr lang="en-US" sz="2800" dirty="0">
                <a:solidFill>
                  <a:schemeClr val="accent2">
                    <a:lumMod val="50000"/>
                  </a:schemeClr>
                </a:solidFill>
                <a:latin typeface="Corbel" panose="020B0503020204020204" pitchFamily="34" charset="0"/>
                <a:cs typeface="Didot" panose="02000503000000020003" pitchFamily="2" charset="-79"/>
              </a:rPr>
              <a:t/>
            </a:r>
            <a:br>
              <a:rPr lang="en-US" sz="2800" dirty="0">
                <a:solidFill>
                  <a:schemeClr val="accent2">
                    <a:lumMod val="50000"/>
                  </a:schemeClr>
                </a:solidFill>
                <a:latin typeface="Corbel" panose="020B0503020204020204" pitchFamily="34" charset="0"/>
                <a:cs typeface="Didot" panose="02000503000000020003" pitchFamily="2" charset="-79"/>
              </a:rPr>
            </a:br>
            <a:endParaRPr lang="en-US" sz="2800" dirty="0">
              <a:solidFill>
                <a:schemeClr val="accent2">
                  <a:lumMod val="50000"/>
                </a:schemeClr>
              </a:solidFill>
              <a:latin typeface="Corbel" panose="020B0503020204020204" pitchFamily="34" charset="0"/>
              <a:cs typeface="Didot" panose="02000503000000020003" pitchFamily="2" charset="-79"/>
            </a:endParaRPr>
          </a:p>
        </p:txBody>
      </p:sp>
      <p:sp>
        <p:nvSpPr>
          <p:cNvPr id="3" name="Content Placeholder 2">
            <a:extLst>
              <a:ext uri="{FF2B5EF4-FFF2-40B4-BE49-F238E27FC236}">
                <a16:creationId xmlns:a16="http://schemas.microsoft.com/office/drawing/2014/main" id="{F6A6F866-09E3-6841-A2BE-F25A6075D931}"/>
              </a:ext>
            </a:extLst>
          </p:cNvPr>
          <p:cNvSpPr>
            <a:spLocks noGrp="1"/>
          </p:cNvSpPr>
          <p:nvPr>
            <p:ph idx="1"/>
          </p:nvPr>
        </p:nvSpPr>
        <p:spPr>
          <a:xfrm>
            <a:off x="838200" y="1619368"/>
            <a:ext cx="10515600" cy="5455200"/>
          </a:xfrm>
        </p:spPr>
        <p:txBody>
          <a:bodyPr>
            <a:normAutofit/>
          </a:bodyPr>
          <a:lstStyle/>
          <a:p>
            <a:pPr marL="0" indent="0">
              <a:buNone/>
            </a:pPr>
            <a:endParaRPr lang="en-US" sz="2400" dirty="0">
              <a:solidFill>
                <a:schemeClr val="bg1">
                  <a:lumMod val="50000"/>
                </a:schemeClr>
              </a:solidFill>
              <a:latin typeface="Corbel" panose="020B0503020204020204" pitchFamily="34" charset="0"/>
              <a:cs typeface="Didot" panose="02000503000000020003" pitchFamily="2" charset="-79"/>
            </a:endParaRPr>
          </a:p>
          <a:p>
            <a:pPr marL="0" indent="0">
              <a:buNone/>
            </a:pPr>
            <a:r>
              <a:rPr lang="en-US" sz="2400" dirty="0">
                <a:solidFill>
                  <a:schemeClr val="bg1">
                    <a:lumMod val="50000"/>
                  </a:schemeClr>
                </a:solidFill>
                <a:latin typeface="Corbel" panose="020B0503020204020204" pitchFamily="34" charset="0"/>
                <a:cs typeface="Didot" panose="02000503000000020003" pitchFamily="2" charset="-79"/>
              </a:rPr>
              <a:t>Myths  had </a:t>
            </a:r>
            <a:r>
              <a:rPr lang="en-US" sz="2400" b="1" dirty="0">
                <a:solidFill>
                  <a:schemeClr val="bg1">
                    <a:lumMod val="50000"/>
                  </a:schemeClr>
                </a:solidFill>
                <a:latin typeface="Corbel" panose="020B0503020204020204" pitchFamily="34" charset="0"/>
                <a:cs typeface="Didot" panose="02000503000000020003" pitchFamily="2" charset="-79"/>
              </a:rPr>
              <a:t>a central place in the spiritual social life /</a:t>
            </a:r>
            <a:r>
              <a:rPr lang="en-US" sz="2400" dirty="0">
                <a:solidFill>
                  <a:schemeClr val="bg1">
                    <a:lumMod val="50000"/>
                  </a:schemeClr>
                </a:solidFill>
                <a:latin typeface="Corbel" panose="020B0503020204020204" pitchFamily="34" charset="0"/>
                <a:cs typeface="Didot" panose="02000503000000020003" pitchFamily="2" charset="-79"/>
              </a:rPr>
              <a:t>conveyers of primary truth </a:t>
            </a:r>
          </a:p>
          <a:p>
            <a:pPr marL="0" indent="0">
              <a:buNone/>
            </a:pPr>
            <a:endParaRPr lang="en-US" sz="2400" dirty="0">
              <a:solidFill>
                <a:schemeClr val="bg1">
                  <a:lumMod val="50000"/>
                </a:schemeClr>
              </a:solidFill>
              <a:latin typeface="Corbel" panose="020B0503020204020204" pitchFamily="34" charset="0"/>
              <a:cs typeface="Didot" panose="02000503000000020003" pitchFamily="2" charset="-79"/>
            </a:endParaRPr>
          </a:p>
          <a:p>
            <a:pPr marL="0" indent="0">
              <a:buNone/>
            </a:pPr>
            <a:r>
              <a:rPr lang="en-US" sz="2400" dirty="0">
                <a:solidFill>
                  <a:schemeClr val="bg1">
                    <a:lumMod val="50000"/>
                  </a:schemeClr>
                </a:solidFill>
                <a:latin typeface="Corbel" panose="020B0503020204020204" pitchFamily="34" charset="0"/>
                <a:cs typeface="Didot" panose="02000503000000020003" pitchFamily="2" charset="-79"/>
              </a:rPr>
              <a:t>They embodied collective representations of the world. </a:t>
            </a:r>
          </a:p>
          <a:p>
            <a:pPr marL="0" indent="0">
              <a:buNone/>
            </a:pPr>
            <a:endParaRPr lang="en-US" sz="2400" b="1" u="sng" dirty="0">
              <a:solidFill>
                <a:schemeClr val="bg1">
                  <a:lumMod val="50000"/>
                </a:schemeClr>
              </a:solidFill>
              <a:latin typeface="Corbel" panose="020B0503020204020204" pitchFamily="34" charset="0"/>
              <a:cs typeface="Didot" panose="02000503000000020003" pitchFamily="2" charset="-79"/>
            </a:endParaRPr>
          </a:p>
          <a:p>
            <a:pPr marL="0" indent="0">
              <a:buNone/>
            </a:pPr>
            <a:r>
              <a:rPr lang="en-US" sz="2400" dirty="0">
                <a:solidFill>
                  <a:schemeClr val="bg1">
                    <a:lumMod val="50000"/>
                  </a:schemeClr>
                </a:solidFill>
                <a:latin typeface="Corbel" panose="020B0503020204020204" pitchFamily="34" charset="0"/>
                <a:cs typeface="Didot" panose="02000503000000020003" pitchFamily="2" charset="-79"/>
              </a:rPr>
              <a:t>The oldest myths contained religion, philosophy and  art </a:t>
            </a:r>
          </a:p>
          <a:p>
            <a:pPr marL="0" indent="0">
              <a:buNone/>
            </a:pPr>
            <a:endParaRPr lang="en-US" sz="3800" b="1" dirty="0">
              <a:latin typeface="Didot" panose="02000503000000020003" pitchFamily="2" charset="-79"/>
              <a:cs typeface="Didot" panose="02000503000000020003" pitchFamily="2" charset="-79"/>
            </a:endParaRPr>
          </a:p>
          <a:p>
            <a:endParaRPr lang="en-US" dirty="0"/>
          </a:p>
        </p:txBody>
      </p:sp>
    </p:spTree>
    <p:extLst>
      <p:ext uri="{BB962C8B-B14F-4D97-AF65-F5344CB8AC3E}">
        <p14:creationId xmlns:p14="http://schemas.microsoft.com/office/powerpoint/2010/main" val="27791311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C984F-33B6-174C-BF50-B35AC86C457D}"/>
              </a:ext>
            </a:extLst>
          </p:cNvPr>
          <p:cNvSpPr>
            <a:spLocks noGrp="1"/>
          </p:cNvSpPr>
          <p:nvPr>
            <p:ph type="title"/>
          </p:nvPr>
        </p:nvSpPr>
        <p:spPr>
          <a:xfrm flipV="1">
            <a:off x="838200" y="319406"/>
            <a:ext cx="10515600" cy="45719"/>
          </a:xfrm>
        </p:spPr>
        <p:txBody>
          <a:bodyPr>
            <a:normAutofit fontScale="90000"/>
          </a:bodyPr>
          <a:lstStyle/>
          <a:p>
            <a:pPr marL="0" indent="0"/>
            <a:r>
              <a:rPr lang="en-US" b="1" dirty="0">
                <a:latin typeface="Didot" panose="02000503000000020003" pitchFamily="2" charset="-79"/>
                <a:cs typeface="Didot" panose="02000503000000020003" pitchFamily="2" charset="-79"/>
              </a:rPr>
              <a:t/>
            </a:r>
            <a:br>
              <a:rPr lang="en-US" b="1" dirty="0">
                <a:latin typeface="Didot" panose="02000503000000020003" pitchFamily="2" charset="-79"/>
                <a:cs typeface="Didot" panose="02000503000000020003" pitchFamily="2" charset="-79"/>
              </a:rPr>
            </a:br>
            <a:r>
              <a:rPr lang="en-US" b="1" dirty="0">
                <a:latin typeface="Didot" panose="02000503000000020003" pitchFamily="2" charset="-79"/>
                <a:cs typeface="Didot" panose="02000503000000020003" pitchFamily="2" charset="-79"/>
              </a:rPr>
              <a:t/>
            </a:r>
            <a:br>
              <a:rPr lang="en-US" b="1" dirty="0">
                <a:latin typeface="Didot" panose="02000503000000020003" pitchFamily="2" charset="-79"/>
                <a:cs typeface="Didot" panose="02000503000000020003" pitchFamily="2" charset="-79"/>
              </a:rPr>
            </a:br>
            <a:r>
              <a:rPr lang="en-US" b="1" dirty="0">
                <a:latin typeface="Didot" panose="02000503000000020003" pitchFamily="2" charset="-79"/>
                <a:cs typeface="Didot" panose="02000503000000020003" pitchFamily="2" charset="-79"/>
              </a:rPr>
              <a:t/>
            </a:r>
            <a:br>
              <a:rPr lang="en-US" b="1" dirty="0">
                <a:latin typeface="Didot" panose="02000503000000020003" pitchFamily="2" charset="-79"/>
                <a:cs typeface="Didot" panose="02000503000000020003" pitchFamily="2" charset="-79"/>
              </a:rPr>
            </a:br>
            <a:r>
              <a:rPr lang="en-US" dirty="0">
                <a:latin typeface="Didot" panose="02000503000000020003" pitchFamily="2" charset="-79"/>
                <a:cs typeface="Didot" panose="02000503000000020003" pitchFamily="2" charset="-79"/>
              </a:rPr>
              <a:t/>
            </a:r>
            <a:br>
              <a:rPr lang="en-US" dirty="0">
                <a:latin typeface="Didot" panose="02000503000000020003" pitchFamily="2" charset="-79"/>
                <a:cs typeface="Didot" panose="02000503000000020003" pitchFamily="2" charset="-79"/>
              </a:rPr>
            </a:br>
            <a:endParaRPr lang="en-US" dirty="0"/>
          </a:p>
        </p:txBody>
      </p:sp>
      <p:sp>
        <p:nvSpPr>
          <p:cNvPr id="3" name="Content Placeholder 2">
            <a:extLst>
              <a:ext uri="{FF2B5EF4-FFF2-40B4-BE49-F238E27FC236}">
                <a16:creationId xmlns:a16="http://schemas.microsoft.com/office/drawing/2014/main" id="{DEAEA88F-F203-C942-A9BF-EC3A3C5A1ECF}"/>
              </a:ext>
            </a:extLst>
          </p:cNvPr>
          <p:cNvSpPr>
            <a:spLocks noGrp="1"/>
          </p:cNvSpPr>
          <p:nvPr>
            <p:ph idx="1"/>
          </p:nvPr>
        </p:nvSpPr>
        <p:spPr>
          <a:xfrm>
            <a:off x="838200" y="261258"/>
            <a:ext cx="10515600" cy="6596742"/>
          </a:xfrm>
        </p:spPr>
        <p:txBody>
          <a:bodyPr>
            <a:normAutofit fontScale="62500" lnSpcReduction="20000"/>
          </a:bodyPr>
          <a:lstStyle/>
          <a:p>
            <a:pPr marL="0" indent="0">
              <a:buNone/>
            </a:pPr>
            <a:endParaRPr lang="en-US" dirty="0">
              <a:latin typeface="Didot" panose="02000503000000020003" pitchFamily="2" charset="-79"/>
              <a:cs typeface="Didot" panose="02000503000000020003" pitchFamily="2" charset="-79"/>
            </a:endParaRPr>
          </a:p>
          <a:p>
            <a:pPr marL="0" indent="0">
              <a:buNone/>
            </a:pPr>
            <a:r>
              <a:rPr lang="en-US" sz="3200" b="1" dirty="0">
                <a:solidFill>
                  <a:schemeClr val="accent2">
                    <a:lumMod val="50000"/>
                  </a:schemeClr>
                </a:solidFill>
                <a:latin typeface="Corbel" panose="020B0503020204020204" pitchFamily="34" charset="0"/>
                <a:cs typeface="Didot" panose="02000503000000020003" pitchFamily="2" charset="-79"/>
              </a:rPr>
              <a:t>Myths through history</a:t>
            </a:r>
          </a:p>
          <a:p>
            <a:pPr marL="0" indent="0">
              <a:buNone/>
            </a:pPr>
            <a:endParaRPr lang="en-US" sz="3200" b="1" dirty="0">
              <a:solidFill>
                <a:schemeClr val="bg1">
                  <a:lumMod val="50000"/>
                </a:schemeClr>
              </a:solidFill>
              <a:latin typeface="Corbel" panose="020B0503020204020204" pitchFamily="34" charset="0"/>
              <a:cs typeface="Didot" panose="02000503000000020003" pitchFamily="2" charset="-79"/>
            </a:endParaRPr>
          </a:p>
          <a:p>
            <a:pPr marL="0" indent="0">
              <a:buNone/>
            </a:pPr>
            <a:r>
              <a:rPr lang="en-US" sz="3200" b="1" dirty="0">
                <a:solidFill>
                  <a:schemeClr val="bg1">
                    <a:lumMod val="50000"/>
                  </a:schemeClr>
                </a:solidFill>
                <a:latin typeface="Corbel" panose="020B0503020204020204" pitchFamily="34" charset="0"/>
                <a:cs typeface="Didot" panose="02000503000000020003" pitchFamily="2" charset="-79"/>
              </a:rPr>
              <a:t>Plato</a:t>
            </a:r>
            <a:r>
              <a:rPr lang="en-US" sz="3200" dirty="0">
                <a:solidFill>
                  <a:schemeClr val="bg1">
                    <a:lumMod val="50000"/>
                  </a:schemeClr>
                </a:solidFill>
                <a:latin typeface="Corbel" panose="020B0503020204020204" pitchFamily="34" charset="0"/>
                <a:cs typeface="Didot" panose="02000503000000020003" pitchFamily="2" charset="-79"/>
              </a:rPr>
              <a:t> explained myths from the point of view  of </a:t>
            </a:r>
            <a:r>
              <a:rPr lang="en-US" sz="3200" b="1" dirty="0">
                <a:solidFill>
                  <a:schemeClr val="bg1">
                    <a:lumMod val="50000"/>
                  </a:schemeClr>
                </a:solidFill>
                <a:latin typeface="Corbel" panose="020B0503020204020204" pitchFamily="34" charset="0"/>
                <a:cs typeface="Didot" panose="02000503000000020003" pitchFamily="2" charset="-79"/>
              </a:rPr>
              <a:t>philosophy. </a:t>
            </a:r>
          </a:p>
          <a:p>
            <a:pPr marL="0" indent="0">
              <a:buNone/>
            </a:pPr>
            <a:r>
              <a:rPr lang="en-US" sz="3200" b="1" dirty="0">
                <a:solidFill>
                  <a:schemeClr val="bg1">
                    <a:lumMod val="50000"/>
                  </a:schemeClr>
                </a:solidFill>
                <a:latin typeface="Corbel" panose="020B0503020204020204" pitchFamily="34" charset="0"/>
                <a:cs typeface="Didot" panose="02000503000000020003" pitchFamily="2" charset="-79"/>
              </a:rPr>
              <a:t>Aristotle</a:t>
            </a:r>
            <a:r>
              <a:rPr lang="en-US" sz="3200" dirty="0">
                <a:solidFill>
                  <a:schemeClr val="bg1">
                    <a:lumMod val="50000"/>
                  </a:schemeClr>
                </a:solidFill>
                <a:latin typeface="Corbel" panose="020B0503020204020204" pitchFamily="34" charset="0"/>
                <a:cs typeface="Didot" panose="02000503000000020003" pitchFamily="2" charset="-79"/>
              </a:rPr>
              <a:t> spoke of myths as </a:t>
            </a:r>
            <a:r>
              <a:rPr lang="en-US" sz="3200" b="1" dirty="0">
                <a:solidFill>
                  <a:schemeClr val="bg1">
                    <a:lumMod val="50000"/>
                  </a:schemeClr>
                </a:solidFill>
                <a:latin typeface="Corbel" panose="020B0503020204020204" pitchFamily="34" charset="0"/>
                <a:cs typeface="Didot" panose="02000503000000020003" pitchFamily="2" charset="-79"/>
              </a:rPr>
              <a:t>fables;</a:t>
            </a:r>
            <a:r>
              <a:rPr lang="en-US" sz="3200" dirty="0">
                <a:solidFill>
                  <a:schemeClr val="bg1">
                    <a:lumMod val="50000"/>
                  </a:schemeClr>
                </a:solidFill>
                <a:latin typeface="Corbel" panose="020B0503020204020204" pitchFamily="34" charset="0"/>
                <a:cs typeface="Didot" panose="02000503000000020003" pitchFamily="2" charset="-79"/>
              </a:rPr>
              <a:t> etc. </a:t>
            </a:r>
          </a:p>
          <a:p>
            <a:pPr marL="0" indent="0">
              <a:buNone/>
            </a:pPr>
            <a:r>
              <a:rPr lang="en-US" sz="2900" dirty="0">
                <a:solidFill>
                  <a:schemeClr val="bg1">
                    <a:lumMod val="50000"/>
                  </a:schemeClr>
                </a:solidFill>
                <a:latin typeface="Corbel" panose="020B0503020204020204" pitchFamily="34" charset="0"/>
                <a:cs typeface="Didot" panose="02000503000000020003" pitchFamily="2" charset="-79"/>
              </a:rPr>
              <a:t>Myths = </a:t>
            </a:r>
            <a:r>
              <a:rPr lang="en-US" sz="2900" b="1" dirty="0">
                <a:solidFill>
                  <a:schemeClr val="bg1">
                    <a:lumMod val="50000"/>
                  </a:schemeClr>
                </a:solidFill>
                <a:latin typeface="Corbel" panose="020B0503020204020204" pitchFamily="34" charset="0"/>
                <a:cs typeface="Didot" panose="02000503000000020003" pitchFamily="2" charset="-79"/>
              </a:rPr>
              <a:t>History translated into poetry. </a:t>
            </a:r>
            <a:r>
              <a:rPr lang="en-US" sz="2900" dirty="0">
                <a:solidFill>
                  <a:schemeClr val="bg1">
                    <a:lumMod val="50000"/>
                  </a:schemeClr>
                </a:solidFill>
                <a:latin typeface="Corbel" panose="020B0503020204020204" pitchFamily="34" charset="0"/>
                <a:cs typeface="Didot" panose="02000503000000020003" pitchFamily="2" charset="-79"/>
              </a:rPr>
              <a:t> </a:t>
            </a:r>
          </a:p>
          <a:p>
            <a:pPr marL="0" indent="0">
              <a:buNone/>
            </a:pPr>
            <a:endParaRPr lang="en-US" sz="2900" b="1" u="sng" dirty="0">
              <a:solidFill>
                <a:schemeClr val="bg1">
                  <a:lumMod val="50000"/>
                </a:schemeClr>
              </a:solidFill>
              <a:latin typeface="Corbel" panose="020B0503020204020204" pitchFamily="34" charset="0"/>
              <a:cs typeface="Didot" panose="02000503000000020003" pitchFamily="2" charset="-79"/>
            </a:endParaRPr>
          </a:p>
          <a:p>
            <a:pPr marL="0" indent="0">
              <a:buNone/>
            </a:pPr>
            <a:r>
              <a:rPr lang="en-US" sz="2900" b="1" dirty="0">
                <a:solidFill>
                  <a:schemeClr val="bg1">
                    <a:lumMod val="50000"/>
                  </a:schemeClr>
                </a:solidFill>
                <a:latin typeface="Corbel" panose="020B0503020204020204" pitchFamily="34" charset="0"/>
                <a:cs typeface="Didot" panose="02000503000000020003" pitchFamily="2" charset="-79"/>
              </a:rPr>
              <a:t>In the Renaissance</a:t>
            </a:r>
            <a:r>
              <a:rPr lang="en-US" sz="2900" b="1" u="sng" dirty="0">
                <a:solidFill>
                  <a:schemeClr val="bg1">
                    <a:lumMod val="50000"/>
                  </a:schemeClr>
                </a:solidFill>
                <a:latin typeface="Corbel" panose="020B0503020204020204" pitchFamily="34" charset="0"/>
                <a:cs typeface="Didot" panose="02000503000000020003" pitchFamily="2" charset="-79"/>
              </a:rPr>
              <a:t>,</a:t>
            </a:r>
            <a:r>
              <a:rPr lang="en-US" sz="2900" dirty="0">
                <a:solidFill>
                  <a:schemeClr val="bg1">
                    <a:lumMod val="50000"/>
                  </a:schemeClr>
                </a:solidFill>
                <a:latin typeface="Corbel" panose="020B0503020204020204" pitchFamily="34" charset="0"/>
                <a:cs typeface="Didot" panose="02000503000000020003" pitchFamily="2" charset="-79"/>
              </a:rPr>
              <a:t> interest  increased  </a:t>
            </a:r>
          </a:p>
          <a:p>
            <a:pPr marL="0" indent="0">
              <a:buNone/>
            </a:pPr>
            <a:endParaRPr lang="en-US" sz="2900" b="1" u="sng" dirty="0">
              <a:solidFill>
                <a:schemeClr val="bg1">
                  <a:lumMod val="50000"/>
                </a:schemeClr>
              </a:solidFill>
              <a:latin typeface="Corbel" panose="020B0503020204020204" pitchFamily="34" charset="0"/>
              <a:cs typeface="Didot" panose="02000503000000020003" pitchFamily="2" charset="-79"/>
            </a:endParaRPr>
          </a:p>
          <a:p>
            <a:pPr marL="0" indent="0">
              <a:buNone/>
            </a:pPr>
            <a:r>
              <a:rPr lang="en-US" sz="2900" b="1" dirty="0">
                <a:solidFill>
                  <a:schemeClr val="bg1">
                    <a:lumMod val="50000"/>
                  </a:schemeClr>
                </a:solidFill>
                <a:latin typeface="Corbel" panose="020B0503020204020204" pitchFamily="34" charset="0"/>
                <a:cs typeface="Didot" panose="02000503000000020003" pitchFamily="2" charset="-79"/>
              </a:rPr>
              <a:t>Enlightenment </a:t>
            </a:r>
            <a:r>
              <a:rPr lang="en-US" sz="2900" dirty="0">
                <a:solidFill>
                  <a:schemeClr val="bg1">
                    <a:lumMod val="50000"/>
                  </a:schemeClr>
                </a:solidFill>
                <a:latin typeface="Corbel" panose="020B0503020204020204" pitchFamily="34" charset="0"/>
                <a:cs typeface="Didot" panose="02000503000000020003" pitchFamily="2" charset="-79"/>
              </a:rPr>
              <a:t> and </a:t>
            </a:r>
            <a:r>
              <a:rPr lang="en-US" sz="2900" b="1" dirty="0">
                <a:solidFill>
                  <a:schemeClr val="bg1">
                    <a:lumMod val="50000"/>
                  </a:schemeClr>
                </a:solidFill>
                <a:latin typeface="Corbel" panose="020B0503020204020204" pitchFamily="34" charset="0"/>
                <a:cs typeface="Didot" panose="02000503000000020003" pitchFamily="2" charset="-79"/>
              </a:rPr>
              <a:t>Romantic writers</a:t>
            </a:r>
            <a:r>
              <a:rPr lang="en-US" sz="2900" dirty="0">
                <a:solidFill>
                  <a:schemeClr val="bg1">
                    <a:lumMod val="50000"/>
                  </a:schemeClr>
                </a:solidFill>
                <a:latin typeface="Corbel" panose="020B0503020204020204" pitchFamily="34" charset="0"/>
                <a:cs typeface="Didot" panose="02000503000000020003" pitchFamily="2" charset="-79"/>
              </a:rPr>
              <a:t> </a:t>
            </a:r>
            <a:r>
              <a:rPr lang="en-US" sz="2900" u="sng" dirty="0">
                <a:solidFill>
                  <a:schemeClr val="bg1">
                    <a:lumMod val="50000"/>
                  </a:schemeClr>
                </a:solidFill>
                <a:latin typeface="Corbel" panose="020B0503020204020204" pitchFamily="34" charset="0"/>
                <a:cs typeface="Didot" panose="02000503000000020003" pitchFamily="2" charset="-79"/>
              </a:rPr>
              <a:t>(</a:t>
            </a:r>
            <a:r>
              <a:rPr lang="en-US" sz="2900" dirty="0">
                <a:solidFill>
                  <a:schemeClr val="bg1">
                    <a:lumMod val="50000"/>
                  </a:schemeClr>
                </a:solidFill>
                <a:latin typeface="Corbel" panose="020B0503020204020204" pitchFamily="34" charset="0"/>
                <a:cs typeface="Didot" panose="02000503000000020003" pitchFamily="2" charset="-79"/>
              </a:rPr>
              <a:t>Jean Jacques Rousseau, Friedrich Wilhelm Schelling, Johann Gottfried Herder) appreciated myths. </a:t>
            </a:r>
          </a:p>
          <a:p>
            <a:pPr marL="0" indent="0">
              <a:buNone/>
            </a:pPr>
            <a:endParaRPr lang="en-US" sz="2900" b="1" dirty="0">
              <a:solidFill>
                <a:schemeClr val="bg1">
                  <a:lumMod val="50000"/>
                </a:schemeClr>
              </a:solidFill>
              <a:latin typeface="Corbel" panose="020B0503020204020204" pitchFamily="34" charset="0"/>
              <a:cs typeface="Didot" panose="02000503000000020003" pitchFamily="2" charset="-79"/>
            </a:endParaRPr>
          </a:p>
          <a:p>
            <a:pPr marL="0" indent="0">
              <a:buNone/>
            </a:pPr>
            <a:r>
              <a:rPr lang="en-US" sz="2900" b="1" dirty="0">
                <a:solidFill>
                  <a:schemeClr val="bg1">
                    <a:lumMod val="50000"/>
                  </a:schemeClr>
                </a:solidFill>
                <a:latin typeface="Corbel" panose="020B0503020204020204" pitchFamily="34" charset="0"/>
                <a:cs typeface="Didot" panose="02000503000000020003" pitchFamily="2" charset="-79"/>
              </a:rPr>
              <a:t>The most famous were the Grimm</a:t>
            </a:r>
            <a:r>
              <a:rPr lang="en-US" sz="2900" dirty="0">
                <a:solidFill>
                  <a:schemeClr val="bg1">
                    <a:lumMod val="50000"/>
                  </a:schemeClr>
                </a:solidFill>
                <a:latin typeface="Corbel" panose="020B0503020204020204" pitchFamily="34" charset="0"/>
                <a:cs typeface="Didot" panose="02000503000000020003" pitchFamily="2" charset="-79"/>
              </a:rPr>
              <a:t> </a:t>
            </a:r>
            <a:r>
              <a:rPr lang="en-US" sz="2900" b="1" dirty="0">
                <a:solidFill>
                  <a:schemeClr val="bg1">
                    <a:lumMod val="50000"/>
                  </a:schemeClr>
                </a:solidFill>
                <a:latin typeface="Corbel" panose="020B0503020204020204" pitchFamily="34" charset="0"/>
                <a:cs typeface="Didot" panose="02000503000000020003" pitchFamily="2" charset="-79"/>
              </a:rPr>
              <a:t>brothers. </a:t>
            </a:r>
            <a:r>
              <a:rPr lang="en-US" sz="2900" dirty="0">
                <a:solidFill>
                  <a:schemeClr val="bg1">
                    <a:lumMod val="50000"/>
                  </a:schemeClr>
                </a:solidFill>
                <a:latin typeface="Corbel" panose="020B0503020204020204" pitchFamily="34" charset="0"/>
                <a:cs typeface="Didot" panose="02000503000000020003" pitchFamily="2" charset="-79"/>
              </a:rPr>
              <a:t>Jacob Grimm also made the first attempt to integrate </a:t>
            </a:r>
            <a:r>
              <a:rPr lang="en-US" sz="2900" b="1" dirty="0">
                <a:solidFill>
                  <a:schemeClr val="bg1">
                    <a:lumMod val="50000"/>
                  </a:schemeClr>
                </a:solidFill>
                <a:latin typeface="Corbel" panose="020B0503020204020204" pitchFamily="34" charset="0"/>
                <a:cs typeface="Didot" panose="02000503000000020003" pitchFamily="2" charset="-79"/>
              </a:rPr>
              <a:t>Germanic mytholo</a:t>
            </a:r>
            <a:r>
              <a:rPr lang="en-US" sz="2900" dirty="0">
                <a:solidFill>
                  <a:schemeClr val="bg1">
                    <a:lumMod val="50000"/>
                  </a:schemeClr>
                </a:solidFill>
                <a:latin typeface="Corbel" panose="020B0503020204020204" pitchFamily="34" charset="0"/>
                <a:cs typeface="Didot" panose="02000503000000020003" pitchFamily="2" charset="-79"/>
              </a:rPr>
              <a:t>gy into a uniform system (Deutsche </a:t>
            </a:r>
            <a:r>
              <a:rPr lang="en-US" sz="2900" dirty="0" err="1">
                <a:solidFill>
                  <a:schemeClr val="bg1">
                    <a:lumMod val="50000"/>
                  </a:schemeClr>
                </a:solidFill>
                <a:latin typeface="Corbel" panose="020B0503020204020204" pitchFamily="34" charset="0"/>
                <a:cs typeface="Didot" panose="02000503000000020003" pitchFamily="2" charset="-79"/>
              </a:rPr>
              <a:t>Mythologie</a:t>
            </a:r>
            <a:r>
              <a:rPr lang="en-US" sz="2900" dirty="0">
                <a:solidFill>
                  <a:schemeClr val="bg1">
                    <a:lumMod val="50000"/>
                  </a:schemeClr>
                </a:solidFill>
                <a:latin typeface="Corbel" panose="020B0503020204020204" pitchFamily="34" charset="0"/>
                <a:cs typeface="Didot" panose="02000503000000020003" pitchFamily="2" charset="-79"/>
              </a:rPr>
              <a:t>, 1835).  </a:t>
            </a:r>
          </a:p>
          <a:p>
            <a:pPr marL="0" indent="0">
              <a:buNone/>
            </a:pPr>
            <a:endParaRPr lang="en-US" sz="2900" dirty="0">
              <a:solidFill>
                <a:schemeClr val="bg1">
                  <a:lumMod val="50000"/>
                </a:schemeClr>
              </a:solidFill>
              <a:latin typeface="Corbel" panose="020B0503020204020204" pitchFamily="34" charset="0"/>
              <a:cs typeface="Didot" panose="02000503000000020003" pitchFamily="2" charset="-79"/>
            </a:endParaRPr>
          </a:p>
          <a:p>
            <a:pPr marL="0" indent="0">
              <a:buNone/>
            </a:pPr>
            <a:r>
              <a:rPr lang="en-US" sz="2900" dirty="0">
                <a:solidFill>
                  <a:schemeClr val="bg1">
                    <a:lumMod val="50000"/>
                  </a:schemeClr>
                </a:solidFill>
                <a:latin typeface="Corbel" panose="020B0503020204020204" pitchFamily="34" charset="0"/>
                <a:cs typeface="Didot" panose="02000503000000020003" pitchFamily="2" charset="-79"/>
              </a:rPr>
              <a:t>Myths are an attempt to </a:t>
            </a:r>
            <a:r>
              <a:rPr lang="en-US" sz="2900" b="1" dirty="0">
                <a:solidFill>
                  <a:schemeClr val="bg1">
                    <a:lumMod val="50000"/>
                  </a:schemeClr>
                </a:solidFill>
                <a:latin typeface="Corbel" panose="020B0503020204020204" pitchFamily="34" charset="0"/>
                <a:cs typeface="Didot" panose="02000503000000020003" pitchFamily="2" charset="-79"/>
              </a:rPr>
              <a:t>explain natural phenomena.</a:t>
            </a:r>
            <a:endParaRPr lang="en-US" sz="2900" dirty="0">
              <a:solidFill>
                <a:schemeClr val="bg1">
                  <a:lumMod val="50000"/>
                </a:schemeClr>
              </a:solidFill>
              <a:latin typeface="Corbel" panose="020B0503020204020204" pitchFamily="34" charset="0"/>
              <a:cs typeface="Didot" panose="02000503000000020003" pitchFamily="2" charset="-79"/>
            </a:endParaRPr>
          </a:p>
          <a:p>
            <a:pPr marL="0" indent="0">
              <a:buNone/>
            </a:pPr>
            <a:endParaRPr lang="en-US" sz="2900" b="1" dirty="0">
              <a:solidFill>
                <a:schemeClr val="bg1">
                  <a:lumMod val="50000"/>
                </a:schemeClr>
              </a:solidFill>
              <a:latin typeface="Corbel" panose="020B0503020204020204" pitchFamily="34" charset="0"/>
              <a:cs typeface="Didot" panose="02000503000000020003" pitchFamily="2" charset="-79"/>
            </a:endParaRPr>
          </a:p>
          <a:p>
            <a:pPr marL="0" indent="0">
              <a:buNone/>
            </a:pPr>
            <a:r>
              <a:rPr lang="en-US" sz="2900" b="1" dirty="0">
                <a:solidFill>
                  <a:schemeClr val="bg1">
                    <a:lumMod val="50000"/>
                  </a:schemeClr>
                </a:solidFill>
                <a:latin typeface="Corbel" panose="020B0503020204020204" pitchFamily="34" charset="0"/>
                <a:cs typeface="Didot" panose="02000503000000020003" pitchFamily="2" charset="-79"/>
              </a:rPr>
              <a:t>Slavic myths</a:t>
            </a:r>
            <a:r>
              <a:rPr lang="en-US" sz="2900" dirty="0">
                <a:solidFill>
                  <a:schemeClr val="bg1">
                    <a:lumMod val="50000"/>
                  </a:schemeClr>
                </a:solidFill>
                <a:latin typeface="Corbel" panose="020B0503020204020204" pitchFamily="34" charset="0"/>
                <a:cs typeface="Didot" panose="02000503000000020003" pitchFamily="2" charset="-79"/>
              </a:rPr>
              <a:t> = connection with nature. </a:t>
            </a:r>
          </a:p>
          <a:p>
            <a:pPr marL="0" indent="0">
              <a:buNone/>
            </a:pPr>
            <a:endParaRPr lang="en-US" sz="2900" b="1" dirty="0">
              <a:solidFill>
                <a:schemeClr val="bg1">
                  <a:lumMod val="50000"/>
                </a:schemeClr>
              </a:solidFill>
              <a:latin typeface="Corbel" panose="020B0503020204020204" pitchFamily="34" charset="0"/>
              <a:cs typeface="Didot" panose="02000503000000020003" pitchFamily="2" charset="-79"/>
            </a:endParaRPr>
          </a:p>
          <a:p>
            <a:pPr marL="0" indent="0">
              <a:buNone/>
            </a:pPr>
            <a:r>
              <a:rPr lang="en-US" sz="2900" b="1" dirty="0">
                <a:solidFill>
                  <a:schemeClr val="bg1">
                    <a:lumMod val="50000"/>
                  </a:schemeClr>
                </a:solidFill>
                <a:latin typeface="Corbel" panose="020B0503020204020204" pitchFamily="34" charset="0"/>
                <a:cs typeface="Didot" panose="02000503000000020003" pitchFamily="2" charset="-79"/>
              </a:rPr>
              <a:t>Sigmund Freud and Carl Gustav Jung</a:t>
            </a:r>
            <a:r>
              <a:rPr lang="en-US" sz="2900" dirty="0">
                <a:solidFill>
                  <a:schemeClr val="bg1">
                    <a:lumMod val="50000"/>
                  </a:schemeClr>
                </a:solidFill>
                <a:latin typeface="Corbel" panose="020B0503020204020204" pitchFamily="34" charset="0"/>
                <a:cs typeface="Didot" panose="02000503000000020003" pitchFamily="2" charset="-79"/>
              </a:rPr>
              <a:t> approached myth through </a:t>
            </a:r>
            <a:r>
              <a:rPr lang="en-US" sz="2900" b="1" dirty="0">
                <a:solidFill>
                  <a:schemeClr val="bg1">
                    <a:lumMod val="50000"/>
                  </a:schemeClr>
                </a:solidFill>
                <a:latin typeface="Corbel" panose="020B0503020204020204" pitchFamily="34" charset="0"/>
                <a:cs typeface="Didot" panose="02000503000000020003" pitchFamily="2" charset="-79"/>
              </a:rPr>
              <a:t>analytical psychology</a:t>
            </a:r>
            <a:r>
              <a:rPr lang="en-US" sz="2900" dirty="0">
                <a:solidFill>
                  <a:schemeClr val="bg1">
                    <a:lumMod val="50000"/>
                  </a:schemeClr>
                </a:solidFill>
                <a:latin typeface="Corbel" panose="020B0503020204020204" pitchFamily="34" charset="0"/>
                <a:cs typeface="Didot" panose="02000503000000020003" pitchFamily="2" charset="-79"/>
              </a:rPr>
              <a:t>. “ </a:t>
            </a:r>
          </a:p>
          <a:p>
            <a:endParaRPr lang="en-US" dirty="0"/>
          </a:p>
        </p:txBody>
      </p:sp>
    </p:spTree>
    <p:extLst>
      <p:ext uri="{BB962C8B-B14F-4D97-AF65-F5344CB8AC3E}">
        <p14:creationId xmlns:p14="http://schemas.microsoft.com/office/powerpoint/2010/main" val="37266763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 REUS FOUR ELEMENTS" id="{F5764E76-5D16-2A40-AD54-10013C1A2B7E}" vid="{60686865-099F-DF40-9AEF-0372C844D26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682</TotalTime>
  <Words>361</Words>
  <Application>Microsoft Office PowerPoint</Application>
  <PresentationFormat>Širokozaslonsko</PresentationFormat>
  <Paragraphs>112</Paragraphs>
  <Slides>15</Slides>
  <Notes>3</Notes>
  <HiddenSlides>0</HiddenSlides>
  <MMClips>0</MMClips>
  <ScaleCrop>false</ScaleCrop>
  <HeadingPairs>
    <vt:vector size="6" baseType="variant">
      <vt:variant>
        <vt:lpstr>Uporabljene pisave</vt:lpstr>
      </vt:variant>
      <vt:variant>
        <vt:i4>5</vt:i4>
      </vt:variant>
      <vt:variant>
        <vt:lpstr>Tema</vt:lpstr>
      </vt:variant>
      <vt:variant>
        <vt:i4>1</vt:i4>
      </vt:variant>
      <vt:variant>
        <vt:lpstr>Naslovi diapozitivov</vt:lpstr>
      </vt:variant>
      <vt:variant>
        <vt:i4>15</vt:i4>
      </vt:variant>
    </vt:vector>
  </HeadingPairs>
  <TitlesOfParts>
    <vt:vector size="21" baseType="lpstr">
      <vt:lpstr>Arial</vt:lpstr>
      <vt:lpstr>Calibri</vt:lpstr>
      <vt:lpstr>Calibri Light</vt:lpstr>
      <vt:lpstr>Corbel</vt:lpstr>
      <vt:lpstr>Didot</vt:lpstr>
      <vt:lpstr>Office Theme</vt:lpstr>
      <vt:lpstr>              Dušana Findeisen Myths, Legends, FairyTales-constituents of intangible  cultural heritage </vt:lpstr>
      <vt:lpstr>Roland Barthes, a French philosopher, theorist of literature, semiotician, etc. Author of “Mythologies”(1957)   Modern myths are based on subconscious collective representations.  </vt:lpstr>
      <vt:lpstr>   Examples od modern myths: Steak and French Fries</vt:lpstr>
      <vt:lpstr>1968 appeared the new DS- a triumph of French technological knowledge…and  French aesthetics reproducing the representations associated with “the miracle” of Medieval cathedrals</vt:lpstr>
      <vt:lpstr>                              OMO Publicity1981  </vt:lpstr>
      <vt:lpstr>Why studying myths, legends and tales is needed?  </vt:lpstr>
      <vt:lpstr>                         What’s the difference?                    </vt:lpstr>
      <vt:lpstr>   Is studying myths superfluous and outdated today?  </vt:lpstr>
      <vt:lpstr>    </vt:lpstr>
      <vt:lpstr>Myth, Greek “mythos”, has various meanings and characteristics:     A tale about gods.   A prose narrative, a truthful account of what happened in the past.   Myths are taught to be believed.   They are the embodiment of dogmas (non verified beliefs)    They are mostly sacred and are often   They are associated with theology  and rituals.  </vt:lpstr>
      <vt:lpstr> Jacob Grimm: Wilhelm Grimm  German Myhthology  The study of Germanic mythology is an important element of Germanic philology</vt:lpstr>
      <vt:lpstr>           Myths acquire a second life through narrations and cultural events  </vt:lpstr>
      <vt:lpstr>(2) Legends </vt:lpstr>
      <vt:lpstr>(3) Tale,fairy tale, folk tale, belief tale,etc.</vt:lpstr>
      <vt:lpstr>In his Morphology of Folk Story, Vladimir Propp (2009) points out   6 basic stories based on the following ancient tales: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Alenka</cp:lastModifiedBy>
  <cp:revision>48</cp:revision>
  <cp:lastPrinted>2019-09-09T13:07:02Z</cp:lastPrinted>
  <dcterms:created xsi:type="dcterms:W3CDTF">2019-09-08T10:58:02Z</dcterms:created>
  <dcterms:modified xsi:type="dcterms:W3CDTF">2023-11-02T07:55:13Z</dcterms:modified>
</cp:coreProperties>
</file>