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59" r:id="rId6"/>
    <p:sldId id="262" r:id="rId7"/>
    <p:sldId id="261" r:id="rId8"/>
    <p:sldId id="263" r:id="rId9"/>
    <p:sldId id="265" r:id="rId10"/>
    <p:sldId id="266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8"/>
    <p:restoredTop sz="94641"/>
  </p:normalViewPr>
  <p:slideViewPr>
    <p:cSldViewPr snapToGrid="0" snapToObjects="1">
      <p:cViewPr varScale="1">
        <p:scale>
          <a:sx n="75" d="100"/>
          <a:sy n="75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CB94-C878-A640-BEBC-5B355366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8DC36-4271-2548-B38F-B3CCF795D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4DDC-6A8B-D947-892F-71A591BF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34C0-2AEF-A442-9903-2E0C2AE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DD28-021B-5C4D-8709-8CCDFBC7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E38B-02DD-2C4B-9D2B-CB5A13B3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CF988-F73D-F94F-ADAB-F384A8F6F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9DBF-43CF-0944-99FA-774B17DA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5686-D503-AE49-9266-3AD42CA4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42D3-1562-8C44-9380-CBFC97B2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55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2074B-AF48-784E-B99B-759ECD27C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26566-FB6F-A947-A67A-C68B119A3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D3E4-F938-F84D-8B05-A34374EB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26C2F-EF7B-CD4A-9629-419DA789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E680F-412C-0A4D-8B73-844C8593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0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8CC0-39EC-3D47-BBB3-0F5C5CE1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C912-59E4-7045-82B2-66CCA3FC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9CDC-8D7C-B243-86E4-FD84E8B3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B1A24-0C5F-274E-AF9B-DA165527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7739-6AF7-D145-B3D3-8E2CC0A3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1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ED83-A2DE-AF41-BEC4-ED91C583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2AF7-C904-1048-B8C7-C273025D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040A-FDED-D04B-8134-C7DC1F81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F4118-7B01-6846-88D1-770CA3F5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E427-1B57-4240-840E-87DF35F5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73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9F1A-CD57-474C-9D4B-31D2BF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16DCC-E296-534D-8E0C-EB5F17E6F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402F-1751-A541-9C91-AE314705F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2232F-5C18-6346-A0ED-3452FC7E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353F5-245E-D840-8D0D-5B7583EE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769A8-2501-834A-AC84-6760B70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1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8CCD-9F77-9C42-9679-650C5F1B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D242-4510-2345-B2CF-82A1A8D3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7B9A-95CD-0F48-8FF6-A08F89E63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2533A-9148-2D41-8ED4-533FF3FC0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EB036-3A2B-C24D-AD4E-E147B5F20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E8900-FA8B-4242-9B20-C71AC6CF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D2C44-7C64-0F42-BE4A-E4C63F91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E78F1-33C6-FF4A-82D4-9100D1D6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7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98CC-ADF8-CE40-8A41-737085C6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A2E18-D290-E645-ADD1-5F8518C2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96F91-993D-4A40-A37E-9B52E5B7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753B0-0086-6D43-AA32-0C10FBAE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8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DE5E8-874A-3C47-A59D-DCCD9B7A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D35AD-A623-A646-B517-A245936B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BE176-181B-5641-BD49-81F84AC6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3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B869-8D94-3B49-A3BB-BBC76120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E272-AD44-D641-A112-25E565B0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1936D-0C12-BB4C-9932-104AED554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88A7-136B-3941-8990-1C7C364F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32871-0E5E-8C4C-8FC7-3E6734C5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30662-017A-4E43-858E-7FA0DBAE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44B1-8922-BD4E-A5FA-142EEC3C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D2C71-6B43-FB4A-9CF9-D37D71D5B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B7C76-9FCE-974B-BD68-DADCFCCC9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A7565-8CAE-3B41-BC01-33E6EB4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60359-792C-2342-B8ED-473B9096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A3AFA-6099-874F-885C-FC8B830F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5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CB381-8888-FB41-B4B9-10847E5D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5C609-BE96-EA43-B247-F3AD0E8E9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A6EA-7120-1B4F-931B-89169535E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792C-86A3-0147-A8F9-66CA8622BD40}" type="datetimeFigureOut">
              <a:rPr lang="en-GB" smtClean="0"/>
              <a:t>27/09/2018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A165-07CA-504C-BA91-421BCBB0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0D0-540E-974E-9952-EAD7B73DB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8803-A54B-CA46-8127-F200FB94F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C600E-2EA9-764C-AAA4-246F729D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9394"/>
          </a:xfrm>
        </p:spPr>
        <p:txBody>
          <a:bodyPr>
            <a:noAutofit/>
          </a:bodyPr>
          <a:lstStyle/>
          <a:p>
            <a:pPr algn="ctr"/>
            <a:r>
              <a:rPr lang="en-GB" sz="2400" dirty="0" err="1">
                <a:latin typeface="Didot" panose="02000503000000020003" pitchFamily="2" charset="-79"/>
                <a:cs typeface="Didot" panose="02000503000000020003" pitchFamily="2" charset="-79"/>
              </a:rPr>
              <a:t>Dušana</a:t>
            </a: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n-GB" sz="2400" dirty="0" err="1">
                <a:latin typeface="Didot" panose="02000503000000020003" pitchFamily="2" charset="-79"/>
                <a:cs typeface="Didot" panose="02000503000000020003" pitchFamily="2" charset="-79"/>
              </a:rPr>
              <a:t>Findeisen</a:t>
            </a: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,</a:t>
            </a:r>
            <a:b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Slovenian Third Age University</a:t>
            </a:r>
            <a:br>
              <a:rPr lang="en-GB" sz="2800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sz="28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Intangible cultural heritage and your projects?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sz="28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2800" dirty="0">
                <a:latin typeface="Didot" panose="02000503000000020003" pitchFamily="2" charset="-79"/>
                <a:cs typeface="Didot" panose="02000503000000020003" pitchFamily="2" charset="-79"/>
              </a:rPr>
              <a:t>BBE</a:t>
            </a: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b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July 2018</a:t>
            </a:r>
            <a:b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  <a:t>ROGGENBURG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625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EBAE-4B52-8E4F-831E-5BB12B6D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Folklore?</a:t>
            </a:r>
          </a:p>
        </p:txBody>
      </p:sp>
      <p:pic>
        <p:nvPicPr>
          <p:cNvPr id="1028" name="Picture 4" descr="Rezultat iskanja slik za jama kolo">
            <a:extLst>
              <a:ext uri="{FF2B5EF4-FFF2-40B4-BE49-F238E27FC236}">
                <a16:creationId xmlns:a16="http://schemas.microsoft.com/office/drawing/2014/main" id="{B155E793-F767-B741-9A0F-4D6A70A8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33" y="2376000"/>
            <a:ext cx="5034617" cy="34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9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78FA-B54B-B242-B7BA-6C920ECA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D940AF-5C0C-C744-90E0-72803EF19B1B}"/>
              </a:ext>
            </a:extLst>
          </p:cNvPr>
          <p:cNvSpPr/>
          <p:nvPr/>
        </p:nvSpPr>
        <p:spPr>
          <a:xfrm>
            <a:off x="3048000" y="13515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What comes to your mind when you hear CULTURAL HERITAGE  </a:t>
            </a:r>
            <a:br>
              <a:rPr lang="en-GB" sz="2400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community?/ 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culture?/ 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tradition?/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skills?/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knowledge ?/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customs?/ 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ideas 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family?/ 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memory?/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identity?,/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what relates to people? What connects/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alive?/</a:t>
            </a:r>
          </a:p>
        </p:txBody>
      </p:sp>
    </p:spTree>
    <p:extLst>
      <p:ext uri="{BB962C8B-B14F-4D97-AF65-F5344CB8AC3E}">
        <p14:creationId xmlns:p14="http://schemas.microsoft.com/office/powerpoint/2010/main" val="149879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6C85-52FC-944D-91A1-9391063A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087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1) What is cultural heritage?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CH becomes heritage if cultural + social values are  attributed to it+ aesthetic appreciation.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Heritage is put under a lot of pressure-it should be better recognised and protected!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Idea of heritage is still drawing  from the history of our world- heritage is mostly material (</a:t>
            </a:r>
            <a:r>
              <a:rPr lang="en-GB" sz="2800" dirty="0" err="1"/>
              <a:t>tangibile</a:t>
            </a:r>
            <a:r>
              <a:rPr lang="en-GB" sz="2800" dirty="0"/>
              <a:t>, material, monumental, grand of good </a:t>
            </a:r>
            <a:r>
              <a:rPr lang="en-GB" sz="2800" dirty="0" err="1"/>
              <a:t>asthetic</a:t>
            </a:r>
            <a:r>
              <a:rPr lang="en-GB" sz="2800" dirty="0"/>
              <a:t> value)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ICH is not easy to define; </a:t>
            </a:r>
            <a:r>
              <a:rPr lang="en-GB" sz="2800" dirty="0" err="1"/>
              <a:t>bcs</a:t>
            </a:r>
            <a:r>
              <a:rPr lang="en-GB" sz="2800" dirty="0"/>
              <a:t> it is intangible, live, evolving, focused on process: knowledge is less important than the process of getting it.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ICH is a living culture within cultural communities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ICH criteria; authenticity/community/testimony/characteristics/ danger of disappearing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Measures to empower the community? </a:t>
            </a:r>
          </a:p>
        </p:txBody>
      </p:sp>
    </p:spTree>
    <p:extLst>
      <p:ext uri="{BB962C8B-B14F-4D97-AF65-F5344CB8AC3E}">
        <p14:creationId xmlns:p14="http://schemas.microsoft.com/office/powerpoint/2010/main" val="79766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B5DA-E4DA-EC41-9405-2C36F34B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00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30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EFD9-C1CE-4F48-9680-B9AA9393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236563"/>
          </a:xfrm>
        </p:spPr>
        <p:txBody>
          <a:bodyPr>
            <a:normAutofit/>
          </a:bodyPr>
          <a:lstStyle/>
          <a:p>
            <a:br>
              <a:rPr lang="en-GB" sz="3200" dirty="0"/>
            </a:b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What comes to your mind when you hear </a:t>
            </a:r>
            <a:br>
              <a:rPr lang="en-GB" sz="32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</a:br>
            <a:r>
              <a:rPr lang="en-GB" sz="3200" dirty="0">
                <a:solidFill>
                  <a:schemeClr val="accent2">
                    <a:lumMod val="50000"/>
                  </a:schemeClr>
                </a:solidFill>
                <a:latin typeface="Didot" panose="02000503000000020003" pitchFamily="2" charset="-79"/>
                <a:cs typeface="Didot" panose="02000503000000020003" pitchFamily="2" charset="-79"/>
              </a:rPr>
              <a:t>INTANGIBLE CULTURAL HERITAGE?  </a:t>
            </a:r>
            <a:br>
              <a:rPr lang="en-GB" sz="32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en-GB" sz="2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4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616B-9C79-1F49-8B6F-61B8F156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55" y="907421"/>
            <a:ext cx="7297424" cy="249036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050" name="Picture 2" descr="https://img.rtvslo.si/upload/Kultura/drugo/05_matija-jama_belokranjski-motiv.jpg">
            <a:extLst>
              <a:ext uri="{FF2B5EF4-FFF2-40B4-BE49-F238E27FC236}">
                <a16:creationId xmlns:a16="http://schemas.microsoft.com/office/drawing/2014/main" id="{A6DB88AA-AC1A-7542-90F5-34651DAB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54" y="1968402"/>
            <a:ext cx="4767444" cy="35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66224-FBE6-5A41-978A-32F7431F7A8A}"/>
              </a:ext>
            </a:extLst>
          </p:cNvPr>
          <p:cNvSpPr/>
          <p:nvPr/>
        </p:nvSpPr>
        <p:spPr>
          <a:xfrm>
            <a:off x="572373" y="844598"/>
            <a:ext cx="551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Didot" panose="02000503000000020003" pitchFamily="2" charset="-79"/>
                <a:cs typeface="Didot" panose="02000503000000020003" pitchFamily="2" charset="-79"/>
              </a:rPr>
              <a:t>Culture? Art? Customs?</a:t>
            </a:r>
          </a:p>
        </p:txBody>
      </p:sp>
    </p:spTree>
    <p:extLst>
      <p:ext uri="{BB962C8B-B14F-4D97-AF65-F5344CB8AC3E}">
        <p14:creationId xmlns:p14="http://schemas.microsoft.com/office/powerpoint/2010/main" val="109129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CCC8-D633-2D4C-A46E-6A0A33FF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4" y="365125"/>
            <a:ext cx="11179296" cy="4932811"/>
          </a:xfrm>
        </p:spPr>
        <p:txBody>
          <a:bodyPr/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Identity?</a:t>
            </a:r>
            <a:r>
              <a:rPr lang="en-GB" dirty="0"/>
              <a:t> </a:t>
            </a:r>
          </a:p>
        </p:txBody>
      </p:sp>
      <p:pic>
        <p:nvPicPr>
          <p:cNvPr id="6146" name="Picture 2" descr="Rezultat iskanja slik za identity?">
            <a:extLst>
              <a:ext uri="{FF2B5EF4-FFF2-40B4-BE49-F238E27FC236}">
                <a16:creationId xmlns:a16="http://schemas.microsoft.com/office/drawing/2014/main" id="{E1D84F19-B05F-C442-9276-2011BD71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74" y="1738058"/>
            <a:ext cx="4344460" cy="3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identity?">
            <a:extLst>
              <a:ext uri="{FF2B5EF4-FFF2-40B4-BE49-F238E27FC236}">
                <a16:creationId xmlns:a16="http://schemas.microsoft.com/office/drawing/2014/main" id="{64383933-B807-774B-B2FE-85D61F8B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26" y="2540776"/>
            <a:ext cx="4344460" cy="3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D4C1-13F8-AC4A-A2A3-A6EBC330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14204" cy="19293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Community?</a:t>
            </a:r>
          </a:p>
        </p:txBody>
      </p:sp>
      <p:pic>
        <p:nvPicPr>
          <p:cNvPr id="1026" name="Picture 2" descr="Rezultat iskanja slik za community">
            <a:extLst>
              <a:ext uri="{FF2B5EF4-FFF2-40B4-BE49-F238E27FC236}">
                <a16:creationId xmlns:a16="http://schemas.microsoft.com/office/drawing/2014/main" id="{E28D4AA6-62D3-904F-93BC-F8979359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8" y="0"/>
            <a:ext cx="5605063" cy="373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4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D203-33F0-4042-8216-63AF6F94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2716"/>
          </a:xfrm>
        </p:spPr>
        <p:txBody>
          <a:bodyPr>
            <a:normAutofit/>
          </a:bodyPr>
          <a:lstStyle/>
          <a:p>
            <a:r>
              <a:rPr lang="en-GB" dirty="0"/>
              <a:t>K</a:t>
            </a:r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nowledge, skills?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098" name="Picture 2" descr="Rezultat iskanja slik za knowledge?">
            <a:extLst>
              <a:ext uri="{FF2B5EF4-FFF2-40B4-BE49-F238E27FC236}">
                <a16:creationId xmlns:a16="http://schemas.microsoft.com/office/drawing/2014/main" id="{8E36105D-AE98-5246-A556-26ADFC43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29" y="-187680"/>
            <a:ext cx="5907113" cy="44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B464-8D93-BC4A-A602-E7870A42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4881"/>
          </a:xfrm>
        </p:spPr>
        <p:txBody>
          <a:bodyPr/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Tradition?</a:t>
            </a:r>
          </a:p>
        </p:txBody>
      </p:sp>
      <p:pic>
        <p:nvPicPr>
          <p:cNvPr id="3074" name="Picture 2" descr="Rezultat iskanja slik za english parliament">
            <a:extLst>
              <a:ext uri="{FF2B5EF4-FFF2-40B4-BE49-F238E27FC236}">
                <a16:creationId xmlns:a16="http://schemas.microsoft.com/office/drawing/2014/main" id="{5A18602B-AF1A-AC49-A202-DD53A6D3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1871"/>
            <a:ext cx="4718583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6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14B6-47AE-2F45-8331-3D589356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39" y="483787"/>
            <a:ext cx="10515600" cy="4918851"/>
          </a:xfrm>
        </p:spPr>
        <p:txBody>
          <a:bodyPr/>
          <a:lstStyle/>
          <a:p>
            <a:r>
              <a:rPr lang="en-GB"/>
              <a:t>Family?</a:t>
            </a:r>
          </a:p>
        </p:txBody>
      </p:sp>
      <p:sp>
        <p:nvSpPr>
          <p:cNvPr id="4" name="AutoShape 4" descr="Povezana slika">
            <a:extLst>
              <a:ext uri="{FF2B5EF4-FFF2-40B4-BE49-F238E27FC236}">
                <a16:creationId xmlns:a16="http://schemas.microsoft.com/office/drawing/2014/main" id="{C8305218-260B-9042-95AD-00DD0D2F2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8A978-09ED-2D4F-8B55-77BFDFFB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192000" cy="6858000"/>
          </a:xfrm>
          <a:prstGeom prst="rect">
            <a:avLst/>
          </a:prstGeom>
        </p:spPr>
      </p:pic>
      <p:sp>
        <p:nvSpPr>
          <p:cNvPr id="6" name="AutoShape 6" descr="Povezana slika">
            <a:extLst>
              <a:ext uri="{FF2B5EF4-FFF2-40B4-BE49-F238E27FC236}">
                <a16:creationId xmlns:a16="http://schemas.microsoft.com/office/drawing/2014/main" id="{5CFEE4B7-6D0C-8443-9CF1-3874BB599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Rezultat iskanja slik za famille peinture">
            <a:extLst>
              <a:ext uri="{FF2B5EF4-FFF2-40B4-BE49-F238E27FC236}">
                <a16:creationId xmlns:a16="http://schemas.microsoft.com/office/drawing/2014/main" id="{B8362421-31B1-AC4B-82DC-0AAF4515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71" y="1653505"/>
            <a:ext cx="4459287" cy="35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734E-761C-9846-B0AF-F23DE273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4148"/>
          </a:xfrm>
        </p:spPr>
        <p:txBody>
          <a:bodyPr>
            <a:normAutofit/>
          </a:bodyPr>
          <a:lstStyle/>
          <a:p>
            <a: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  <a:t>Memory?</a:t>
            </a:r>
            <a:br>
              <a:rPr lang="en-GB" dirty="0">
                <a:latin typeface="Didot" panose="02000503000000020003" pitchFamily="2" charset="-79"/>
                <a:cs typeface="Didot" panose="02000503000000020003" pitchFamily="2" charset="-79"/>
              </a:rPr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45FD8-E8BE-DA4C-A916-F3E7EA7D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466850"/>
            <a:ext cx="476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41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Didot</vt:lpstr>
      <vt:lpstr>Dubai</vt:lpstr>
      <vt:lpstr>Office Theme</vt:lpstr>
      <vt:lpstr>Dušana Findeisen, Slovenian Third Age University  Intangible cultural heritage and your projects?  BBE  July 2018 ROGGENBURG</vt:lpstr>
      <vt:lpstr> What comes to your mind when you hear  INTANGIBLE CULTURAL HERITAGE?   </vt:lpstr>
      <vt:lpstr>   </vt:lpstr>
      <vt:lpstr>Identity? </vt:lpstr>
      <vt:lpstr>Community?</vt:lpstr>
      <vt:lpstr>Knowledge, skills?  </vt:lpstr>
      <vt:lpstr>Tradition?</vt:lpstr>
      <vt:lpstr>Family?</vt:lpstr>
      <vt:lpstr>Memory?  </vt:lpstr>
      <vt:lpstr>       Folklore?</vt:lpstr>
      <vt:lpstr>PowerPoint Presentation</vt:lpstr>
      <vt:lpstr>(1) What is cultural heritage?  CH becomes heritage if cultural + social values are  attributed to it+ aesthetic appreciation.  Heritage is put under a lot of pressure-it should be better recognised and protected!  Idea of heritage is still drawing  from the history of our world- heritage is mostly material (tangibile, material, monumental, grand of good asthetic value)   ICH is not easy to define; bcs it is intangible, live, evolving, focused on process: knowledge is less important than the process of getting it.  ICH is a living culture within cultural communities  ICH criteria; authenticity/community/testimony/characteristics/ danger of disappearing  Measures to empower the community?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Dušana Findeisen, Slovenian Third Age University,  DANET  WHAT YOU KNOW AND WHAT YOU DO NOT KNOW ABOUT INTAGIBLE CULTURAL HERITAGE</dc:title>
  <dc:creator>Microsoft Office User</dc:creator>
  <cp:lastModifiedBy>Microsoft Office User</cp:lastModifiedBy>
  <cp:revision>16</cp:revision>
  <dcterms:created xsi:type="dcterms:W3CDTF">2018-07-10T06:54:33Z</dcterms:created>
  <dcterms:modified xsi:type="dcterms:W3CDTF">2018-09-27T17:10:09Z</dcterms:modified>
</cp:coreProperties>
</file>