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86" r:id="rId4"/>
    <p:sldId id="258" r:id="rId5"/>
    <p:sldId id="259" r:id="rId6"/>
    <p:sldId id="260" r:id="rId7"/>
    <p:sldId id="262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87" r:id="rId20"/>
    <p:sldId id="282" r:id="rId21"/>
    <p:sldId id="281" r:id="rId22"/>
    <p:sldId id="263" r:id="rId23"/>
    <p:sldId id="261" r:id="rId24"/>
    <p:sldId id="264" r:id="rId25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88"/>
    <p:restoredTop sz="94681"/>
  </p:normalViewPr>
  <p:slideViewPr>
    <p:cSldViewPr snapToGrid="0">
      <p:cViewPr varScale="1">
        <p:scale>
          <a:sx n="215" d="100"/>
          <a:sy n="215" d="100"/>
        </p:scale>
        <p:origin x="1672" y="184"/>
      </p:cViewPr>
      <p:guideLst/>
    </p:cSldViewPr>
  </p:slideViewPr>
  <p:outlineViewPr>
    <p:cViewPr>
      <p:scale>
        <a:sx n="33" d="100"/>
        <a:sy n="33" d="100"/>
      </p:scale>
      <p:origin x="0" y="-37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4AB6A-7265-BD43-94C0-01F9581C9C83}" type="datetimeFigureOut">
              <a:rPr lang="en-SI" smtClean="0"/>
              <a:t>13/12/2023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015E5-3474-4340-A93D-41F8F53BADE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02791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015E5-3474-4340-A93D-41F8F53BADE7}" type="slidenum">
              <a:rPr lang="en-SI" smtClean="0"/>
              <a:t>17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786950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015E5-3474-4340-A93D-41F8F53BADE7}" type="slidenum">
              <a:rPr lang="en-SI" smtClean="0"/>
              <a:t>18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241541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015E5-3474-4340-A93D-41F8F53BADE7}" type="slidenum">
              <a:rPr lang="en-SI" smtClean="0"/>
              <a:t>23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947558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06F7C-9DB8-8B34-A720-4E6BCF063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0E3435-CB46-AC49-10E6-5775D51FD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BC8BF-ECBA-6374-5DD8-5AA388C05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DC4A-6539-CE4F-8B83-C8FDF6860501}" type="datetimeFigureOut">
              <a:rPr lang="en-SI" smtClean="0"/>
              <a:t>13/12/2023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2F95F-703F-2CDB-EAB2-1C006161B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176A3-F901-A745-00A1-71379B9A7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8997-D708-E041-8E9A-48B43A82C69C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137482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EC55-77DA-7C1C-00EA-0023E8291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34C9B6-8F06-EF4A-F4BE-CB5E011EA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BAF27-65F2-FC47-38AC-1E753104B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DC4A-6539-CE4F-8B83-C8FDF6860501}" type="datetimeFigureOut">
              <a:rPr lang="en-SI" smtClean="0"/>
              <a:t>13/12/2023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E6233-304C-3CD2-847E-9569EA884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F950C-EB7B-792C-1064-7D40F40B1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8997-D708-E041-8E9A-48B43A82C69C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65765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EB1D47-68B2-8DE2-E2AA-126535F5D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C9642C-08E0-08E5-5843-4D89430021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3B877-3E68-0DB4-2877-62286A92F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DC4A-6539-CE4F-8B83-C8FDF6860501}" type="datetimeFigureOut">
              <a:rPr lang="en-SI" smtClean="0"/>
              <a:t>13/12/2023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B708F-7440-9CB7-DC5C-58F03CCAD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A9F65-470F-BE1B-FE3B-4E0E97199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8997-D708-E041-8E9A-48B43A82C69C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77597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40C32-A521-FF73-7A60-24E5C9A43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90C65-D57C-2B6D-4680-152869CBD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380B0-7D64-D299-3D6E-85268B4F9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DC4A-6539-CE4F-8B83-C8FDF6860501}" type="datetimeFigureOut">
              <a:rPr lang="en-SI" smtClean="0"/>
              <a:t>13/12/2023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57241-2CA1-F965-ED58-D4FB2E545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44E5C-7AD3-0F58-CDDB-F21EBB9D1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8997-D708-E041-8E9A-48B43A82C69C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818664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CBB1-040F-E766-953F-4D6AFC191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6A1D56-6685-F105-7E28-50AA51B5B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89E2B-ADCF-553E-61DE-D24DA550D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DC4A-6539-CE4F-8B83-C8FDF6860501}" type="datetimeFigureOut">
              <a:rPr lang="en-SI" smtClean="0"/>
              <a:t>13/12/2023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24F28-9CA3-9D7C-FFEE-A58B3E92A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4214A-A6C7-AA37-731B-ECFB790A9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8997-D708-E041-8E9A-48B43A82C69C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01588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B7C06-FAFE-B922-83A0-714F05388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BE953-2494-F998-9DD3-26F6F30DD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070119-B35E-4A18-5ED0-23316B6E4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CBDC8-3A94-5826-2EA7-C94086FE0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DC4A-6539-CE4F-8B83-C8FDF6860501}" type="datetimeFigureOut">
              <a:rPr lang="en-SI" smtClean="0"/>
              <a:t>13/12/2023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D57EFA-FCC8-466A-6412-DA585758D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5ECE5-A81D-8B45-75F5-B4409314C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8997-D708-E041-8E9A-48B43A82C69C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729701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FF653-55B3-54BE-4D8A-4C7159AE5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2BFD6-FFCD-E927-37F3-1DAA8A20E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AD5DC2-7C00-8725-7F41-12FA16140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7B9035-EE90-2D63-E27A-52F7D4EFC0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49CA2B-4EA1-424B-805D-9B9838B496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51AD7E-6E7D-8BDD-517E-0BCF7A0F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DC4A-6539-CE4F-8B83-C8FDF6860501}" type="datetimeFigureOut">
              <a:rPr lang="en-SI" smtClean="0"/>
              <a:t>13/12/2023</a:t>
            </a:fld>
            <a:endParaRPr lang="en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841F5D-3AFA-DEB8-2C22-7A1873781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6791F9-98CE-14B3-D9BD-CA18F16C2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8997-D708-E041-8E9A-48B43A82C69C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294293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B9FC0-1EAA-E6AC-0FD0-3870AF7DF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81FFD1-C062-C77C-AFEE-124ADB3D3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DC4A-6539-CE4F-8B83-C8FDF6860501}" type="datetimeFigureOut">
              <a:rPr lang="en-SI" smtClean="0"/>
              <a:t>13/12/2023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428650-7714-D4FA-507C-9FD7E46CF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CE9743-77A6-FE36-5E50-B2CD74ED7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8997-D708-E041-8E9A-48B43A82C69C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994187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83515C-32F3-B9F8-754A-86527D219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DC4A-6539-CE4F-8B83-C8FDF6860501}" type="datetimeFigureOut">
              <a:rPr lang="en-SI" smtClean="0"/>
              <a:t>13/12/2023</a:t>
            </a:fld>
            <a:endParaRPr lang="en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6CFF66-52B2-40AC-6201-09E739155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D7A24-FA9A-CADF-B2A2-234E0D379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8997-D708-E041-8E9A-48B43A82C69C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11167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32494-8F7E-2C77-B51F-37B2CF2E4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EC56E-A5EF-1591-ECFC-3354F516C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1AFCA-99EA-0FD7-7DAC-E6AABB202A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8B14E6-BFF3-BA2D-2963-EC3DB7D79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DC4A-6539-CE4F-8B83-C8FDF6860501}" type="datetimeFigureOut">
              <a:rPr lang="en-SI" smtClean="0"/>
              <a:t>13/12/2023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FDC7FE-88BB-745F-25CA-38D87EB56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BA39BD-0237-8FCA-5418-C9450A046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8997-D708-E041-8E9A-48B43A82C69C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926635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2C70F-4F47-0FD9-4B6E-163B23FE7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D8B23D-80EE-2F0A-A24A-F92D400412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B6308-B1F4-2309-6236-65F43758E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D8CB8-EA99-5199-8304-471E97005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DC4A-6539-CE4F-8B83-C8FDF6860501}" type="datetimeFigureOut">
              <a:rPr lang="en-SI" smtClean="0"/>
              <a:t>13/12/2023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85C14-7E22-8E25-5A06-29EB517A4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481DBF-4D00-CF39-E84D-DFAF330F6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8997-D708-E041-8E9A-48B43A82C69C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147448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33D93B-A2C4-D8D9-DA75-5E8DD9B9D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1ADE0-800F-9A3B-B5F7-AAFF1518F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EB0F5-2BFE-3189-49C0-32B2C1427B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B9DC4A-6539-CE4F-8B83-C8FDF6860501}" type="datetimeFigureOut">
              <a:rPr lang="en-SI" smtClean="0"/>
              <a:t>13/12/2023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C8B85-3C96-7ED9-663C-C592B7AB59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EFEB6-EAD7-F441-8505-4A682B645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468997-D708-E041-8E9A-48B43A82C69C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00685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E92B33-D3D9-3027-E133-5BBE259E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15545"/>
          </a:xfrm>
        </p:spPr>
        <p:txBody>
          <a:bodyPr/>
          <a:lstStyle/>
          <a:p>
            <a:pPr algn="ctr"/>
            <a:r>
              <a:rPr lang="en-SI" sz="2400" dirty="0">
                <a:latin typeface="Corbel" panose="020B0503020204020204" pitchFamily="34" charset="0"/>
              </a:rPr>
              <a:t>Dr. Duša</a:t>
            </a:r>
            <a:r>
              <a:rPr lang="en-GB" sz="2400" dirty="0" err="1">
                <a:latin typeface="Corbel" panose="020B0503020204020204" pitchFamily="34" charset="0"/>
              </a:rPr>
              <a:t>na</a:t>
            </a:r>
            <a:r>
              <a:rPr lang="en-SI" sz="2400" dirty="0">
                <a:latin typeface="Corbel" panose="020B0503020204020204" pitchFamily="34" charset="0"/>
              </a:rPr>
              <a:t> Findeisen</a:t>
            </a:r>
            <a:br>
              <a:rPr lang="en-SI" sz="2400" dirty="0">
                <a:latin typeface="Corbel" panose="020B0503020204020204" pitchFamily="34" charset="0"/>
              </a:rPr>
            </a:br>
            <a:r>
              <a:rPr lang="en-SI" sz="2400" dirty="0">
                <a:latin typeface="Corbel" panose="020B0503020204020204" pitchFamily="34" charset="0"/>
              </a:rPr>
              <a:t>Slovenian Third Age University</a:t>
            </a:r>
            <a:br>
              <a:rPr lang="en-SI" sz="2400" dirty="0">
                <a:latin typeface="Corbel" panose="020B0503020204020204" pitchFamily="34" charset="0"/>
              </a:rPr>
            </a:br>
            <a:br>
              <a:rPr lang="en-SI" sz="2400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</a:br>
            <a:r>
              <a:rPr lang="en-GB" sz="2400" b="1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There will be no Europe without culture... and digital awareness/consciousness</a:t>
            </a:r>
            <a:br>
              <a:rPr lang="en-GB" sz="2400" b="1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br>
              <a:rPr lang="en-GB" sz="2400" b="1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r>
              <a:rPr lang="en-GB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Prepared for </a:t>
            </a:r>
            <a:r>
              <a:rPr lang="en-GB" sz="2400" dirty="0">
                <a:latin typeface="Corbel" panose="020B0503020204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Come together by  culture</a:t>
            </a:r>
            <a:br>
              <a:rPr lang="en-GB" sz="2400" b="1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br>
              <a:rPr lang="en-GB" sz="2400" b="1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r>
              <a:rPr lang="en-GB" sz="24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Ulm, 12</a:t>
            </a:r>
            <a:r>
              <a:rPr lang="en-GB" sz="2400" baseline="300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th</a:t>
            </a:r>
            <a:r>
              <a:rPr lang="en-GB" sz="24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December 2023</a:t>
            </a:r>
            <a:br>
              <a:rPr lang="en-SI" sz="1800" dirty="0">
                <a:effectLst/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SI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179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3616B-9C79-1F49-8B6F-61B8F156D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455" y="907421"/>
            <a:ext cx="7297424" cy="2490368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2050" name="Picture 2" descr="https://img.rtvslo.si/upload/Kultura/drugo/05_matija-jama_belokranjski-motiv.jpg">
            <a:extLst>
              <a:ext uri="{FF2B5EF4-FFF2-40B4-BE49-F238E27FC236}">
                <a16:creationId xmlns:a16="http://schemas.microsoft.com/office/drawing/2014/main" id="{A6DB88AA-AC1A-7542-90F5-34651DAB2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454" y="1968402"/>
            <a:ext cx="4767444" cy="357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8A66224-FBE6-5A41-978A-32F7431F7A8A}"/>
              </a:ext>
            </a:extLst>
          </p:cNvPr>
          <p:cNvSpPr/>
          <p:nvPr/>
        </p:nvSpPr>
        <p:spPr>
          <a:xfrm>
            <a:off x="572373" y="844598"/>
            <a:ext cx="55174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latin typeface="Didot" panose="02000503000000020003" pitchFamily="2" charset="-79"/>
                <a:cs typeface="Didot" panose="02000503000000020003" pitchFamily="2" charset="-79"/>
              </a:rPr>
              <a:t>Culture? Art? Customs?</a:t>
            </a:r>
          </a:p>
        </p:txBody>
      </p:sp>
    </p:spTree>
    <p:extLst>
      <p:ext uri="{BB962C8B-B14F-4D97-AF65-F5344CB8AC3E}">
        <p14:creationId xmlns:p14="http://schemas.microsoft.com/office/powerpoint/2010/main" val="1091291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ACCC8-D633-2D4C-A46E-6A0A33FF0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04" y="365125"/>
            <a:ext cx="11179296" cy="4932811"/>
          </a:xfrm>
        </p:spPr>
        <p:txBody>
          <a:bodyPr/>
          <a:lstStyle/>
          <a:p>
            <a:r>
              <a:rPr lang="en-GB" dirty="0">
                <a:latin typeface="Didot" panose="02000503000000020003" pitchFamily="2" charset="-79"/>
                <a:cs typeface="Didot" panose="02000503000000020003" pitchFamily="2" charset="-79"/>
              </a:rPr>
              <a:t>Identity?</a:t>
            </a:r>
            <a:r>
              <a:rPr lang="en-GB" dirty="0"/>
              <a:t> </a:t>
            </a:r>
          </a:p>
        </p:txBody>
      </p:sp>
      <p:pic>
        <p:nvPicPr>
          <p:cNvPr id="6146" name="Picture 2" descr="Rezultat iskanja slik za identity?">
            <a:extLst>
              <a:ext uri="{FF2B5EF4-FFF2-40B4-BE49-F238E27FC236}">
                <a16:creationId xmlns:a16="http://schemas.microsoft.com/office/drawing/2014/main" id="{E1D84F19-B05F-C442-9276-2011BD716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7074" y="1738058"/>
            <a:ext cx="4344460" cy="342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zultat iskanja slik za identity?">
            <a:extLst>
              <a:ext uri="{FF2B5EF4-FFF2-40B4-BE49-F238E27FC236}">
                <a16:creationId xmlns:a16="http://schemas.microsoft.com/office/drawing/2014/main" id="{64383933-B807-774B-B2FE-85D61F8BB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9126" y="2540776"/>
            <a:ext cx="4344460" cy="342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99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FD4C1-13F8-AC4A-A2A3-A6EBC330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3714204" cy="192932"/>
          </a:xfrm>
        </p:spPr>
        <p:txBody>
          <a:bodyPr>
            <a:normAutofit fontScale="90000"/>
          </a:bodyPr>
          <a:lstStyle/>
          <a:p>
            <a:br>
              <a:rPr lang="en-GB" dirty="0">
                <a:latin typeface="Didot" panose="02000503000000020003" pitchFamily="2" charset="-79"/>
                <a:cs typeface="Didot" panose="02000503000000020003" pitchFamily="2" charset="-79"/>
              </a:rPr>
            </a:br>
            <a:br>
              <a:rPr lang="en-GB" dirty="0">
                <a:latin typeface="Didot" panose="02000503000000020003" pitchFamily="2" charset="-79"/>
                <a:cs typeface="Didot" panose="02000503000000020003" pitchFamily="2" charset="-79"/>
              </a:rPr>
            </a:br>
            <a:br>
              <a:rPr lang="en-GB" dirty="0">
                <a:latin typeface="Didot" panose="02000503000000020003" pitchFamily="2" charset="-79"/>
                <a:cs typeface="Didot" panose="02000503000000020003" pitchFamily="2" charset="-79"/>
              </a:rPr>
            </a:br>
            <a:br>
              <a:rPr lang="en-GB" dirty="0">
                <a:latin typeface="Didot" panose="02000503000000020003" pitchFamily="2" charset="-79"/>
                <a:cs typeface="Didot" panose="02000503000000020003" pitchFamily="2" charset="-79"/>
              </a:rPr>
            </a:br>
            <a:br>
              <a:rPr lang="en-GB" dirty="0">
                <a:latin typeface="Didot" panose="02000503000000020003" pitchFamily="2" charset="-79"/>
                <a:cs typeface="Didot" panose="02000503000000020003" pitchFamily="2" charset="-79"/>
              </a:rPr>
            </a:br>
            <a:r>
              <a:rPr lang="en-GB" dirty="0">
                <a:latin typeface="Didot" panose="02000503000000020003" pitchFamily="2" charset="-79"/>
                <a:cs typeface="Didot" panose="02000503000000020003" pitchFamily="2" charset="-79"/>
              </a:rPr>
              <a:t>Community?</a:t>
            </a:r>
          </a:p>
        </p:txBody>
      </p:sp>
      <p:pic>
        <p:nvPicPr>
          <p:cNvPr id="1026" name="Picture 2" descr="Rezultat iskanja slik za community">
            <a:extLst>
              <a:ext uri="{FF2B5EF4-FFF2-40B4-BE49-F238E27FC236}">
                <a16:creationId xmlns:a16="http://schemas.microsoft.com/office/drawing/2014/main" id="{E28D4AA6-62D3-904F-93BC-F8979359A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1298" y="2577600"/>
            <a:ext cx="5605063" cy="373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747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ED203-33F0-4042-8216-63AF6F946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62716"/>
          </a:xfrm>
        </p:spPr>
        <p:txBody>
          <a:bodyPr>
            <a:normAutofit/>
          </a:bodyPr>
          <a:lstStyle/>
          <a:p>
            <a:r>
              <a:rPr lang="en-GB" dirty="0"/>
              <a:t>K</a:t>
            </a:r>
            <a:r>
              <a:rPr lang="en-GB" dirty="0">
                <a:latin typeface="Didot" panose="02000503000000020003" pitchFamily="2" charset="-79"/>
                <a:cs typeface="Didot" panose="02000503000000020003" pitchFamily="2" charset="-79"/>
              </a:rPr>
              <a:t>nowledge, skills?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4098" name="Picture 2" descr="Rezultat iskanja slik za knowledge?">
            <a:extLst>
              <a:ext uri="{FF2B5EF4-FFF2-40B4-BE49-F238E27FC236}">
                <a16:creationId xmlns:a16="http://schemas.microsoft.com/office/drawing/2014/main" id="{8E36105D-AE98-5246-A556-26ADFC437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1329" y="-187680"/>
            <a:ext cx="5907113" cy="442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7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7B464-8D93-BC4A-A602-E7870A426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14881"/>
          </a:xfrm>
        </p:spPr>
        <p:txBody>
          <a:bodyPr/>
          <a:lstStyle/>
          <a:p>
            <a:r>
              <a:rPr lang="en-GB" dirty="0">
                <a:latin typeface="Didot" panose="02000503000000020003" pitchFamily="2" charset="-79"/>
                <a:cs typeface="Didot" panose="02000503000000020003" pitchFamily="2" charset="-79"/>
              </a:rPr>
              <a:t>Tradition?</a:t>
            </a:r>
          </a:p>
        </p:txBody>
      </p:sp>
      <p:pic>
        <p:nvPicPr>
          <p:cNvPr id="3074" name="Picture 2" descr="Rezultat iskanja slik za english parliament">
            <a:extLst>
              <a:ext uri="{FF2B5EF4-FFF2-40B4-BE49-F238E27FC236}">
                <a16:creationId xmlns:a16="http://schemas.microsoft.com/office/drawing/2014/main" id="{5A18602B-AF1A-AC49-A202-DD53A6D3C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2491871"/>
            <a:ext cx="4718583" cy="386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262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14B6-47AE-2F45-8331-3D5893564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339" y="483787"/>
            <a:ext cx="10515600" cy="4918851"/>
          </a:xfrm>
        </p:spPr>
        <p:txBody>
          <a:bodyPr/>
          <a:lstStyle/>
          <a:p>
            <a:r>
              <a:rPr lang="en-GB" dirty="0"/>
              <a:t>Family?</a:t>
            </a:r>
          </a:p>
        </p:txBody>
      </p:sp>
      <p:sp>
        <p:nvSpPr>
          <p:cNvPr id="4" name="AutoShape 4" descr="Povezana slika">
            <a:extLst>
              <a:ext uri="{FF2B5EF4-FFF2-40B4-BE49-F238E27FC236}">
                <a16:creationId xmlns:a16="http://schemas.microsoft.com/office/drawing/2014/main" id="{C8305218-260B-9042-95AD-00DD0D2F27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B8A978-09ED-2D4F-8B55-77BFDFFB3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12192000" cy="6858000"/>
          </a:xfrm>
          <a:prstGeom prst="rect">
            <a:avLst/>
          </a:prstGeom>
        </p:spPr>
      </p:pic>
      <p:sp>
        <p:nvSpPr>
          <p:cNvPr id="6" name="AutoShape 6" descr="Povezana slika">
            <a:extLst>
              <a:ext uri="{FF2B5EF4-FFF2-40B4-BE49-F238E27FC236}">
                <a16:creationId xmlns:a16="http://schemas.microsoft.com/office/drawing/2014/main" id="{5CFEE4B7-6D0C-8443-9CF1-3874BB5995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5128" name="Picture 8" descr="Rezultat iskanja slik za famille peinture">
            <a:extLst>
              <a:ext uri="{FF2B5EF4-FFF2-40B4-BE49-F238E27FC236}">
                <a16:creationId xmlns:a16="http://schemas.microsoft.com/office/drawing/2014/main" id="{B8362421-31B1-AC4B-82DC-0AAF45154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7171" y="1653505"/>
            <a:ext cx="4459287" cy="355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585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1734E-761C-9846-B0AF-F23DE2735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14148"/>
          </a:xfrm>
        </p:spPr>
        <p:txBody>
          <a:bodyPr>
            <a:normAutofit/>
          </a:bodyPr>
          <a:lstStyle/>
          <a:p>
            <a:r>
              <a:rPr lang="en-GB" dirty="0">
                <a:latin typeface="Didot" panose="02000503000000020003" pitchFamily="2" charset="-79"/>
                <a:cs typeface="Didot" panose="02000503000000020003" pitchFamily="2" charset="-79"/>
              </a:rPr>
              <a:t>Memory?</a:t>
            </a:r>
            <a:br>
              <a:rPr lang="en-GB" dirty="0">
                <a:latin typeface="Didot" panose="02000503000000020003" pitchFamily="2" charset="-79"/>
                <a:cs typeface="Didot" panose="02000503000000020003" pitchFamily="2" charset="-79"/>
              </a:rPr>
            </a:br>
            <a:br>
              <a:rPr lang="en-GB" dirty="0"/>
            </a:b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545FD8-E8BE-DA4C-A916-F3E7EA7D1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466850"/>
            <a:ext cx="47625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46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EBAE-4B52-8E4F-831E-5BB12B6DB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>
                <a:latin typeface="Didot" panose="02000503000000020003" pitchFamily="2" charset="-79"/>
                <a:cs typeface="Didot" panose="02000503000000020003" pitchFamily="2" charset="-79"/>
              </a:rPr>
            </a:br>
            <a:br>
              <a:rPr lang="en-GB" dirty="0">
                <a:latin typeface="Didot" panose="02000503000000020003" pitchFamily="2" charset="-79"/>
                <a:cs typeface="Didot" panose="02000503000000020003" pitchFamily="2" charset="-79"/>
              </a:rPr>
            </a:br>
            <a:br>
              <a:rPr lang="en-GB" dirty="0">
                <a:latin typeface="Didot" panose="02000503000000020003" pitchFamily="2" charset="-79"/>
                <a:cs typeface="Didot" panose="02000503000000020003" pitchFamily="2" charset="-79"/>
              </a:rPr>
            </a:br>
            <a:br>
              <a:rPr lang="en-GB" dirty="0">
                <a:latin typeface="Didot" panose="02000503000000020003" pitchFamily="2" charset="-79"/>
                <a:cs typeface="Didot" panose="02000503000000020003" pitchFamily="2" charset="-79"/>
              </a:rPr>
            </a:br>
            <a:br>
              <a:rPr lang="en-GB" dirty="0">
                <a:latin typeface="Didot" panose="02000503000000020003" pitchFamily="2" charset="-79"/>
                <a:cs typeface="Didot" panose="02000503000000020003" pitchFamily="2" charset="-79"/>
              </a:rPr>
            </a:br>
            <a:br>
              <a:rPr lang="en-GB" dirty="0">
                <a:latin typeface="Didot" panose="02000503000000020003" pitchFamily="2" charset="-79"/>
                <a:cs typeface="Didot" panose="02000503000000020003" pitchFamily="2" charset="-79"/>
              </a:rPr>
            </a:br>
            <a:br>
              <a:rPr lang="en-GB" dirty="0">
                <a:latin typeface="Didot" panose="02000503000000020003" pitchFamily="2" charset="-79"/>
                <a:cs typeface="Didot" panose="02000503000000020003" pitchFamily="2" charset="-79"/>
              </a:rPr>
            </a:br>
            <a:r>
              <a:rPr lang="en-GB" dirty="0">
                <a:latin typeface="Didot" panose="02000503000000020003" pitchFamily="2" charset="-79"/>
                <a:cs typeface="Didot" panose="02000503000000020003" pitchFamily="2" charset="-79"/>
              </a:rPr>
              <a:t>Folklore?</a:t>
            </a:r>
          </a:p>
        </p:txBody>
      </p:sp>
      <p:pic>
        <p:nvPicPr>
          <p:cNvPr id="1028" name="Picture 4" descr="Rezultat iskanja slik za jama kolo">
            <a:extLst>
              <a:ext uri="{FF2B5EF4-FFF2-40B4-BE49-F238E27FC236}">
                <a16:creationId xmlns:a16="http://schemas.microsoft.com/office/drawing/2014/main" id="{B155E793-F767-B741-9A0F-4D6A70A8A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5933" y="2376000"/>
            <a:ext cx="5034617" cy="344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493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A6C85-52FC-944D-91A1-9391063A7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10875"/>
          </a:xfrm>
        </p:spPr>
        <p:txBody>
          <a:bodyPr>
            <a:normAutofit fontScale="90000"/>
          </a:bodyPr>
          <a:lstStyle/>
          <a:p>
            <a:r>
              <a:rPr lang="en-GB" sz="2700" dirty="0">
                <a:solidFill>
                  <a:schemeClr val="accent2">
                    <a:lumMod val="50000"/>
                  </a:schemeClr>
                </a:solidFill>
                <a:latin typeface="Corbel" panose="020B0503020204020204" pitchFamily="34" charset="0"/>
                <a:cs typeface="Didot" panose="02000503000000020003" pitchFamily="2" charset="-79"/>
              </a:rPr>
              <a:t>(</a:t>
            </a:r>
            <a:r>
              <a:rPr lang="en-GB" sz="2700" b="1" dirty="0">
                <a:solidFill>
                  <a:schemeClr val="accent2">
                    <a:lumMod val="50000"/>
                  </a:schemeClr>
                </a:solidFill>
                <a:latin typeface="Corbel" panose="020B0503020204020204" pitchFamily="34" charset="0"/>
                <a:cs typeface="Didot" panose="02000503000000020003" pitchFamily="2" charset="-79"/>
              </a:rPr>
              <a:t>1) What is culture/ cultural heritage?</a:t>
            </a:r>
            <a:br>
              <a:rPr lang="en-GB" sz="2700" b="1" dirty="0">
                <a:solidFill>
                  <a:schemeClr val="accent2">
                    <a:lumMod val="50000"/>
                  </a:schemeClr>
                </a:solidFill>
                <a:latin typeface="Corbel" panose="020B0503020204020204" pitchFamily="34" charset="0"/>
                <a:cs typeface="Didot" panose="02000503000000020003" pitchFamily="2" charset="-79"/>
              </a:rPr>
            </a:br>
            <a:br>
              <a:rPr lang="en-GB" sz="2700" b="1" dirty="0">
                <a:latin typeface="Corbel" panose="020B0503020204020204" pitchFamily="34" charset="0"/>
                <a:cs typeface="Didot" panose="02000503000000020003" pitchFamily="2" charset="-79"/>
              </a:rPr>
            </a:br>
            <a:r>
              <a:rPr lang="en-GB" sz="2700" dirty="0">
                <a:latin typeface="Corbel" panose="020B0503020204020204" pitchFamily="34" charset="0"/>
                <a:cs typeface="Didot" panose="02000503000000020003" pitchFamily="2" charset="-79"/>
              </a:rPr>
              <a:t>Culture is everything that  happens between one’s birth and death (Andre Malraux) </a:t>
            </a:r>
            <a:br>
              <a:rPr lang="en-GB" sz="2700" dirty="0">
                <a:latin typeface="Corbel" panose="020B0503020204020204" pitchFamily="34" charset="0"/>
                <a:cs typeface="Didot" panose="02000503000000020003" pitchFamily="2" charset="-79"/>
              </a:rPr>
            </a:br>
            <a:br>
              <a:rPr lang="en-GB" sz="2700" dirty="0">
                <a:latin typeface="Corbel" panose="020B0503020204020204" pitchFamily="34" charset="0"/>
                <a:cs typeface="Didot" panose="02000503000000020003" pitchFamily="2" charset="-79"/>
              </a:rPr>
            </a:br>
            <a:r>
              <a:rPr lang="en-GB" sz="2700" dirty="0">
                <a:latin typeface="Corbel" panose="020B0503020204020204" pitchFamily="34" charset="0"/>
                <a:cs typeface="Didot" panose="02000503000000020003" pitchFamily="2" charset="-79"/>
              </a:rPr>
              <a:t>Cultural heritage is heritage  </a:t>
            </a:r>
            <a:r>
              <a:rPr lang="en-GB" sz="2700" i="1" dirty="0">
                <a:latin typeface="Corbel" panose="020B0503020204020204" pitchFamily="34" charset="0"/>
                <a:cs typeface="Didot" panose="02000503000000020003" pitchFamily="2" charset="-79"/>
              </a:rPr>
              <a:t>if </a:t>
            </a:r>
            <a:br>
              <a:rPr lang="en-GB" sz="2700" i="1" dirty="0">
                <a:latin typeface="Corbel" panose="020B0503020204020204" pitchFamily="34" charset="0"/>
                <a:cs typeface="Didot" panose="02000503000000020003" pitchFamily="2" charset="-79"/>
              </a:rPr>
            </a:br>
            <a:r>
              <a:rPr lang="en-GB" sz="2700" dirty="0">
                <a:latin typeface="Corbel" panose="020B0503020204020204" pitchFamily="34" charset="0"/>
                <a:cs typeface="Didot" panose="02000503000000020003" pitchFamily="2" charset="-79"/>
              </a:rPr>
              <a:t>cultural + </a:t>
            </a:r>
            <a:br>
              <a:rPr lang="en-GB" sz="2700" dirty="0">
                <a:latin typeface="Corbel" panose="020B0503020204020204" pitchFamily="34" charset="0"/>
                <a:cs typeface="Didot" panose="02000503000000020003" pitchFamily="2" charset="-79"/>
              </a:rPr>
            </a:br>
            <a:r>
              <a:rPr lang="en-GB" sz="2700" dirty="0">
                <a:latin typeface="Corbel" panose="020B0503020204020204" pitchFamily="34" charset="0"/>
                <a:cs typeface="Didot" panose="02000503000000020003" pitchFamily="2" charset="-79"/>
              </a:rPr>
              <a:t>social values are  attributed to it</a:t>
            </a:r>
            <a:br>
              <a:rPr lang="en-GB" sz="2700" dirty="0">
                <a:latin typeface="Corbel" panose="020B0503020204020204" pitchFamily="34" charset="0"/>
                <a:cs typeface="Didot" panose="02000503000000020003" pitchFamily="2" charset="-79"/>
              </a:rPr>
            </a:br>
            <a:r>
              <a:rPr lang="en-GB" sz="2700" dirty="0">
                <a:latin typeface="Corbel" panose="020B0503020204020204" pitchFamily="34" charset="0"/>
                <a:cs typeface="Didot" panose="02000503000000020003" pitchFamily="2" charset="-79"/>
              </a:rPr>
              <a:t>+ aesthetic appreciation. </a:t>
            </a:r>
            <a:br>
              <a:rPr lang="en-GB" sz="2700" dirty="0">
                <a:latin typeface="Corbel" panose="020B0503020204020204" pitchFamily="34" charset="0"/>
                <a:cs typeface="Didot" panose="02000503000000020003" pitchFamily="2" charset="-79"/>
              </a:rPr>
            </a:br>
            <a:br>
              <a:rPr lang="en-GB" sz="2700" dirty="0">
                <a:latin typeface="Corbel" panose="020B0503020204020204" pitchFamily="34" charset="0"/>
                <a:cs typeface="Didot" panose="02000503000000020003" pitchFamily="2" charset="-79"/>
              </a:rPr>
            </a:br>
            <a:r>
              <a:rPr lang="en-GB" sz="2700" dirty="0">
                <a:latin typeface="Corbel" panose="020B0503020204020204" pitchFamily="34" charset="0"/>
                <a:cs typeface="Didot" panose="02000503000000020003" pitchFamily="2" charset="-79"/>
              </a:rPr>
              <a:t>Heritage is put under a lot of pressure-</a:t>
            </a:r>
            <a:br>
              <a:rPr lang="en-GB" sz="2700" dirty="0">
                <a:latin typeface="Corbel" panose="020B0503020204020204" pitchFamily="34" charset="0"/>
                <a:cs typeface="Didot" panose="02000503000000020003" pitchFamily="2" charset="-79"/>
              </a:rPr>
            </a:br>
            <a:r>
              <a:rPr lang="en-GB" sz="2700" dirty="0">
                <a:latin typeface="Corbel" panose="020B0503020204020204" pitchFamily="34" charset="0"/>
                <a:cs typeface="Didot" panose="02000503000000020003" pitchFamily="2" charset="-79"/>
              </a:rPr>
              <a:t>it should be better recognised and protected!</a:t>
            </a:r>
            <a:br>
              <a:rPr lang="en-GB" sz="2700" dirty="0">
                <a:latin typeface="Corbel" panose="020B0503020204020204" pitchFamily="34" charset="0"/>
                <a:cs typeface="Didot" panose="02000503000000020003" pitchFamily="2" charset="-79"/>
              </a:rPr>
            </a:br>
            <a:br>
              <a:rPr lang="en-GB" sz="2700" dirty="0">
                <a:latin typeface="Corbel" panose="020B0503020204020204" pitchFamily="34" charset="0"/>
                <a:cs typeface="Didot" panose="02000503000000020003" pitchFamily="2" charset="-79"/>
              </a:rPr>
            </a:br>
            <a:r>
              <a:rPr lang="en-GB" sz="2700" dirty="0">
                <a:latin typeface="Corbel" panose="020B0503020204020204" pitchFamily="34" charset="0"/>
                <a:cs typeface="Didot" panose="02000503000000020003" pitchFamily="2" charset="-79"/>
              </a:rPr>
              <a:t>heritage is mostly tangible, material, monumental, grand of good aesthetic value </a:t>
            </a:r>
            <a:br>
              <a:rPr lang="en-GB" sz="2700" dirty="0">
                <a:latin typeface="Corbel" panose="020B0503020204020204" pitchFamily="34" charset="0"/>
                <a:cs typeface="Didot" panose="02000503000000020003" pitchFamily="2" charset="-79"/>
              </a:rPr>
            </a:br>
            <a:br>
              <a:rPr lang="en-GB" sz="2700" dirty="0">
                <a:latin typeface="Corbel" panose="020B0503020204020204" pitchFamily="34" charset="0"/>
                <a:cs typeface="Didot" panose="02000503000000020003" pitchFamily="2" charset="-79"/>
              </a:rPr>
            </a:br>
            <a:r>
              <a:rPr lang="en-GB" sz="2700" dirty="0">
                <a:latin typeface="Corbel" panose="020B0503020204020204" pitchFamily="34" charset="0"/>
                <a:cs typeface="Didot" panose="02000503000000020003" pitchFamily="2" charset="-79"/>
              </a:rPr>
              <a:t>ICH is a living culture within cultural communities</a:t>
            </a:r>
            <a:br>
              <a:rPr lang="en-GB" sz="2700" dirty="0">
                <a:latin typeface="Corbel" panose="020B0503020204020204" pitchFamily="34" charset="0"/>
                <a:cs typeface="Didot" panose="02000503000000020003" pitchFamily="2" charset="-79"/>
              </a:rPr>
            </a:br>
            <a:br>
              <a:rPr lang="en-GB" sz="2700" dirty="0">
                <a:latin typeface="Corbel" panose="020B0503020204020204" pitchFamily="34" charset="0"/>
                <a:cs typeface="Didot" panose="02000503000000020003" pitchFamily="2" charset="-79"/>
              </a:rPr>
            </a:br>
            <a:r>
              <a:rPr lang="en-GB" sz="2700" i="1" dirty="0">
                <a:latin typeface="Corbel" panose="020B0503020204020204" pitchFamily="34" charset="0"/>
                <a:cs typeface="Didot" panose="02000503000000020003" pitchFamily="2" charset="-79"/>
              </a:rPr>
              <a:t>ICH criteria</a:t>
            </a:r>
            <a:r>
              <a:rPr lang="en-GB" sz="2700" dirty="0">
                <a:latin typeface="Corbel" panose="020B0503020204020204" pitchFamily="34" charset="0"/>
                <a:cs typeface="Didot" panose="02000503000000020003" pitchFamily="2" charset="-79"/>
              </a:rPr>
              <a:t>; authenticity/community/testimony/characteristics/danger of disappearing</a:t>
            </a:r>
            <a:br>
              <a:rPr lang="en-GB" sz="2700" dirty="0">
                <a:latin typeface="Corbel" panose="020B0503020204020204" pitchFamily="34" charset="0"/>
                <a:cs typeface="Didot" panose="02000503000000020003" pitchFamily="2" charset="-79"/>
              </a:rPr>
            </a:br>
            <a:endParaRPr lang="en-GB" sz="2700" dirty="0">
              <a:latin typeface="Corbel" panose="020B0503020204020204" pitchFamily="34" charset="0"/>
              <a:cs typeface="Didot" panose="020005030000000200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97664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530439-81AF-CDE3-03BD-73A2790A8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01165"/>
          </a:xfrm>
        </p:spPr>
        <p:txBody>
          <a:bodyPr>
            <a:normAutofit/>
          </a:bodyPr>
          <a:lstStyle/>
          <a:p>
            <a:r>
              <a:rPr lang="en-SI" sz="2400" dirty="0">
                <a:effectLst/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(3)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Digital consciousness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/artificial intelligence </a:t>
            </a:r>
            <a:r>
              <a:rPr lang="en-GB" sz="2400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as </a:t>
            </a:r>
            <a:r>
              <a:rPr lang="en-GB" sz="24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part of the European consciousness</a:t>
            </a:r>
            <a:endParaRPr lang="en-GB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220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59C78-5C40-9303-7984-894FBA2A7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473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br>
              <a:rPr lang="en-GB" sz="20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r>
              <a:rPr lang="en-GB" sz="2000" dirty="0">
                <a:solidFill>
                  <a:schemeClr val="accent2">
                    <a:lumMod val="50000"/>
                  </a:schemeClr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STRUCTURE </a:t>
            </a:r>
            <a:br>
              <a:rPr lang="en-GB" sz="20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br>
              <a:rPr lang="en-SI" sz="2000" dirty="0">
                <a:effectLst/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SI" sz="2000" dirty="0">
                <a:effectLst/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(1) The changing </a:t>
            </a:r>
            <a:r>
              <a:rPr lang="en-SI" sz="2000" dirty="0">
                <a:solidFill>
                  <a:schemeClr val="accent2">
                    <a:lumMod val="50000"/>
                  </a:schemeClr>
                </a:solidFill>
                <a:effectLst/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European narratives </a:t>
            </a:r>
            <a:r>
              <a:rPr lang="en-SI" sz="2000" dirty="0">
                <a:effectLst/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 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European awareness/ </a:t>
            </a:r>
            <a:r>
              <a:rPr lang="en-GB" sz="20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consciousness </a:t>
            </a:r>
            <a:br>
              <a:rPr lang="en-SI" sz="2000" dirty="0">
                <a:effectLst/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SI" sz="2000" dirty="0">
                <a:effectLst/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(2</a:t>
            </a:r>
            <a:r>
              <a:rPr lang="en-SI" sz="2000" dirty="0">
                <a:solidFill>
                  <a:schemeClr val="accent2">
                    <a:lumMod val="50000"/>
                  </a:schemeClr>
                </a:solidFill>
                <a:effectLst/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r>
              <a:rPr lang="en-SI" sz="2000" dirty="0">
                <a:solidFill>
                  <a:schemeClr val="accent2">
                    <a:lumMod val="75000"/>
                  </a:schemeClr>
                </a:solidFill>
                <a:effectLst/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Culture </a:t>
            </a:r>
            <a:r>
              <a:rPr lang="en-GB" sz="20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and cultural heritage</a:t>
            </a:r>
            <a:br>
              <a:rPr lang="en-SI" sz="2000" dirty="0">
                <a:effectLst/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SI" sz="2000" dirty="0">
                <a:effectLst/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(3)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Digital consciousness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/artificial intelligence </a:t>
            </a:r>
            <a:r>
              <a:rPr lang="en-GB" sz="2000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as </a:t>
            </a:r>
            <a:r>
              <a:rPr lang="en-GB" sz="20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part of the European consciousness</a:t>
            </a:r>
            <a:br>
              <a:rPr lang="en-SI" sz="2000" dirty="0">
                <a:effectLst/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SI" sz="20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96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63570-5BAE-094A-7448-17A1371B9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14654"/>
          </a:xfrm>
        </p:spPr>
        <p:txBody>
          <a:bodyPr>
            <a:normAutofit/>
          </a:bodyPr>
          <a:lstStyle/>
          <a:p>
            <a:pPr algn="ctr"/>
            <a:r>
              <a:rPr lang="en-GB" sz="2400" b="0" i="0" dirty="0">
                <a:solidFill>
                  <a:srgbClr val="202124"/>
                </a:solidFill>
                <a:effectLst/>
                <a:latin typeface="Corbel" panose="020B0503020204020204" pitchFamily="34" charset="0"/>
              </a:rPr>
              <a:t>Artificial intelligence (AI) </a:t>
            </a:r>
            <a:r>
              <a:rPr lang="en-GB" sz="2400" b="0" i="0" dirty="0">
                <a:solidFill>
                  <a:srgbClr val="040C28"/>
                </a:solidFill>
                <a:effectLst/>
                <a:latin typeface="Corbel" panose="020B0503020204020204" pitchFamily="34" charset="0"/>
              </a:rPr>
              <a:t>makes it possible </a:t>
            </a:r>
            <a:r>
              <a:rPr lang="en-GB" sz="2400" dirty="0">
                <a:solidFill>
                  <a:srgbClr val="040C28"/>
                </a:solidFill>
                <a:latin typeface="Corbel" panose="020B0503020204020204" pitchFamily="34" charset="0"/>
              </a:rPr>
              <a:t>-</a:t>
            </a:r>
            <a:r>
              <a:rPr lang="en-GB" sz="2400" b="0" i="0" dirty="0">
                <a:solidFill>
                  <a:srgbClr val="040C28"/>
                </a:solidFill>
                <a:effectLst/>
                <a:latin typeface="Corbel" panose="020B0503020204020204" pitchFamily="34" charset="0"/>
              </a:rPr>
              <a:t>machines learn from experience, </a:t>
            </a:r>
            <a:br>
              <a:rPr lang="en-GB" sz="2400" b="0" i="0" dirty="0">
                <a:solidFill>
                  <a:srgbClr val="040C28"/>
                </a:solidFill>
                <a:effectLst/>
                <a:latin typeface="Corbel" panose="020B0503020204020204" pitchFamily="34" charset="0"/>
              </a:rPr>
            </a:br>
            <a:r>
              <a:rPr lang="en-GB" sz="2400" b="0" i="0" dirty="0">
                <a:solidFill>
                  <a:srgbClr val="040C28"/>
                </a:solidFill>
                <a:effectLst/>
                <a:latin typeface="Corbel" panose="020B0503020204020204" pitchFamily="34" charset="0"/>
              </a:rPr>
              <a:t>adjust to new inputs and </a:t>
            </a:r>
            <a:br>
              <a:rPr lang="en-GB" sz="2400" b="0" i="0" dirty="0">
                <a:solidFill>
                  <a:srgbClr val="040C28"/>
                </a:solidFill>
                <a:effectLst/>
                <a:latin typeface="Corbel" panose="020B0503020204020204" pitchFamily="34" charset="0"/>
              </a:rPr>
            </a:br>
            <a:r>
              <a:rPr lang="en-GB" sz="2400" b="0" i="0" dirty="0">
                <a:solidFill>
                  <a:srgbClr val="040C28"/>
                </a:solidFill>
                <a:effectLst/>
                <a:latin typeface="Corbel" panose="020B0503020204020204" pitchFamily="34" charset="0"/>
              </a:rPr>
              <a:t>perform human-like tasks</a:t>
            </a:r>
            <a:r>
              <a:rPr lang="en-GB" sz="2400" b="0" i="0" dirty="0">
                <a:solidFill>
                  <a:srgbClr val="202124"/>
                </a:solidFill>
                <a:effectLst/>
                <a:latin typeface="Corbel" panose="020B0503020204020204" pitchFamily="34" charset="0"/>
              </a:rPr>
              <a:t>.</a:t>
            </a:r>
            <a:br>
              <a:rPr lang="en-GB" sz="2400" b="0" i="0" dirty="0">
                <a:solidFill>
                  <a:srgbClr val="202124"/>
                </a:solidFill>
                <a:effectLst/>
                <a:latin typeface="Corbel" panose="020B0503020204020204" pitchFamily="34" charset="0"/>
              </a:rPr>
            </a:br>
            <a:br>
              <a:rPr lang="en-GB" sz="2400" b="0" i="0" dirty="0">
                <a:solidFill>
                  <a:srgbClr val="202124"/>
                </a:solidFill>
                <a:effectLst/>
                <a:latin typeface="Corbel" panose="020B0503020204020204" pitchFamily="34" charset="0"/>
              </a:rPr>
            </a:br>
            <a:r>
              <a:rPr lang="en-GB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  <a:t>AI examples today – </a:t>
            </a:r>
            <a:br>
              <a:rPr lang="en-GB" sz="2400" b="0" i="0" dirty="0">
                <a:solidFill>
                  <a:srgbClr val="202124"/>
                </a:solidFill>
                <a:effectLst/>
                <a:latin typeface="Corbel" panose="020B0503020204020204" pitchFamily="34" charset="0"/>
              </a:rPr>
            </a:br>
            <a:r>
              <a:rPr lang="en-GB" sz="2400" b="0" i="0" dirty="0">
                <a:solidFill>
                  <a:srgbClr val="202124"/>
                </a:solidFill>
                <a:effectLst/>
                <a:latin typeface="Corbel" panose="020B0503020204020204" pitchFamily="34" charset="0"/>
              </a:rPr>
              <a:t>chess-playing,</a:t>
            </a:r>
            <a:br>
              <a:rPr lang="en-GB" sz="2400" b="0" i="0" dirty="0">
                <a:solidFill>
                  <a:srgbClr val="202124"/>
                </a:solidFill>
                <a:effectLst/>
                <a:latin typeface="Corbel" panose="020B0503020204020204" pitchFamily="34" charset="0"/>
              </a:rPr>
            </a:br>
            <a:r>
              <a:rPr lang="en-GB" sz="2400" b="0" i="0" dirty="0">
                <a:solidFill>
                  <a:srgbClr val="202124"/>
                </a:solidFill>
                <a:effectLst/>
                <a:latin typeface="Corbel" panose="020B0503020204020204" pitchFamily="34" charset="0"/>
              </a:rPr>
              <a:t>self-driving cars – </a:t>
            </a:r>
            <a:br>
              <a:rPr lang="en-GB" sz="2400" b="0" i="0" dirty="0">
                <a:solidFill>
                  <a:srgbClr val="202124"/>
                </a:solidFill>
                <a:effectLst/>
                <a:latin typeface="Corbel" panose="020B0503020204020204" pitchFamily="34" charset="0"/>
              </a:rPr>
            </a:br>
            <a:r>
              <a:rPr lang="en-GB" sz="2400" b="0" i="0" dirty="0" err="1">
                <a:solidFill>
                  <a:srgbClr val="202124"/>
                </a:solidFill>
                <a:effectLst/>
                <a:latin typeface="Corbel" panose="020B0503020204020204" pitchFamily="34" charset="0"/>
              </a:rPr>
              <a:t>Deeple</a:t>
            </a:r>
            <a:r>
              <a:rPr lang="en-GB" sz="2400" b="0" i="0" dirty="0">
                <a:solidFill>
                  <a:srgbClr val="202124"/>
                </a:solidFill>
                <a:effectLst/>
                <a:latin typeface="Corbel" panose="020B0503020204020204" pitchFamily="34" charset="0"/>
              </a:rPr>
              <a:t> translator, etc. </a:t>
            </a:r>
            <a:r>
              <a:rPr lang="en-GB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  <a:t>rely on deep learning </a:t>
            </a:r>
            <a:r>
              <a:rPr lang="en-GB" sz="2400" b="0" i="0" dirty="0">
                <a:solidFill>
                  <a:srgbClr val="202124"/>
                </a:solidFill>
                <a:effectLst/>
                <a:latin typeface="Corbel" panose="020B0503020204020204" pitchFamily="34" charset="0"/>
              </a:rPr>
              <a:t>and </a:t>
            </a:r>
            <a:br>
              <a:rPr lang="en-GB" sz="2400" b="0" i="0" dirty="0">
                <a:solidFill>
                  <a:srgbClr val="202124"/>
                </a:solidFill>
                <a:effectLst/>
                <a:latin typeface="Corbel" panose="020B0503020204020204" pitchFamily="34" charset="0"/>
              </a:rPr>
            </a:br>
            <a:r>
              <a:rPr lang="en-GB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  <a:t>natural language processing.</a:t>
            </a:r>
            <a:endParaRPr lang="en-SI" sz="2400" dirty="0">
              <a:solidFill>
                <a:schemeClr val="accent2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295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C6A66-E6CD-020B-7BCF-5E2F0969B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5594"/>
          </a:xfrm>
        </p:spPr>
        <p:txBody>
          <a:bodyPr>
            <a:normAutofit/>
          </a:bodyPr>
          <a:lstStyle/>
          <a:p>
            <a:pPr algn="ctr"/>
            <a:r>
              <a:rPr lang="en-SI" sz="2400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AI/ digital awareness/digital consciousness</a:t>
            </a:r>
            <a:br>
              <a:rPr lang="en-SI" sz="2400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</a:br>
            <a:br>
              <a:rPr lang="en-GB" sz="24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</a:br>
            <a:r>
              <a:rPr lang="en-GB" sz="240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is at the heart of the 4</a:t>
            </a:r>
            <a:r>
              <a:rPr lang="en-GB" sz="2400" i="0" baseline="3000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th</a:t>
            </a:r>
            <a:r>
              <a:rPr lang="en-GB" sz="240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Industrial revolution 4.0 ( word coined in 2008)</a:t>
            </a:r>
            <a:br>
              <a:rPr lang="en-GB" sz="240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</a:br>
            <a:br>
              <a:rPr lang="en-GB" sz="240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</a:br>
            <a:r>
              <a:rPr lang="en-GB" sz="240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Today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t</a:t>
            </a:r>
            <a:r>
              <a:rPr lang="en-GB" sz="2400" i="0" dirty="0">
                <a:solidFill>
                  <a:schemeClr val="accent2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  <a:t>hree worlds </a:t>
            </a:r>
            <a:r>
              <a:rPr lang="en-GB" sz="240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are colliding together: </a:t>
            </a:r>
            <a:br>
              <a:rPr lang="en-GB" sz="240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</a:br>
            <a:br>
              <a:rPr lang="en-GB" sz="240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</a:br>
            <a:r>
              <a:rPr lang="en-GB" sz="240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digital (internet, social networks etc.)</a:t>
            </a:r>
            <a:br>
              <a:rPr lang="en-GB" sz="240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</a:br>
            <a:r>
              <a:rPr lang="en-GB" sz="240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virtual (augmented reality:</a:t>
            </a:r>
            <a:r>
              <a:rPr lang="en-GB" sz="2400" dirty="0">
                <a:solidFill>
                  <a:srgbClr val="000000"/>
                </a:solidFill>
                <a:latin typeface="Corbel" panose="020B0503020204020204" pitchFamily="34" charset="0"/>
              </a:rPr>
              <a:t> i</a:t>
            </a:r>
            <a:r>
              <a:rPr lang="en-GB" sz="240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n education, medicine etc.)</a:t>
            </a:r>
            <a:br>
              <a:rPr lang="en-GB" sz="240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</a:br>
            <a:r>
              <a:rPr lang="en-GB" sz="240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physical world  </a:t>
            </a:r>
            <a:br>
              <a:rPr lang="en-GB" sz="240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</a:br>
            <a:br>
              <a:rPr lang="en-GB" sz="240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</a:br>
            <a:r>
              <a:rPr lang="en-GB" sz="240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We have been facing/will be  </a:t>
            </a:r>
            <a:r>
              <a:rPr lang="en-GB" sz="2400" i="0" dirty="0">
                <a:solidFill>
                  <a:schemeClr val="accent2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  <a:t>facing a radical change </a:t>
            </a:r>
            <a:r>
              <a:rPr lang="en-GB" sz="240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(consumption, production, interaction) </a:t>
            </a:r>
            <a:br>
              <a:rPr lang="en-GB" sz="240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</a:br>
            <a:br>
              <a:rPr lang="en-GB" sz="240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</a:br>
            <a:r>
              <a:rPr lang="en-GB" sz="240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But!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At the core of everything is t</a:t>
            </a:r>
            <a:r>
              <a:rPr lang="en-GB" sz="2400" i="0" dirty="0">
                <a:solidFill>
                  <a:schemeClr val="accent2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  <a:t>he human being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     </a:t>
            </a:r>
            <a:br>
              <a:rPr lang="en-GB" sz="2400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</a:br>
            <a:r>
              <a:rPr lang="en-GB" sz="240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(Henrik von Scheel)</a:t>
            </a:r>
            <a:endParaRPr lang="en-SI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778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E6C7B-06A5-4ACF-F1E8-E909FF036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42136"/>
          </a:xfrm>
        </p:spPr>
        <p:txBody>
          <a:bodyPr>
            <a:normAutofit/>
          </a:bodyPr>
          <a:lstStyle/>
          <a:p>
            <a:pPr algn="ctr"/>
            <a:r>
              <a:rPr lang="en-SI" sz="2400" dirty="0">
                <a:solidFill>
                  <a:schemeClr val="accent2">
                    <a:lumMod val="75000"/>
                  </a:schemeClr>
                </a:solidFill>
              </a:rPr>
              <a:t>An</a:t>
            </a:r>
            <a:r>
              <a:rPr lang="en-SI" sz="2400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xities related to AI</a:t>
            </a:r>
            <a:br>
              <a:rPr lang="en-SI" sz="2400" dirty="0">
                <a:latin typeface="Corbel" panose="020B0503020204020204" pitchFamily="34" charset="0"/>
              </a:rPr>
            </a:br>
            <a:r>
              <a:rPr lang="en-SI" sz="2400" dirty="0">
                <a:latin typeface="Corbel" panose="020B0503020204020204" pitchFamily="34" charset="0"/>
              </a:rPr>
              <a:t>Global  competition</a:t>
            </a:r>
            <a:br>
              <a:rPr lang="en-SI" sz="2400" dirty="0">
                <a:latin typeface="Corbel" panose="020B0503020204020204" pitchFamily="34" charset="0"/>
              </a:rPr>
            </a:br>
            <a:r>
              <a:rPr lang="en-SI" sz="2400" dirty="0">
                <a:latin typeface="Corbel" panose="020B0503020204020204" pitchFamily="34" charset="0"/>
              </a:rPr>
              <a:t>Job market transformation</a:t>
            </a:r>
            <a:br>
              <a:rPr lang="en-SI" sz="2400" dirty="0">
                <a:latin typeface="Corbel" panose="020B0503020204020204" pitchFamily="34" charset="0"/>
              </a:rPr>
            </a:br>
            <a:r>
              <a:rPr lang="en-SI" sz="2400" dirty="0">
                <a:latin typeface="Corbel" panose="020B0503020204020204" pitchFamily="34" charset="0"/>
              </a:rPr>
              <a:t>Change of social policies</a:t>
            </a:r>
            <a:br>
              <a:rPr lang="en-SI" sz="2400" dirty="0">
                <a:latin typeface="Corbel" panose="020B0503020204020204" pitchFamily="34" charset="0"/>
              </a:rPr>
            </a:br>
            <a:r>
              <a:rPr lang="en-SI" sz="2400" dirty="0">
                <a:latin typeface="Corbel" panose="020B0503020204020204" pitchFamily="34" charset="0"/>
              </a:rPr>
              <a:t>Negative impact on rights and freedoms</a:t>
            </a:r>
            <a:br>
              <a:rPr lang="en-SI" sz="2400" dirty="0">
                <a:latin typeface="Corbel" panose="020B0503020204020204" pitchFamily="34" charset="0"/>
              </a:rPr>
            </a:br>
            <a:r>
              <a:rPr lang="en-SI" sz="2400" dirty="0">
                <a:latin typeface="Corbel" panose="020B0503020204020204" pitchFamily="34" charset="0"/>
              </a:rPr>
              <a:t> </a:t>
            </a:r>
            <a:br>
              <a:rPr lang="en-SI" sz="2400" dirty="0">
                <a:latin typeface="Corbel" panose="020B0503020204020204" pitchFamily="34" charset="0"/>
              </a:rPr>
            </a:br>
            <a:r>
              <a:rPr lang="en-GB" sz="2400" dirty="0">
                <a:latin typeface="Corbel" panose="020B0503020204020204" pitchFamily="34" charset="0"/>
              </a:rPr>
              <a:t>"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Europe Fit for the Digital Age</a:t>
            </a:r>
            <a:r>
              <a:rPr lang="en-GB" sz="2400" dirty="0">
                <a:latin typeface="Corbel" panose="020B0503020204020204" pitchFamily="34" charset="0"/>
              </a:rPr>
              <a:t>” is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a political priority</a:t>
            </a:r>
            <a:r>
              <a:rPr lang="en-GB" sz="2400" dirty="0">
                <a:latin typeface="Corbel" panose="020B0503020204020204" pitchFamily="34" charset="0"/>
              </a:rPr>
              <a:t>- EU Commission= responsible for devpt of AI policy- a result of many initiatives like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Digital education action pla</a:t>
            </a:r>
            <a:r>
              <a:rPr lang="en-GB" sz="2400" dirty="0">
                <a:latin typeface="Corbel" panose="020B0503020204020204" pitchFamily="34" charset="0"/>
              </a:rPr>
              <a:t>n, skills agenda, digital literacy + competences at all levels of education….</a:t>
            </a:r>
            <a:endParaRPr lang="en-SI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892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B033E-6161-CB55-F6EE-2C5D0FEA3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02298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Corbel" panose="020B0503020204020204" pitchFamily="34" charset="0"/>
              </a:rPr>
              <a:t>European Commission + the European Parliament, consultative committees etc. </a:t>
            </a:r>
            <a:br>
              <a:rPr lang="en-GB" sz="2400" dirty="0">
                <a:latin typeface="Corbel" panose="020B0503020204020204" pitchFamily="34" charset="0"/>
              </a:rPr>
            </a:br>
            <a:r>
              <a:rPr lang="en-GB" sz="2400" dirty="0">
                <a:latin typeface="Corbel" panose="020B0503020204020204" pitchFamily="34" charset="0"/>
              </a:rPr>
              <a:t>have defined a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common strategy in relation to AI. </a:t>
            </a:r>
            <a:br>
              <a:rPr lang="en-GB" sz="2400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</a:br>
            <a:br>
              <a:rPr lang="en-GB" sz="2400" dirty="0">
                <a:latin typeface="Corbel" panose="020B0503020204020204" pitchFamily="34" charset="0"/>
              </a:rPr>
            </a:br>
            <a:r>
              <a:rPr lang="en-GB" sz="2400" dirty="0">
                <a:latin typeface="Corbel" panose="020B0503020204020204" pitchFamily="34" charset="0"/>
              </a:rPr>
              <a:t>There will be  </a:t>
            </a:r>
            <a:br>
              <a:rPr lang="en-GB" sz="2400" dirty="0">
                <a:latin typeface="Corbel" panose="020B0503020204020204" pitchFamily="34" charset="0"/>
              </a:rPr>
            </a:b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public funding </a:t>
            </a:r>
            <a:r>
              <a:rPr lang="en-GB" sz="2400" dirty="0">
                <a:latin typeface="Corbel" panose="020B0503020204020204" pitchFamily="34" charset="0"/>
              </a:rPr>
              <a:t>of research, </a:t>
            </a:r>
            <a:br>
              <a:rPr lang="en-GB" sz="2400" dirty="0">
                <a:latin typeface="Corbel" panose="020B0503020204020204" pitchFamily="34" charset="0"/>
              </a:rPr>
            </a:b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public investment</a:t>
            </a:r>
            <a:r>
              <a:rPr lang="en-GB" sz="2400" dirty="0">
                <a:latin typeface="Corbel" panose="020B0503020204020204" pitchFamily="34" charset="0"/>
              </a:rPr>
              <a:t>,  and </a:t>
            </a:r>
            <a:br>
              <a:rPr lang="en-GB" sz="2400" dirty="0">
                <a:latin typeface="Corbel" panose="020B0503020204020204" pitchFamily="34" charset="0"/>
              </a:rPr>
            </a:b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regulations </a:t>
            </a:r>
            <a:r>
              <a:rPr lang="en-GB" sz="2400" dirty="0">
                <a:latin typeface="Corbel" panose="020B0503020204020204" pitchFamily="34" charset="0"/>
              </a:rPr>
              <a:t>for industry. </a:t>
            </a:r>
            <a:endParaRPr lang="en-SI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200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DD685-9391-30A1-56E3-29909D381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26838"/>
          </a:xfrm>
        </p:spPr>
        <p:txBody>
          <a:bodyPr>
            <a:normAutofit/>
          </a:bodyPr>
          <a:lstStyle/>
          <a:p>
            <a:pPr algn="ctr"/>
            <a:r>
              <a:rPr lang="en-GB" sz="2400" b="0" i="0" dirty="0">
                <a:solidFill>
                  <a:srgbClr val="505154"/>
                </a:solidFill>
                <a:effectLst/>
                <a:latin typeface="Corbel" panose="020B0503020204020204" pitchFamily="34" charset="0"/>
              </a:rPr>
              <a:t>In December 2023 </a:t>
            </a:r>
            <a:r>
              <a:rPr lang="en-GB" sz="2400" dirty="0">
                <a:solidFill>
                  <a:srgbClr val="505154"/>
                </a:solidFill>
                <a:latin typeface="Corbel" panose="020B0503020204020204" pitchFamily="34" charset="0"/>
              </a:rPr>
              <a:t>the EU Parliament and Council </a:t>
            </a:r>
            <a:r>
              <a:rPr lang="en-GB" sz="2400" b="0" i="0" dirty="0">
                <a:solidFill>
                  <a:srgbClr val="505154"/>
                </a:solidFill>
                <a:effectLst/>
                <a:latin typeface="Corbel" panose="020B0503020204020204" pitchFamily="34" charset="0"/>
              </a:rPr>
              <a:t>have reached </a:t>
            </a:r>
            <a:r>
              <a:rPr lang="en-GB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  <a:t>a provisional agreement on the Artificial Intelligence Act. </a:t>
            </a:r>
            <a:br>
              <a:rPr lang="en-GB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</a:br>
            <a:br>
              <a:rPr lang="en-GB" sz="2400" b="0" i="0" dirty="0">
                <a:solidFill>
                  <a:srgbClr val="505154"/>
                </a:solidFill>
                <a:effectLst/>
                <a:latin typeface="Corbel" panose="020B0503020204020204" pitchFamily="34" charset="0"/>
              </a:rPr>
            </a:br>
            <a:r>
              <a:rPr lang="en-GB" sz="2400" b="0" i="0" dirty="0">
                <a:solidFill>
                  <a:srgbClr val="505154"/>
                </a:solidFill>
                <a:effectLst/>
                <a:latin typeface="Corbel" panose="020B0503020204020204" pitchFamily="34" charset="0"/>
              </a:rPr>
              <a:t>This regulation aims </a:t>
            </a:r>
            <a:r>
              <a:rPr lang="en-GB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  <a:t>to ensure that</a:t>
            </a:r>
            <a:br>
              <a:rPr lang="en-GB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</a:br>
            <a:br>
              <a:rPr lang="en-GB" sz="2400" dirty="0">
                <a:solidFill>
                  <a:srgbClr val="505154"/>
                </a:solidFill>
                <a:latin typeface="Corbel" panose="020B0503020204020204" pitchFamily="34" charset="0"/>
              </a:rPr>
            </a:br>
            <a:r>
              <a:rPr lang="en-GB" sz="2400" b="0" i="0" dirty="0">
                <a:solidFill>
                  <a:srgbClr val="505154"/>
                </a:solidFill>
                <a:effectLst/>
                <a:latin typeface="Corbel" panose="020B0503020204020204" pitchFamily="34" charset="0"/>
              </a:rPr>
              <a:t>rights, </a:t>
            </a:r>
            <a:br>
              <a:rPr lang="en-GB" sz="2400" b="0" i="0" dirty="0">
                <a:solidFill>
                  <a:srgbClr val="505154"/>
                </a:solidFill>
                <a:effectLst/>
                <a:latin typeface="Corbel" panose="020B0503020204020204" pitchFamily="34" charset="0"/>
              </a:rPr>
            </a:br>
            <a:r>
              <a:rPr lang="en-GB" sz="2400" b="0" i="0" dirty="0">
                <a:solidFill>
                  <a:srgbClr val="505154"/>
                </a:solidFill>
                <a:effectLst/>
                <a:latin typeface="Corbel" panose="020B0503020204020204" pitchFamily="34" charset="0"/>
              </a:rPr>
              <a:t>democracy, </a:t>
            </a:r>
            <a:br>
              <a:rPr lang="en-GB" sz="2400" b="0" i="0" dirty="0">
                <a:solidFill>
                  <a:srgbClr val="505154"/>
                </a:solidFill>
                <a:effectLst/>
                <a:latin typeface="Corbel" panose="020B0503020204020204" pitchFamily="34" charset="0"/>
              </a:rPr>
            </a:br>
            <a:r>
              <a:rPr lang="en-GB" sz="2400" b="0" i="0" dirty="0">
                <a:solidFill>
                  <a:srgbClr val="505154"/>
                </a:solidFill>
                <a:effectLst/>
                <a:latin typeface="Corbel" panose="020B0503020204020204" pitchFamily="34" charset="0"/>
              </a:rPr>
              <a:t>the rule of law and </a:t>
            </a:r>
            <a:br>
              <a:rPr lang="en-GB" sz="2400" b="0" i="0" dirty="0">
                <a:solidFill>
                  <a:srgbClr val="505154"/>
                </a:solidFill>
                <a:effectLst/>
                <a:latin typeface="Corbel" panose="020B0503020204020204" pitchFamily="34" charset="0"/>
              </a:rPr>
            </a:br>
            <a:r>
              <a:rPr lang="en-GB" sz="2400" b="0" i="0" dirty="0">
                <a:solidFill>
                  <a:srgbClr val="505154"/>
                </a:solidFill>
                <a:effectLst/>
                <a:latin typeface="Corbel" panose="020B0503020204020204" pitchFamily="34" charset="0"/>
              </a:rPr>
              <a:t>environmental sustainability </a:t>
            </a:r>
            <a:br>
              <a:rPr lang="en-GB" sz="2400" b="0" i="0" dirty="0">
                <a:solidFill>
                  <a:srgbClr val="505154"/>
                </a:solidFill>
                <a:effectLst/>
                <a:latin typeface="Corbel" panose="020B0503020204020204" pitchFamily="34" charset="0"/>
              </a:rPr>
            </a:br>
            <a:br>
              <a:rPr lang="en-GB" sz="2400" b="0" i="0" dirty="0">
                <a:solidFill>
                  <a:srgbClr val="505154"/>
                </a:solidFill>
                <a:effectLst/>
                <a:latin typeface="Corbel" panose="020B0503020204020204" pitchFamily="34" charset="0"/>
              </a:rPr>
            </a:br>
            <a:r>
              <a:rPr lang="en-GB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  <a:t>are protected from high risk AI</a:t>
            </a:r>
            <a:r>
              <a:rPr lang="en-GB" sz="2400" b="0" i="0" dirty="0">
                <a:solidFill>
                  <a:srgbClr val="505154"/>
                </a:solidFill>
                <a:effectLst/>
                <a:latin typeface="Corbel" panose="020B0503020204020204" pitchFamily="34" charset="0"/>
              </a:rPr>
              <a:t>, </a:t>
            </a:r>
            <a:br>
              <a:rPr lang="en-GB" sz="2400" b="0" i="0" dirty="0">
                <a:solidFill>
                  <a:srgbClr val="505154"/>
                </a:solidFill>
                <a:effectLst/>
                <a:latin typeface="Corbel" panose="020B0503020204020204" pitchFamily="34" charset="0"/>
              </a:rPr>
            </a:br>
            <a:br>
              <a:rPr lang="en-GB" sz="2400" b="0" i="0" dirty="0">
                <a:solidFill>
                  <a:srgbClr val="505154"/>
                </a:solidFill>
                <a:effectLst/>
                <a:latin typeface="Corbel" panose="020B0503020204020204" pitchFamily="34" charset="0"/>
              </a:rPr>
            </a:br>
            <a:r>
              <a:rPr lang="en-GB" sz="2400" b="0" i="0" dirty="0">
                <a:solidFill>
                  <a:srgbClr val="505154"/>
                </a:solidFill>
                <a:effectLst/>
                <a:latin typeface="Corbel" panose="020B0503020204020204" pitchFamily="34" charset="0"/>
              </a:rPr>
              <a:t>+</a:t>
            </a:r>
            <a:r>
              <a:rPr lang="en-GB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  <a:t> innovation </a:t>
            </a:r>
            <a:r>
              <a:rPr lang="en-GB" sz="2400" b="0" i="0" dirty="0">
                <a:solidFill>
                  <a:srgbClr val="505154"/>
                </a:solidFill>
                <a:effectLst/>
                <a:latin typeface="Corbel" panose="020B0503020204020204" pitchFamily="34" charset="0"/>
              </a:rPr>
              <a:t>and making Europe a leader in the field. The rules establish obligations for AI based on its potential risks and level of impact.</a:t>
            </a:r>
            <a:endParaRPr lang="en-SI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691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E22AE-2E79-9375-8628-035B56F93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22489"/>
          </a:xfrm>
        </p:spPr>
        <p:txBody>
          <a:bodyPr>
            <a:normAutofit/>
          </a:bodyPr>
          <a:lstStyle/>
          <a:p>
            <a:r>
              <a:rPr lang="en-GB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(1) The changing 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European narratives </a:t>
            </a:r>
            <a:r>
              <a:rPr lang="en-GB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 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European awareness/ </a:t>
            </a:r>
            <a:r>
              <a:rPr lang="en-GB" sz="24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consciousness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52358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18941-A2BA-2384-3A74-1E4B86F357A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365125"/>
            <a:ext cx="10515600" cy="5709854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</a:br>
            <a:b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</a:br>
            <a:b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</a:br>
            <a:b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</a:b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  <a:t>European consciousness + digital consciousness </a:t>
            </a:r>
            <a:b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</a:b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  <a:t>are not formed from a single large bloc, </a:t>
            </a:r>
            <a:b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</a:br>
            <a:b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</a:b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  <a:t>European consciousness </a:t>
            </a:r>
            <a:r>
              <a:rPr lang="en-GB" sz="2400" dirty="0">
                <a:latin typeface="Corbel" panose="020B0503020204020204" pitchFamily="34" charset="0"/>
              </a:rPr>
              <a:t>has its d</a:t>
            </a:r>
            <a:r>
              <a:rPr lang="en-GB" sz="2400" dirty="0">
                <a:effectLst/>
                <a:latin typeface="Corbel" panose="020B0503020204020204" pitchFamily="34" charset="0"/>
              </a:rPr>
              <a:t>istinctive forms: </a:t>
            </a:r>
            <a:br>
              <a:rPr lang="en-GB" sz="2400" dirty="0">
                <a:effectLst/>
                <a:latin typeface="Corbel" panose="020B0503020204020204" pitchFamily="34" charset="0"/>
              </a:rPr>
            </a:br>
            <a:br>
              <a:rPr lang="en-GB" sz="2400" dirty="0">
                <a:effectLst/>
                <a:latin typeface="Corbel" panose="020B0503020204020204" pitchFamily="34" charset="0"/>
              </a:rPr>
            </a:br>
            <a:r>
              <a:rPr lang="en-GB" sz="2400" dirty="0">
                <a:effectLst/>
                <a:latin typeface="Corbel" panose="020B0503020204020204" pitchFamily="34" charset="0"/>
              </a:rPr>
              <a:t>!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  <a:t>reflective European consciousness’. </a:t>
            </a:r>
            <a:b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</a:br>
            <a:b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</a:br>
            <a:r>
              <a:rPr lang="en-GB" sz="2400" dirty="0">
                <a:effectLst/>
                <a:latin typeface="Corbel" panose="020B0503020204020204" pitchFamily="34" charset="0"/>
              </a:rPr>
              <a:t>European consciousness’ s related to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  <a:t>European identity </a:t>
            </a:r>
            <a:br>
              <a:rPr lang="en-GB" sz="3100" dirty="0">
                <a:solidFill>
                  <a:schemeClr val="accent2">
                    <a:lumMod val="75000"/>
                  </a:schemeClr>
                </a:solidFill>
                <a:effectLst/>
              </a:rPr>
            </a:br>
            <a:br>
              <a:rPr lang="en-GB" sz="3100" dirty="0">
                <a:effectLst/>
              </a:rPr>
            </a:br>
            <a:br>
              <a:rPr lang="en-GB" dirty="0">
                <a:effectLst/>
              </a:rPr>
            </a:br>
            <a:br>
              <a:rPr lang="en-GB" dirty="0">
                <a:effectLst/>
              </a:rPr>
            </a:b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202739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01134-A88E-364C-22EC-0607B3CD0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0132"/>
            <a:ext cx="10515600" cy="5762406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European identity is not only about nostalgia </a:t>
            </a:r>
            <a:r>
              <a:rPr lang="en-GB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of the urban Europe of the 19</a:t>
            </a:r>
            <a:r>
              <a:rPr lang="en-GB" sz="24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</a:t>
            </a:r>
            <a:r>
              <a:rPr lang="en-GB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century</a:t>
            </a:r>
            <a:br>
              <a:rPr lang="en-GB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GB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GB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Over 70 years narratives of European (collective) identity have been changing: </a:t>
            </a:r>
            <a:br>
              <a:rPr lang="en-GB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GB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GB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Belonging, inclusion, EU history</a:t>
            </a:r>
            <a:br>
              <a:rPr lang="en-GB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GB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Knowledge, science</a:t>
            </a:r>
            <a:br>
              <a:rPr lang="en-GB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GB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Norms, rights</a:t>
            </a:r>
            <a:br>
              <a:rPr lang="en-GB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GB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Culture = + more </a:t>
            </a:r>
            <a:r>
              <a:rPr lang="en-GB" sz="24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resently</a:t>
            </a:r>
            <a:r>
              <a:rPr lang="en-GB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digital awareness and connectivity.</a:t>
            </a:r>
            <a:br>
              <a:rPr lang="en-SI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SI" sz="2400" dirty="0"/>
          </a:p>
        </p:txBody>
      </p:sp>
    </p:spTree>
    <p:extLst>
      <p:ext uri="{BB962C8B-B14F-4D97-AF65-F5344CB8AC3E}">
        <p14:creationId xmlns:p14="http://schemas.microsoft.com/office/powerpoint/2010/main" val="2719210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0E0DE-B336-CDF3-C7E1-D32A14DAD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92875"/>
          </a:xfrm>
        </p:spPr>
        <p:txBody>
          <a:bodyPr>
            <a:normAutofit/>
          </a:bodyPr>
          <a:lstStyle/>
          <a:p>
            <a:pPr algn="ctr"/>
            <a:r>
              <a:rPr lang="en-SI" sz="2400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The changing narratives of European identity</a:t>
            </a:r>
            <a:r>
              <a:rPr lang="en-SI" sz="2400" dirty="0">
                <a:latin typeface="Corbel" panose="020B0503020204020204" pitchFamily="34" charset="0"/>
              </a:rPr>
              <a:t>/</a:t>
            </a:r>
            <a:br>
              <a:rPr lang="en-SI" sz="2400" dirty="0">
                <a:latin typeface="Corbel" panose="020B0503020204020204" pitchFamily="34" charset="0"/>
              </a:rPr>
            </a:br>
            <a:r>
              <a:rPr lang="en-SI" sz="2400" dirty="0">
                <a:latin typeface="Corbel" panose="020B0503020204020204" pitchFamily="34" charset="0"/>
              </a:rPr>
              <a:t>Winston Churchil;  </a:t>
            </a:r>
            <a:r>
              <a:rPr lang="en-SI" sz="2400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European family=</a:t>
            </a:r>
            <a:br>
              <a:rPr lang="en-SI" sz="2400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</a:br>
            <a:br>
              <a:rPr lang="en-SI" sz="2400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</a:br>
            <a:r>
              <a:rPr lang="en-SI" sz="2400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Visionary+emotive quality narrative x</a:t>
            </a:r>
            <a:r>
              <a:rPr lang="en-SI" sz="2400" dirty="0">
                <a:latin typeface="Corbel" panose="020B0503020204020204" pitchFamily="34" charset="0"/>
              </a:rPr>
              <a:t> remedy to economic disaster of the 2nd World War</a:t>
            </a:r>
            <a:br>
              <a:rPr lang="en-SI" sz="2400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</a:br>
            <a:br>
              <a:rPr lang="en-SI" sz="2400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</a:br>
            <a:r>
              <a:rPr lang="en-SI" sz="2400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60’s : by cold </a:t>
            </a:r>
            <a:r>
              <a:rPr lang="en-SI" sz="2400" dirty="0">
                <a:latin typeface="Corbel" panose="020B0503020204020204" pitchFamily="34" charset="0"/>
              </a:rPr>
              <a:t>war-European identity was clearlyly felt</a:t>
            </a:r>
            <a:br>
              <a:rPr lang="en-SI" sz="2400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</a:br>
            <a:br>
              <a:rPr lang="en-SI" sz="2400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</a:br>
            <a:r>
              <a:rPr lang="en-SI" sz="2400" dirty="0">
                <a:latin typeface="Corbel" panose="020B0503020204020204" pitchFamily="34" charset="0"/>
              </a:rPr>
              <a:t>Common prosperity+ progress+common it was about EU’s </a:t>
            </a:r>
            <a:r>
              <a:rPr lang="en-SI" sz="2400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past and future</a:t>
            </a:r>
            <a:br>
              <a:rPr lang="en-SI" sz="2400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</a:br>
            <a:br>
              <a:rPr lang="en-SI" sz="2400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</a:br>
            <a:r>
              <a:rPr lang="en-SI" sz="2400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EU= framework numerous  transactions</a:t>
            </a:r>
          </a:p>
        </p:txBody>
      </p:sp>
    </p:spTree>
    <p:extLst>
      <p:ext uri="{BB962C8B-B14F-4D97-AF65-F5344CB8AC3E}">
        <p14:creationId xmlns:p14="http://schemas.microsoft.com/office/powerpoint/2010/main" val="241452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2BF43-8B32-6109-D76A-64CB53F2D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18175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2200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GB" sz="2200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GB" sz="2200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GB" sz="2200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GB" sz="2200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GB" sz="2200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GB" sz="2200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GB" sz="2200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700" dirty="0">
                <a:solidFill>
                  <a:schemeClr val="accent2">
                    <a:lumMod val="75000"/>
                  </a:schemeClr>
                </a:solidFill>
                <a:effectLst/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Failures </a:t>
            </a:r>
            <a:br>
              <a:rPr lang="en-GB" sz="2700" dirty="0">
                <a:effectLst/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GB" sz="2700" dirty="0">
                <a:effectLst/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700" dirty="0">
                <a:effectLst/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Jacques Delors, Marcel Gauchet, Cohn Bendit and others: </a:t>
            </a:r>
            <a:br>
              <a:rPr lang="en-GB" sz="2700" dirty="0">
                <a:effectLst/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GB" sz="2700" dirty="0">
                <a:effectLst/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700" dirty="0">
                <a:effectLst/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Europe </a:t>
            </a:r>
            <a:br>
              <a:rPr lang="en-GB" sz="2700" dirty="0">
                <a:effectLst/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700" dirty="0">
                <a:effectLst/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x political force </a:t>
            </a:r>
            <a:br>
              <a:rPr lang="en-GB" sz="2700" dirty="0">
                <a:effectLst/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700" dirty="0">
                <a:effectLst/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x impose itself in globalisation processes</a:t>
            </a:r>
            <a:br>
              <a:rPr lang="en-GB" sz="2700" dirty="0">
                <a:effectLst/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700" dirty="0">
                <a:solidFill>
                  <a:schemeClr val="accent2">
                    <a:lumMod val="75000"/>
                  </a:schemeClr>
                </a:solidFill>
                <a:effectLst/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but </a:t>
            </a:r>
            <a:r>
              <a:rPr lang="en-GB" sz="2700" dirty="0">
                <a:effectLst/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can be </a:t>
            </a:r>
            <a:r>
              <a:rPr lang="en-GB" sz="2700" dirty="0">
                <a:solidFill>
                  <a:schemeClr val="accent2">
                    <a:lumMod val="75000"/>
                  </a:schemeClr>
                </a:solidFill>
                <a:effectLst/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moral force </a:t>
            </a:r>
            <a:br>
              <a:rPr lang="en-GB" sz="2700" dirty="0">
                <a:solidFill>
                  <a:schemeClr val="accent2">
                    <a:lumMod val="75000"/>
                  </a:schemeClr>
                </a:solidFill>
                <a:effectLst/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GB" sz="2700" dirty="0">
                <a:solidFill>
                  <a:schemeClr val="accent2">
                    <a:lumMod val="75000"/>
                  </a:schemeClr>
                </a:solidFill>
                <a:effectLst/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700" dirty="0">
                <a:solidFill>
                  <a:schemeClr val="accent2">
                    <a:lumMod val="75000"/>
                  </a:schemeClr>
                </a:solidFill>
                <a:effectLst/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Many documents have </a:t>
            </a:r>
            <a:r>
              <a:rPr lang="en-GB" sz="2700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paved the way to artificial </a:t>
            </a:r>
            <a:r>
              <a:rPr lang="en-GB" sz="2700" dirty="0" err="1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inteligence</a:t>
            </a:r>
            <a:r>
              <a:rPr lang="en-GB" sz="2700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/digital consciousness</a:t>
            </a:r>
            <a:br>
              <a:rPr lang="en-GB" sz="2700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GB" sz="2700" b="1" dirty="0">
                <a:effectLst/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700" b="1" dirty="0">
                <a:latin typeface="Corbel" panose="020B0503020204020204" pitchFamily="34" charset="0"/>
              </a:rPr>
              <a:t>Lisbon Strategy </a:t>
            </a:r>
            <a:br>
              <a:rPr lang="en-GB" sz="2700" b="1" dirty="0">
                <a:latin typeface="Corbel" panose="020B0503020204020204" pitchFamily="34" charset="0"/>
              </a:rPr>
            </a:br>
            <a:br>
              <a:rPr lang="en-GB" sz="2700" b="1" dirty="0">
                <a:latin typeface="Corbel" panose="020B0503020204020204" pitchFamily="34" charset="0"/>
              </a:rPr>
            </a:br>
            <a:r>
              <a:rPr lang="en-GB" sz="2700" b="1" dirty="0">
                <a:latin typeface="Corbel" panose="020B0503020204020204" pitchFamily="34" charset="0"/>
              </a:rPr>
              <a:t>…</a:t>
            </a:r>
            <a:r>
              <a:rPr lang="en-GB" sz="2700" dirty="0">
                <a:latin typeface="Corbel" panose="020B0503020204020204" pitchFamily="34" charset="0"/>
              </a:rPr>
              <a:t>EU to ‘become the most competitive and dynamic knowledge-based economy in the world capable of sustainable economic growth with more and better jobs and greater social cohesion</a:t>
            </a:r>
            <a:br>
              <a:rPr lang="en-GB" sz="2700" dirty="0">
                <a:effectLst/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GB" sz="2700" dirty="0">
                <a:effectLst/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GB" sz="2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GB" sz="2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886689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7833E-203F-19E2-5CC2-94AD96EA8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55613"/>
          </a:xfrm>
        </p:spPr>
        <p:txBody>
          <a:bodyPr>
            <a:normAutofit/>
          </a:bodyPr>
          <a:lstStyle/>
          <a:p>
            <a:r>
              <a:rPr lang="en-SI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(2</a:t>
            </a:r>
            <a:r>
              <a:rPr lang="en-SI" sz="2400" dirty="0">
                <a:solidFill>
                  <a:schemeClr val="accent2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r>
              <a:rPr lang="en-SI" sz="2400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Culture </a:t>
            </a:r>
            <a:r>
              <a:rPr lang="en-GB" sz="24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and cultural heritage</a:t>
            </a:r>
            <a:endParaRPr lang="en-SI" sz="2400" dirty="0"/>
          </a:p>
        </p:txBody>
      </p:sp>
    </p:spTree>
    <p:extLst>
      <p:ext uri="{BB962C8B-B14F-4D97-AF65-F5344CB8AC3E}">
        <p14:creationId xmlns:p14="http://schemas.microsoft.com/office/powerpoint/2010/main" val="2995063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9EFD9-C1CE-4F48-9680-B9AA9393F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4236563"/>
          </a:xfrm>
        </p:spPr>
        <p:txBody>
          <a:bodyPr>
            <a:normAutofit/>
          </a:bodyPr>
          <a:lstStyle/>
          <a:p>
            <a:br>
              <a:rPr lang="en-GB" sz="3200" dirty="0"/>
            </a:br>
            <a:r>
              <a:rPr lang="en-GB" sz="2400" dirty="0">
                <a:latin typeface="Corbel" panose="020B0503020204020204" pitchFamily="34" charset="0"/>
                <a:cs typeface="Didot" panose="02000503000000020003" pitchFamily="2" charset="-79"/>
              </a:rPr>
              <a:t>What comes to your mind when you hear culture or  </a:t>
            </a:r>
            <a:br>
              <a:rPr lang="en-GB" sz="2400" dirty="0">
                <a:latin typeface="Corbel" panose="020B0503020204020204" pitchFamily="34" charset="0"/>
                <a:cs typeface="Didot" panose="02000503000000020003" pitchFamily="2" charset="-79"/>
              </a:rPr>
            </a:br>
            <a:r>
              <a:rPr lang="en-GB" sz="2400" dirty="0" err="1">
                <a:latin typeface="Corbel" panose="020B0503020204020204" pitchFamily="34" charset="0"/>
                <a:cs typeface="Didot" panose="02000503000000020003" pitchFamily="2" charset="-79"/>
              </a:rPr>
              <a:t>untangible</a:t>
            </a:r>
            <a:r>
              <a:rPr lang="en-GB" sz="2400" dirty="0">
                <a:latin typeface="Corbel" panose="020B0503020204020204" pitchFamily="34" charset="0"/>
                <a:cs typeface="Didot" panose="02000503000000020003" pitchFamily="2" charset="-79"/>
              </a:rPr>
              <a:t> cultural heritage?  </a:t>
            </a:r>
            <a:br>
              <a:rPr lang="en-GB" sz="3200" dirty="0">
                <a:latin typeface="Corbel" panose="020B0503020204020204" pitchFamily="34" charset="0"/>
                <a:cs typeface="Dubai" panose="020B0503030403030204" pitchFamily="34" charset="-78"/>
              </a:rPr>
            </a:br>
            <a:endParaRPr lang="en-GB" sz="2200" dirty="0">
              <a:latin typeface="Corbel" panose="020B0503020204020204" pitchFamily="34" charset="0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40460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907</Words>
  <Application>Microsoft Macintosh PowerPoint</Application>
  <PresentationFormat>Widescreen</PresentationFormat>
  <Paragraphs>28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Aptos</vt:lpstr>
      <vt:lpstr>Aptos Display</vt:lpstr>
      <vt:lpstr>Arial</vt:lpstr>
      <vt:lpstr>Corbel</vt:lpstr>
      <vt:lpstr>Didot</vt:lpstr>
      <vt:lpstr>Office Theme</vt:lpstr>
      <vt:lpstr>Dr. Dušana Findeisen Slovenian Third Age University  There will be no Europe without culture... and digital awareness/consciousness  Prepared for Come together by  culture  Ulm, 12th December 2023 </vt:lpstr>
      <vt:lpstr> STRUCTURE    (1) The changing European narratives and  European awareness/ consciousness  (2) Culture and cultural heritage (3) Digital consciousness /artificial intelligence as part of the European consciousness </vt:lpstr>
      <vt:lpstr> (1) The changing European narratives and  European awareness/ consciousness </vt:lpstr>
      <vt:lpstr>    European consciousness + digital consciousness  are not formed from a single large bloc,   European consciousness has its distinctive forms:   ! reflective European consciousness’.   European consciousness’ s related to European identity     </vt:lpstr>
      <vt:lpstr>European identity is not only about nostalgia of the urban Europe of the 19th century  Over 70 years narratives of European (collective) identity have been changing:   Belonging, inclusion, EU history Knowledge, science Norms, rights Culture = + more resently digital awareness and connectivity. </vt:lpstr>
      <vt:lpstr>The changing narratives of European identity/ Winston Churchil;  European family=  Visionary+emotive quality narrative x remedy to economic disaster of the 2nd World War  60’s : by cold war-European identity was clearlyly felt  Common prosperity+ progress+common it was about EU’s past and future  EU= framework numerous  transactions</vt:lpstr>
      <vt:lpstr>        Failures   Jacques Delors, Marcel Gauchet, Cohn Bendit and others:   Europe  x political force  x impose itself in globalisation processes but can be a moral force   Many documents have paved the way to artificial inteligence/digital consciousness  Lisbon Strategy   …EU to ‘become the most competitive and dynamic knowledge-based economy in the world capable of sustainable economic growth with more and better jobs and greater social cohesion         </vt:lpstr>
      <vt:lpstr>(2) Culture and cultural heritage</vt:lpstr>
      <vt:lpstr> What comes to your mind when you hear culture or   untangible cultural heritage?   </vt:lpstr>
      <vt:lpstr>   </vt:lpstr>
      <vt:lpstr>Identity? </vt:lpstr>
      <vt:lpstr>     Community?</vt:lpstr>
      <vt:lpstr>Knowledge, skills?  </vt:lpstr>
      <vt:lpstr>Tradition?</vt:lpstr>
      <vt:lpstr>Family?</vt:lpstr>
      <vt:lpstr>Memory?  </vt:lpstr>
      <vt:lpstr>       Folklore?</vt:lpstr>
      <vt:lpstr>(1) What is culture/ cultural heritage?  Culture is everything that  happens between one’s birth and death (Andre Malraux)   Cultural heritage is heritage  if  cultural +  social values are  attributed to it + aesthetic appreciation.   Heritage is put under a lot of pressure- it should be better recognised and protected!  heritage is mostly tangible, material, monumental, grand of good aesthetic value   ICH is a living culture within cultural communities  ICH criteria; authenticity/community/testimony/characteristics/danger of disappearing </vt:lpstr>
      <vt:lpstr>(3) Digital consciousness /artificial intelligence as part of the European consciousness</vt:lpstr>
      <vt:lpstr>Artificial intelligence (AI) makes it possible -machines learn from experience,  adjust to new inputs and  perform human-like tasks.  AI examples today –  chess-playing, self-driving cars –  Deeple translator, etc. rely on deep learning and  natural language processing.</vt:lpstr>
      <vt:lpstr>AI/ digital awareness/digital consciousness  is at the heart of the 4th Industrial revolution 4.0 ( word coined in 2008)  Today three worlds are colliding together:   digital (internet, social networks etc.) virtual (augmented reality: in education, medicine etc.) physical world    We have been facing/will be  facing a radical change (consumption, production, interaction)   But! At the core of everything is the human being      (Henrik von Scheel)</vt:lpstr>
      <vt:lpstr>Anxities related to AI Global  competition Job market transformation Change of social policies Negative impact on rights and freedoms   "Europe Fit for the Digital Age” is a political priority- EU Commission= responsible for devpt of AI policy- a result of many initiatives like Digital education action plan, skills agenda, digital literacy + competences at all levels of education….</vt:lpstr>
      <vt:lpstr>European Commission + the European Parliament, consultative committees etc.  have defined a common strategy in relation to AI.   There will be   public funding of research,  public investment,  and  regulations for industry. </vt:lpstr>
      <vt:lpstr>In December 2023 the EU Parliament and Council have reached a provisional agreement on the Artificial Intelligence Act.   This regulation aims to ensure that  rights,  democracy,  the rule of law and  environmental sustainability   are protected from high risk AI,   + innovation and making Europe a leader in the field. The rules establish obligations for AI based on its potential risks and level of impact.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Dušana Findeisen Slovenian Third Age University  There will be no Europe without culture... and digital awareness/consciousness  Ulm, 12th December 2023 </dc:title>
  <dc:creator>Dušana Findeisen</dc:creator>
  <cp:lastModifiedBy>Dušana Findeisen</cp:lastModifiedBy>
  <cp:revision>10</cp:revision>
  <cp:lastPrinted>2023-12-12T13:44:10Z</cp:lastPrinted>
  <dcterms:created xsi:type="dcterms:W3CDTF">2023-12-11T08:09:27Z</dcterms:created>
  <dcterms:modified xsi:type="dcterms:W3CDTF">2023-12-13T09:01:44Z</dcterms:modified>
</cp:coreProperties>
</file>